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jpg!d"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41"/>
  </p:notesMasterIdLst>
  <p:handoutMasterIdLst>
    <p:handoutMasterId r:id="rId142"/>
  </p:handoutMasterIdLst>
  <p:sldIdLst>
    <p:sldId id="757" r:id="rId2"/>
    <p:sldId id="681" r:id="rId3"/>
    <p:sldId id="727" r:id="rId4"/>
    <p:sldId id="844" r:id="rId5"/>
    <p:sldId id="845" r:id="rId6"/>
    <p:sldId id="846" r:id="rId7"/>
    <p:sldId id="847" r:id="rId8"/>
    <p:sldId id="848" r:id="rId9"/>
    <p:sldId id="849" r:id="rId10"/>
    <p:sldId id="850" r:id="rId11"/>
    <p:sldId id="851" r:id="rId12"/>
    <p:sldId id="852" r:id="rId13"/>
    <p:sldId id="853" r:id="rId14"/>
    <p:sldId id="854" r:id="rId15"/>
    <p:sldId id="855" r:id="rId16"/>
    <p:sldId id="856" r:id="rId17"/>
    <p:sldId id="857" r:id="rId18"/>
    <p:sldId id="379" r:id="rId19"/>
    <p:sldId id="380" r:id="rId20"/>
    <p:sldId id="384" r:id="rId21"/>
    <p:sldId id="383" r:id="rId22"/>
    <p:sldId id="858" r:id="rId23"/>
    <p:sldId id="386" r:id="rId24"/>
    <p:sldId id="387" r:id="rId25"/>
    <p:sldId id="388" r:id="rId26"/>
    <p:sldId id="389" r:id="rId27"/>
    <p:sldId id="390" r:id="rId28"/>
    <p:sldId id="721" r:id="rId29"/>
    <p:sldId id="363" r:id="rId30"/>
    <p:sldId id="365" r:id="rId31"/>
    <p:sldId id="842" r:id="rId32"/>
    <p:sldId id="366" r:id="rId33"/>
    <p:sldId id="843" r:id="rId34"/>
    <p:sldId id="367" r:id="rId35"/>
    <p:sldId id="368" r:id="rId36"/>
    <p:sldId id="369" r:id="rId37"/>
    <p:sldId id="859" r:id="rId38"/>
    <p:sldId id="860" r:id="rId39"/>
    <p:sldId id="385" r:id="rId40"/>
    <p:sldId id="791" r:id="rId41"/>
    <p:sldId id="792" r:id="rId42"/>
    <p:sldId id="722" r:id="rId43"/>
    <p:sldId id="838" r:id="rId44"/>
    <p:sldId id="839" r:id="rId45"/>
    <p:sldId id="840" r:id="rId46"/>
    <p:sldId id="841" r:id="rId47"/>
    <p:sldId id="378" r:id="rId48"/>
    <p:sldId id="371" r:id="rId49"/>
    <p:sldId id="373" r:id="rId50"/>
    <p:sldId id="372" r:id="rId51"/>
    <p:sldId id="374" r:id="rId52"/>
    <p:sldId id="375" r:id="rId53"/>
    <p:sldId id="376" r:id="rId54"/>
    <p:sldId id="377" r:id="rId55"/>
    <p:sldId id="794" r:id="rId56"/>
    <p:sldId id="795" r:id="rId57"/>
    <p:sldId id="870" r:id="rId58"/>
    <p:sldId id="871" r:id="rId59"/>
    <p:sldId id="872" r:id="rId60"/>
    <p:sldId id="873" r:id="rId61"/>
    <p:sldId id="874" r:id="rId62"/>
    <p:sldId id="875" r:id="rId63"/>
    <p:sldId id="876" r:id="rId64"/>
    <p:sldId id="877" r:id="rId65"/>
    <p:sldId id="878" r:id="rId66"/>
    <p:sldId id="879" r:id="rId67"/>
    <p:sldId id="880" r:id="rId68"/>
    <p:sldId id="881" r:id="rId69"/>
    <p:sldId id="882" r:id="rId70"/>
    <p:sldId id="883" r:id="rId71"/>
    <p:sldId id="884" r:id="rId72"/>
    <p:sldId id="885" r:id="rId73"/>
    <p:sldId id="886" r:id="rId74"/>
    <p:sldId id="887" r:id="rId75"/>
    <p:sldId id="862" r:id="rId76"/>
    <p:sldId id="863" r:id="rId77"/>
    <p:sldId id="864" r:id="rId78"/>
    <p:sldId id="865" r:id="rId79"/>
    <p:sldId id="833" r:id="rId80"/>
    <p:sldId id="866" r:id="rId81"/>
    <p:sldId id="837" r:id="rId82"/>
    <p:sldId id="867" r:id="rId83"/>
    <p:sldId id="836" r:id="rId84"/>
    <p:sldId id="796" r:id="rId85"/>
    <p:sldId id="869" r:id="rId86"/>
    <p:sldId id="470" r:id="rId87"/>
    <p:sldId id="457" r:id="rId88"/>
    <p:sldId id="471" r:id="rId89"/>
    <p:sldId id="459" r:id="rId90"/>
    <p:sldId id="473" r:id="rId91"/>
    <p:sldId id="475" r:id="rId92"/>
    <p:sldId id="477" r:id="rId93"/>
    <p:sldId id="474" r:id="rId94"/>
    <p:sldId id="480" r:id="rId95"/>
    <p:sldId id="486" r:id="rId96"/>
    <p:sldId id="482" r:id="rId97"/>
    <p:sldId id="481" r:id="rId98"/>
    <p:sldId id="484" r:id="rId99"/>
    <p:sldId id="485" r:id="rId100"/>
    <p:sldId id="483" r:id="rId101"/>
    <p:sldId id="460" r:id="rId102"/>
    <p:sldId id="478" r:id="rId103"/>
    <p:sldId id="829" r:id="rId104"/>
    <p:sldId id="769" r:id="rId105"/>
    <p:sldId id="770" r:id="rId106"/>
    <p:sldId id="758" r:id="rId107"/>
    <p:sldId id="759" r:id="rId108"/>
    <p:sldId id="797" r:id="rId109"/>
    <p:sldId id="798" r:id="rId110"/>
    <p:sldId id="799" r:id="rId111"/>
    <p:sldId id="801" r:id="rId112"/>
    <p:sldId id="803" r:id="rId113"/>
    <p:sldId id="804" r:id="rId114"/>
    <p:sldId id="805" r:id="rId115"/>
    <p:sldId id="806" r:id="rId116"/>
    <p:sldId id="807" r:id="rId117"/>
    <p:sldId id="809" r:id="rId118"/>
    <p:sldId id="810" r:id="rId119"/>
    <p:sldId id="823" r:id="rId120"/>
    <p:sldId id="364" r:id="rId121"/>
    <p:sldId id="824" r:id="rId122"/>
    <p:sldId id="825" r:id="rId123"/>
    <p:sldId id="826" r:id="rId124"/>
    <p:sldId id="811" r:id="rId125"/>
    <p:sldId id="813" r:id="rId126"/>
    <p:sldId id="814" r:id="rId127"/>
    <p:sldId id="815" r:id="rId128"/>
    <p:sldId id="816" r:id="rId129"/>
    <p:sldId id="817" r:id="rId130"/>
    <p:sldId id="818" r:id="rId131"/>
    <p:sldId id="819" r:id="rId132"/>
    <p:sldId id="820" r:id="rId133"/>
    <p:sldId id="888" r:id="rId134"/>
    <p:sldId id="821" r:id="rId135"/>
    <p:sldId id="812" r:id="rId136"/>
    <p:sldId id="822" r:id="rId137"/>
    <p:sldId id="790" r:id="rId138"/>
    <p:sldId id="861" r:id="rId139"/>
    <p:sldId id="808" r:id="rId1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4404" autoAdjust="0"/>
  </p:normalViewPr>
  <p:slideViewPr>
    <p:cSldViewPr>
      <p:cViewPr varScale="1">
        <p:scale>
          <a:sx n="68" d="100"/>
          <a:sy n="68" d="100"/>
        </p:scale>
        <p:origin x="804"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2341E5-53BD-49F0-A33E-53A6E82CF149}"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33ABEB8D-6E80-4B58-B634-33D0087FFC2E}">
      <dgm:prSet phldrT="[Text]"/>
      <dgm:spPr/>
      <dgm:t>
        <a:bodyPr/>
        <a:lstStyle/>
        <a:p>
          <a:r>
            <a:rPr lang="en-US" dirty="0"/>
            <a:t>Claim Submitted</a:t>
          </a:r>
        </a:p>
      </dgm:t>
    </dgm:pt>
    <dgm:pt modelId="{42F0127C-7A09-4560-A6E0-442A68A5F44F}" type="parTrans" cxnId="{C72F7E08-6F2E-49D9-AD44-5B269C8522E8}">
      <dgm:prSet/>
      <dgm:spPr/>
      <dgm:t>
        <a:bodyPr/>
        <a:lstStyle/>
        <a:p>
          <a:endParaRPr lang="en-US"/>
        </a:p>
      </dgm:t>
    </dgm:pt>
    <dgm:pt modelId="{1683E74B-98A3-40D5-B909-23C4522B199F}" type="sibTrans" cxnId="{C72F7E08-6F2E-49D9-AD44-5B269C8522E8}">
      <dgm:prSet/>
      <dgm:spPr/>
      <dgm:t>
        <a:bodyPr/>
        <a:lstStyle/>
        <a:p>
          <a:endParaRPr lang="en-US"/>
        </a:p>
      </dgm:t>
    </dgm:pt>
    <dgm:pt modelId="{56B26AF7-4004-4C86-BFA9-DCE2D6803267}">
      <dgm:prSet phldrT="[Text]"/>
      <dgm:spPr/>
      <dgm:t>
        <a:bodyPr/>
        <a:lstStyle/>
        <a:p>
          <a:r>
            <a:rPr lang="en-US" dirty="0"/>
            <a:t>Permanently  Terminated Employee</a:t>
          </a:r>
        </a:p>
      </dgm:t>
    </dgm:pt>
    <dgm:pt modelId="{2B461268-B205-4E9E-A0A0-1AF97CCE3FA0}" type="parTrans" cxnId="{C0E66B91-5E26-47D6-B4F7-CB604AA750AB}">
      <dgm:prSet/>
      <dgm:spPr/>
      <dgm:t>
        <a:bodyPr/>
        <a:lstStyle/>
        <a:p>
          <a:endParaRPr lang="en-US"/>
        </a:p>
      </dgm:t>
    </dgm:pt>
    <dgm:pt modelId="{3E52D1F9-0104-496A-9496-0D9888A8A101}" type="sibTrans" cxnId="{C0E66B91-5E26-47D6-B4F7-CB604AA750AB}">
      <dgm:prSet/>
      <dgm:spPr/>
      <dgm:t>
        <a:bodyPr/>
        <a:lstStyle/>
        <a:p>
          <a:endParaRPr lang="en-US"/>
        </a:p>
      </dgm:t>
    </dgm:pt>
    <dgm:pt modelId="{3CF1D080-6536-498D-8E43-73A63A2753CD}">
      <dgm:prSet phldrT="[Text]"/>
      <dgm:spPr>
        <a:solidFill>
          <a:schemeClr val="accent6">
            <a:lumMod val="75000"/>
          </a:schemeClr>
        </a:solidFill>
      </dgm:spPr>
      <dgm:t>
        <a:bodyPr/>
        <a:lstStyle/>
        <a:p>
          <a:r>
            <a:rPr lang="en-US" dirty="0"/>
            <a:t>Eligibility Determination </a:t>
          </a:r>
        </a:p>
      </dgm:t>
    </dgm:pt>
    <dgm:pt modelId="{18D5CC7C-04C6-4792-BC2B-185A7EF81359}" type="parTrans" cxnId="{FBB5F78B-3F3F-4C7D-8F7E-A63A50074E48}">
      <dgm:prSet/>
      <dgm:spPr/>
      <dgm:t>
        <a:bodyPr/>
        <a:lstStyle/>
        <a:p>
          <a:endParaRPr lang="en-US"/>
        </a:p>
      </dgm:t>
    </dgm:pt>
    <dgm:pt modelId="{92CA288E-B516-4094-B8E8-6879549E2A2E}" type="sibTrans" cxnId="{FBB5F78B-3F3F-4C7D-8F7E-A63A50074E48}">
      <dgm:prSet/>
      <dgm:spPr/>
      <dgm:t>
        <a:bodyPr/>
        <a:lstStyle/>
        <a:p>
          <a:endParaRPr lang="en-US"/>
        </a:p>
      </dgm:t>
    </dgm:pt>
    <dgm:pt modelId="{0FF4F6A3-198F-4A15-911E-D66F3992FF1B}">
      <dgm:prSet phldrT="[Text]"/>
      <dgm:spPr/>
      <dgm:t>
        <a:bodyPr/>
        <a:lstStyle/>
        <a:p>
          <a:r>
            <a:rPr lang="en-US" dirty="0"/>
            <a:t>Claims Adjudicator</a:t>
          </a:r>
        </a:p>
      </dgm:t>
    </dgm:pt>
    <dgm:pt modelId="{B6133B7A-DAE7-4B48-9CC2-A4AA20C101EC}" type="parTrans" cxnId="{2BC275BD-69FF-44C6-BD46-AEBDFCBA8AC3}">
      <dgm:prSet/>
      <dgm:spPr/>
      <dgm:t>
        <a:bodyPr/>
        <a:lstStyle/>
        <a:p>
          <a:endParaRPr lang="en-US"/>
        </a:p>
      </dgm:t>
    </dgm:pt>
    <dgm:pt modelId="{74B52AD9-7F8B-45A7-B71A-0B73A5AEAD78}" type="sibTrans" cxnId="{2BC275BD-69FF-44C6-BD46-AEBDFCBA8AC3}">
      <dgm:prSet/>
      <dgm:spPr/>
      <dgm:t>
        <a:bodyPr/>
        <a:lstStyle/>
        <a:p>
          <a:endParaRPr lang="en-US"/>
        </a:p>
      </dgm:t>
    </dgm:pt>
    <dgm:pt modelId="{90D33500-3272-4C54-B01D-47B0FB03AB12}">
      <dgm:prSet phldrT="[Text]"/>
      <dgm:spPr/>
      <dgm:t>
        <a:bodyPr/>
        <a:lstStyle/>
        <a:p>
          <a:r>
            <a:rPr lang="en-US" dirty="0"/>
            <a:t>Claim Paid </a:t>
          </a:r>
        </a:p>
      </dgm:t>
    </dgm:pt>
    <dgm:pt modelId="{53D112CA-A903-4119-A1D8-9896A8CF8161}" type="parTrans" cxnId="{0A0AA220-F7E9-4E07-934B-CCBC03398994}">
      <dgm:prSet/>
      <dgm:spPr/>
      <dgm:t>
        <a:bodyPr/>
        <a:lstStyle/>
        <a:p>
          <a:endParaRPr lang="en-US"/>
        </a:p>
      </dgm:t>
    </dgm:pt>
    <dgm:pt modelId="{8F94327F-6528-4A3F-82AE-97453D3DAEC1}" type="sibTrans" cxnId="{0A0AA220-F7E9-4E07-934B-CCBC03398994}">
      <dgm:prSet/>
      <dgm:spPr/>
      <dgm:t>
        <a:bodyPr/>
        <a:lstStyle/>
        <a:p>
          <a:endParaRPr lang="en-US"/>
        </a:p>
      </dgm:t>
    </dgm:pt>
    <dgm:pt modelId="{A4169CB9-C2AB-42FF-8C83-34928938886B}">
      <dgm:prSet phldrT="[Text]"/>
      <dgm:spPr/>
      <dgm:t>
        <a:bodyPr/>
        <a:lstStyle/>
        <a:p>
          <a:r>
            <a:rPr lang="en-US" dirty="0"/>
            <a:t>Fiscal Administrator</a:t>
          </a:r>
        </a:p>
      </dgm:t>
    </dgm:pt>
    <dgm:pt modelId="{B24F0B37-9F2C-4706-AC7F-20537C64E45F}" type="parTrans" cxnId="{1677D0A6-F8AC-45BA-AB74-E418971D569E}">
      <dgm:prSet/>
      <dgm:spPr/>
      <dgm:t>
        <a:bodyPr/>
        <a:lstStyle/>
        <a:p>
          <a:endParaRPr lang="en-US"/>
        </a:p>
      </dgm:t>
    </dgm:pt>
    <dgm:pt modelId="{B186D15E-A240-4B8E-9FBC-25F59697B608}" type="sibTrans" cxnId="{1677D0A6-F8AC-45BA-AB74-E418971D569E}">
      <dgm:prSet/>
      <dgm:spPr/>
      <dgm:t>
        <a:bodyPr/>
        <a:lstStyle/>
        <a:p>
          <a:endParaRPr lang="en-US"/>
        </a:p>
      </dgm:t>
    </dgm:pt>
    <dgm:pt modelId="{F17E1AFA-F808-479E-BF41-FC4C7AA5C0FF}">
      <dgm:prSet phldrT="[Text]"/>
      <dgm:spPr/>
      <dgm:t>
        <a:bodyPr/>
        <a:lstStyle/>
        <a:p>
          <a:r>
            <a:rPr lang="en-US" dirty="0"/>
            <a:t>Parish/School Invoiced </a:t>
          </a:r>
        </a:p>
      </dgm:t>
    </dgm:pt>
    <dgm:pt modelId="{D7A60184-A3F9-4745-ADD0-1FF6338AD2A4}" type="parTrans" cxnId="{18512B3A-CE54-4EDF-81A6-2E1B4A6C9385}">
      <dgm:prSet/>
      <dgm:spPr/>
      <dgm:t>
        <a:bodyPr/>
        <a:lstStyle/>
        <a:p>
          <a:endParaRPr lang="en-US"/>
        </a:p>
      </dgm:t>
    </dgm:pt>
    <dgm:pt modelId="{C66F8670-04FA-450F-B9FA-631F55CE2395}" type="sibTrans" cxnId="{18512B3A-CE54-4EDF-81A6-2E1B4A6C9385}">
      <dgm:prSet/>
      <dgm:spPr/>
      <dgm:t>
        <a:bodyPr/>
        <a:lstStyle/>
        <a:p>
          <a:endParaRPr lang="en-US"/>
        </a:p>
      </dgm:t>
    </dgm:pt>
    <dgm:pt modelId="{4AF90E66-C0E4-4A5B-A6B1-388C2D46E533}">
      <dgm:prSet phldrT="[Text]"/>
      <dgm:spPr/>
      <dgm:t>
        <a:bodyPr/>
        <a:lstStyle/>
        <a:p>
          <a:r>
            <a:rPr lang="en-US" dirty="0"/>
            <a:t>Fiscal Administrator</a:t>
          </a:r>
        </a:p>
      </dgm:t>
    </dgm:pt>
    <dgm:pt modelId="{1F84777A-D44F-4CF1-AD08-32A966C2EA17}" type="parTrans" cxnId="{92CE4CE6-189B-400E-BF8C-BA405506C526}">
      <dgm:prSet/>
      <dgm:spPr/>
      <dgm:t>
        <a:bodyPr/>
        <a:lstStyle/>
        <a:p>
          <a:endParaRPr lang="en-US"/>
        </a:p>
      </dgm:t>
    </dgm:pt>
    <dgm:pt modelId="{7201E0DB-DF90-4490-A36A-D464F6ED8362}" type="sibTrans" cxnId="{92CE4CE6-189B-400E-BF8C-BA405506C526}">
      <dgm:prSet/>
      <dgm:spPr/>
      <dgm:t>
        <a:bodyPr/>
        <a:lstStyle/>
        <a:p>
          <a:endParaRPr lang="en-US"/>
        </a:p>
      </dgm:t>
    </dgm:pt>
    <dgm:pt modelId="{F426810C-9B66-41F3-BF9B-97BE01666690}">
      <dgm:prSet phldrT="[Text]"/>
      <dgm:spPr/>
      <dgm:t>
        <a:bodyPr/>
        <a:lstStyle/>
        <a:p>
          <a:r>
            <a:rPr lang="en-US" dirty="0"/>
            <a:t>Parish/ School Replenishment of CUPP Fund Balance</a:t>
          </a:r>
        </a:p>
      </dgm:t>
    </dgm:pt>
    <dgm:pt modelId="{1E91BBC0-252D-48C6-A0C2-945D5B0D9803}" type="parTrans" cxnId="{8820CBA2-AF82-44E8-8073-3AFF59888EE2}">
      <dgm:prSet/>
      <dgm:spPr/>
      <dgm:t>
        <a:bodyPr/>
        <a:lstStyle/>
        <a:p>
          <a:endParaRPr lang="en-US"/>
        </a:p>
      </dgm:t>
    </dgm:pt>
    <dgm:pt modelId="{767091A0-5D76-457B-BA30-326537EC98D6}" type="sibTrans" cxnId="{8820CBA2-AF82-44E8-8073-3AFF59888EE2}">
      <dgm:prSet/>
      <dgm:spPr/>
      <dgm:t>
        <a:bodyPr/>
        <a:lstStyle/>
        <a:p>
          <a:endParaRPr lang="en-US"/>
        </a:p>
      </dgm:t>
    </dgm:pt>
    <dgm:pt modelId="{051626BB-2B2A-4512-9CE5-5377C9034406}">
      <dgm:prSet phldrT="[Text]"/>
      <dgm:spPr/>
      <dgm:t>
        <a:bodyPr/>
        <a:lstStyle/>
        <a:p>
          <a:r>
            <a:rPr lang="en-US" dirty="0"/>
            <a:t>Parish/School Director of Administrative Services </a:t>
          </a:r>
        </a:p>
      </dgm:t>
    </dgm:pt>
    <dgm:pt modelId="{E1EB9553-4E1B-4F2E-A1EC-228349205CE2}" type="parTrans" cxnId="{8D4C86F5-49F7-4005-A181-6BEBECF2CED0}">
      <dgm:prSet/>
      <dgm:spPr/>
      <dgm:t>
        <a:bodyPr/>
        <a:lstStyle/>
        <a:p>
          <a:endParaRPr lang="en-US"/>
        </a:p>
      </dgm:t>
    </dgm:pt>
    <dgm:pt modelId="{AC33CC74-1F28-4E78-9C40-440CFAD0E36F}" type="sibTrans" cxnId="{8D4C86F5-49F7-4005-A181-6BEBECF2CED0}">
      <dgm:prSet/>
      <dgm:spPr/>
      <dgm:t>
        <a:bodyPr/>
        <a:lstStyle/>
        <a:p>
          <a:endParaRPr lang="en-US"/>
        </a:p>
      </dgm:t>
    </dgm:pt>
    <dgm:pt modelId="{70A85BD4-3E12-4088-8F55-BBC9409E2F99}" type="pres">
      <dgm:prSet presAssocID="{A12341E5-53BD-49F0-A33E-53A6E82CF149}" presName="rootnode" presStyleCnt="0">
        <dgm:presLayoutVars>
          <dgm:chMax/>
          <dgm:chPref/>
          <dgm:dir/>
          <dgm:animLvl val="lvl"/>
        </dgm:presLayoutVars>
      </dgm:prSet>
      <dgm:spPr/>
    </dgm:pt>
    <dgm:pt modelId="{8FF24FC7-1EE4-41E8-BBDD-07BDF8B06E6D}" type="pres">
      <dgm:prSet presAssocID="{33ABEB8D-6E80-4B58-B634-33D0087FFC2E}" presName="composite" presStyleCnt="0"/>
      <dgm:spPr/>
    </dgm:pt>
    <dgm:pt modelId="{F4010AF9-B4B8-425A-92C0-B14BB78B0321}" type="pres">
      <dgm:prSet presAssocID="{33ABEB8D-6E80-4B58-B634-33D0087FFC2E}" presName="bentUpArrow1" presStyleLbl="alignImgPlace1" presStyleIdx="0" presStyleCnt="4"/>
      <dgm:spPr/>
    </dgm:pt>
    <dgm:pt modelId="{7F5840E8-8642-44D1-8A95-BFBAAC35D3D2}" type="pres">
      <dgm:prSet presAssocID="{33ABEB8D-6E80-4B58-B634-33D0087FFC2E}" presName="ParentText" presStyleLbl="node1" presStyleIdx="0" presStyleCnt="5">
        <dgm:presLayoutVars>
          <dgm:chMax val="1"/>
          <dgm:chPref val="1"/>
          <dgm:bulletEnabled val="1"/>
        </dgm:presLayoutVars>
      </dgm:prSet>
      <dgm:spPr/>
    </dgm:pt>
    <dgm:pt modelId="{D50A89F2-B2E4-41F4-A4D7-9787C291E788}" type="pres">
      <dgm:prSet presAssocID="{33ABEB8D-6E80-4B58-B634-33D0087FFC2E}" presName="ChildText" presStyleLbl="revTx" presStyleIdx="0" presStyleCnt="5">
        <dgm:presLayoutVars>
          <dgm:chMax val="0"/>
          <dgm:chPref val="0"/>
          <dgm:bulletEnabled val="1"/>
        </dgm:presLayoutVars>
      </dgm:prSet>
      <dgm:spPr/>
    </dgm:pt>
    <dgm:pt modelId="{19BBA9C1-3D20-465F-BAA4-B8403B353DD5}" type="pres">
      <dgm:prSet presAssocID="{1683E74B-98A3-40D5-B909-23C4522B199F}" presName="sibTrans" presStyleCnt="0"/>
      <dgm:spPr/>
    </dgm:pt>
    <dgm:pt modelId="{A4B7920F-59AE-413F-B50A-6439B31C9765}" type="pres">
      <dgm:prSet presAssocID="{3CF1D080-6536-498D-8E43-73A63A2753CD}" presName="composite" presStyleCnt="0"/>
      <dgm:spPr/>
    </dgm:pt>
    <dgm:pt modelId="{5C1E4DAA-BED6-4E71-B688-F0B1A5AEEBA7}" type="pres">
      <dgm:prSet presAssocID="{3CF1D080-6536-498D-8E43-73A63A2753CD}" presName="bentUpArrow1" presStyleLbl="alignImgPlace1" presStyleIdx="1" presStyleCnt="4"/>
      <dgm:spPr/>
    </dgm:pt>
    <dgm:pt modelId="{357FCBB8-F8BC-4725-835A-E41C144D47B2}" type="pres">
      <dgm:prSet presAssocID="{3CF1D080-6536-498D-8E43-73A63A2753CD}" presName="ParentText" presStyleLbl="node1" presStyleIdx="1" presStyleCnt="5">
        <dgm:presLayoutVars>
          <dgm:chMax val="1"/>
          <dgm:chPref val="1"/>
          <dgm:bulletEnabled val="1"/>
        </dgm:presLayoutVars>
      </dgm:prSet>
      <dgm:spPr/>
    </dgm:pt>
    <dgm:pt modelId="{34A6DBCA-A167-4509-911D-BC4CAAFA060C}" type="pres">
      <dgm:prSet presAssocID="{3CF1D080-6536-498D-8E43-73A63A2753CD}" presName="ChildText" presStyleLbl="revTx" presStyleIdx="1" presStyleCnt="5">
        <dgm:presLayoutVars>
          <dgm:chMax val="0"/>
          <dgm:chPref val="0"/>
          <dgm:bulletEnabled val="1"/>
        </dgm:presLayoutVars>
      </dgm:prSet>
      <dgm:spPr/>
    </dgm:pt>
    <dgm:pt modelId="{82C9E41B-91DD-4B39-B97D-C638CA3E7412}" type="pres">
      <dgm:prSet presAssocID="{92CA288E-B516-4094-B8E8-6879549E2A2E}" presName="sibTrans" presStyleCnt="0"/>
      <dgm:spPr/>
    </dgm:pt>
    <dgm:pt modelId="{4BC559D2-9D99-49D6-BA60-0FE5C164326A}" type="pres">
      <dgm:prSet presAssocID="{90D33500-3272-4C54-B01D-47B0FB03AB12}" presName="composite" presStyleCnt="0"/>
      <dgm:spPr/>
    </dgm:pt>
    <dgm:pt modelId="{572F386B-3109-488D-81EA-49B2C27B1880}" type="pres">
      <dgm:prSet presAssocID="{90D33500-3272-4C54-B01D-47B0FB03AB12}" presName="bentUpArrow1" presStyleLbl="alignImgPlace1" presStyleIdx="2" presStyleCnt="4"/>
      <dgm:spPr/>
    </dgm:pt>
    <dgm:pt modelId="{8A694D6D-6E86-4922-99F9-C9ADBFC265A0}" type="pres">
      <dgm:prSet presAssocID="{90D33500-3272-4C54-B01D-47B0FB03AB12}" presName="ParentText" presStyleLbl="node1" presStyleIdx="2" presStyleCnt="5">
        <dgm:presLayoutVars>
          <dgm:chMax val="1"/>
          <dgm:chPref val="1"/>
          <dgm:bulletEnabled val="1"/>
        </dgm:presLayoutVars>
      </dgm:prSet>
      <dgm:spPr/>
    </dgm:pt>
    <dgm:pt modelId="{8EB6B1E2-DAD4-475F-B76F-92C28DB2DCF5}" type="pres">
      <dgm:prSet presAssocID="{90D33500-3272-4C54-B01D-47B0FB03AB12}" presName="ChildText" presStyleLbl="revTx" presStyleIdx="2" presStyleCnt="5">
        <dgm:presLayoutVars>
          <dgm:chMax val="0"/>
          <dgm:chPref val="0"/>
          <dgm:bulletEnabled val="1"/>
        </dgm:presLayoutVars>
      </dgm:prSet>
      <dgm:spPr/>
    </dgm:pt>
    <dgm:pt modelId="{3C1FCA5B-8131-419A-80E6-939C9DEEB741}" type="pres">
      <dgm:prSet presAssocID="{8F94327F-6528-4A3F-82AE-97453D3DAEC1}" presName="sibTrans" presStyleCnt="0"/>
      <dgm:spPr/>
    </dgm:pt>
    <dgm:pt modelId="{545D2B3D-429B-48A4-A880-67B30F49B55A}" type="pres">
      <dgm:prSet presAssocID="{F17E1AFA-F808-479E-BF41-FC4C7AA5C0FF}" presName="composite" presStyleCnt="0"/>
      <dgm:spPr/>
    </dgm:pt>
    <dgm:pt modelId="{8382E1BC-270D-4571-8847-BC16593257AB}" type="pres">
      <dgm:prSet presAssocID="{F17E1AFA-F808-479E-BF41-FC4C7AA5C0FF}" presName="bentUpArrow1" presStyleLbl="alignImgPlace1" presStyleIdx="3" presStyleCnt="4"/>
      <dgm:spPr/>
    </dgm:pt>
    <dgm:pt modelId="{13F55711-4433-4648-843D-CA31682E5D12}" type="pres">
      <dgm:prSet presAssocID="{F17E1AFA-F808-479E-BF41-FC4C7AA5C0FF}" presName="ParentText" presStyleLbl="node1" presStyleIdx="3" presStyleCnt="5">
        <dgm:presLayoutVars>
          <dgm:chMax val="1"/>
          <dgm:chPref val="1"/>
          <dgm:bulletEnabled val="1"/>
        </dgm:presLayoutVars>
      </dgm:prSet>
      <dgm:spPr/>
    </dgm:pt>
    <dgm:pt modelId="{AF56570F-D3E8-48A1-878D-F4B34A50B11D}" type="pres">
      <dgm:prSet presAssocID="{F17E1AFA-F808-479E-BF41-FC4C7AA5C0FF}" presName="ChildText" presStyleLbl="revTx" presStyleIdx="3" presStyleCnt="5">
        <dgm:presLayoutVars>
          <dgm:chMax val="0"/>
          <dgm:chPref val="0"/>
          <dgm:bulletEnabled val="1"/>
        </dgm:presLayoutVars>
      </dgm:prSet>
      <dgm:spPr/>
    </dgm:pt>
    <dgm:pt modelId="{5593A7D8-4B96-4294-AC28-FB7B04B317D1}" type="pres">
      <dgm:prSet presAssocID="{C66F8670-04FA-450F-B9FA-631F55CE2395}" presName="sibTrans" presStyleCnt="0"/>
      <dgm:spPr/>
    </dgm:pt>
    <dgm:pt modelId="{B71BE35F-D3D6-46AE-8118-93622714D3B4}" type="pres">
      <dgm:prSet presAssocID="{F426810C-9B66-41F3-BF9B-97BE01666690}" presName="composite" presStyleCnt="0"/>
      <dgm:spPr/>
    </dgm:pt>
    <dgm:pt modelId="{88C75CEB-72A1-4F77-85F1-E77CD9815AAE}" type="pres">
      <dgm:prSet presAssocID="{F426810C-9B66-41F3-BF9B-97BE01666690}" presName="ParentText" presStyleLbl="node1" presStyleIdx="4" presStyleCnt="5">
        <dgm:presLayoutVars>
          <dgm:chMax val="1"/>
          <dgm:chPref val="1"/>
          <dgm:bulletEnabled val="1"/>
        </dgm:presLayoutVars>
      </dgm:prSet>
      <dgm:spPr/>
    </dgm:pt>
    <dgm:pt modelId="{633034B5-DA32-4343-92AF-F715AA8D19D1}" type="pres">
      <dgm:prSet presAssocID="{F426810C-9B66-41F3-BF9B-97BE01666690}" presName="FinalChildText" presStyleLbl="revTx" presStyleIdx="4" presStyleCnt="5">
        <dgm:presLayoutVars>
          <dgm:chMax val="0"/>
          <dgm:chPref val="0"/>
          <dgm:bulletEnabled val="1"/>
        </dgm:presLayoutVars>
      </dgm:prSet>
      <dgm:spPr/>
    </dgm:pt>
  </dgm:ptLst>
  <dgm:cxnLst>
    <dgm:cxn modelId="{C72F7E08-6F2E-49D9-AD44-5B269C8522E8}" srcId="{A12341E5-53BD-49F0-A33E-53A6E82CF149}" destId="{33ABEB8D-6E80-4B58-B634-33D0087FFC2E}" srcOrd="0" destOrd="0" parTransId="{42F0127C-7A09-4560-A6E0-442A68A5F44F}" sibTransId="{1683E74B-98A3-40D5-B909-23C4522B199F}"/>
    <dgm:cxn modelId="{29910F0F-BE3E-4CEB-BB37-005BCC8AD537}" type="presOf" srcId="{0FF4F6A3-198F-4A15-911E-D66F3992FF1B}" destId="{34A6DBCA-A167-4509-911D-BC4CAAFA060C}" srcOrd="0" destOrd="0" presId="urn:microsoft.com/office/officeart/2005/8/layout/StepDownProcess"/>
    <dgm:cxn modelId="{9CB6B91D-4D48-41AA-8822-CF4323D51EA5}" type="presOf" srcId="{F426810C-9B66-41F3-BF9B-97BE01666690}" destId="{88C75CEB-72A1-4F77-85F1-E77CD9815AAE}" srcOrd="0" destOrd="0" presId="urn:microsoft.com/office/officeart/2005/8/layout/StepDownProcess"/>
    <dgm:cxn modelId="{0A0AA220-F7E9-4E07-934B-CCBC03398994}" srcId="{A12341E5-53BD-49F0-A33E-53A6E82CF149}" destId="{90D33500-3272-4C54-B01D-47B0FB03AB12}" srcOrd="2" destOrd="0" parTransId="{53D112CA-A903-4119-A1D8-9896A8CF8161}" sibTransId="{8F94327F-6528-4A3F-82AE-97453D3DAEC1}"/>
    <dgm:cxn modelId="{04403732-25BA-443B-B422-7ED872C31659}" type="presOf" srcId="{3CF1D080-6536-498D-8E43-73A63A2753CD}" destId="{357FCBB8-F8BC-4725-835A-E41C144D47B2}" srcOrd="0" destOrd="0" presId="urn:microsoft.com/office/officeart/2005/8/layout/StepDownProcess"/>
    <dgm:cxn modelId="{18512B3A-CE54-4EDF-81A6-2E1B4A6C9385}" srcId="{A12341E5-53BD-49F0-A33E-53A6E82CF149}" destId="{F17E1AFA-F808-479E-BF41-FC4C7AA5C0FF}" srcOrd="3" destOrd="0" parTransId="{D7A60184-A3F9-4745-ADD0-1FF6338AD2A4}" sibTransId="{C66F8670-04FA-450F-B9FA-631F55CE2395}"/>
    <dgm:cxn modelId="{5B8A7D3B-B50E-4571-84B9-EB2BB5513112}" type="presOf" srcId="{A4169CB9-C2AB-42FF-8C83-34928938886B}" destId="{8EB6B1E2-DAD4-475F-B76F-92C28DB2DCF5}" srcOrd="0" destOrd="0" presId="urn:microsoft.com/office/officeart/2005/8/layout/StepDownProcess"/>
    <dgm:cxn modelId="{3F7F533D-8E97-44A0-AE95-A0A2266051B6}" type="presOf" srcId="{A12341E5-53BD-49F0-A33E-53A6E82CF149}" destId="{70A85BD4-3E12-4088-8F55-BBC9409E2F99}" srcOrd="0" destOrd="0" presId="urn:microsoft.com/office/officeart/2005/8/layout/StepDownProcess"/>
    <dgm:cxn modelId="{69643176-1CF8-46EF-8123-DD33F71CAC03}" type="presOf" srcId="{4AF90E66-C0E4-4A5B-A6B1-388C2D46E533}" destId="{AF56570F-D3E8-48A1-878D-F4B34A50B11D}" srcOrd="0" destOrd="0" presId="urn:microsoft.com/office/officeart/2005/8/layout/StepDownProcess"/>
    <dgm:cxn modelId="{FBB5F78B-3F3F-4C7D-8F7E-A63A50074E48}" srcId="{A12341E5-53BD-49F0-A33E-53A6E82CF149}" destId="{3CF1D080-6536-498D-8E43-73A63A2753CD}" srcOrd="1" destOrd="0" parTransId="{18D5CC7C-04C6-4792-BC2B-185A7EF81359}" sibTransId="{92CA288E-B516-4094-B8E8-6879549E2A2E}"/>
    <dgm:cxn modelId="{2E8AD88D-5302-48C2-91E1-75C6DA99A775}" type="presOf" srcId="{33ABEB8D-6E80-4B58-B634-33D0087FFC2E}" destId="{7F5840E8-8642-44D1-8A95-BFBAAC35D3D2}" srcOrd="0" destOrd="0" presId="urn:microsoft.com/office/officeart/2005/8/layout/StepDownProcess"/>
    <dgm:cxn modelId="{C0E66B91-5E26-47D6-B4F7-CB604AA750AB}" srcId="{33ABEB8D-6E80-4B58-B634-33D0087FFC2E}" destId="{56B26AF7-4004-4C86-BFA9-DCE2D6803267}" srcOrd="0" destOrd="0" parTransId="{2B461268-B205-4E9E-A0A0-1AF97CCE3FA0}" sibTransId="{3E52D1F9-0104-496A-9496-0D9888A8A101}"/>
    <dgm:cxn modelId="{8820CBA2-AF82-44E8-8073-3AFF59888EE2}" srcId="{A12341E5-53BD-49F0-A33E-53A6E82CF149}" destId="{F426810C-9B66-41F3-BF9B-97BE01666690}" srcOrd="4" destOrd="0" parTransId="{1E91BBC0-252D-48C6-A0C2-945D5B0D9803}" sibTransId="{767091A0-5D76-457B-BA30-326537EC98D6}"/>
    <dgm:cxn modelId="{1677D0A6-F8AC-45BA-AB74-E418971D569E}" srcId="{90D33500-3272-4C54-B01D-47B0FB03AB12}" destId="{A4169CB9-C2AB-42FF-8C83-34928938886B}" srcOrd="0" destOrd="0" parTransId="{B24F0B37-9F2C-4706-AC7F-20537C64E45F}" sibTransId="{B186D15E-A240-4B8E-9FBC-25F59697B608}"/>
    <dgm:cxn modelId="{3A8231B0-94CA-44C5-A073-96470AEAA399}" type="presOf" srcId="{90D33500-3272-4C54-B01D-47B0FB03AB12}" destId="{8A694D6D-6E86-4922-99F9-C9ADBFC265A0}" srcOrd="0" destOrd="0" presId="urn:microsoft.com/office/officeart/2005/8/layout/StepDownProcess"/>
    <dgm:cxn modelId="{2BC275BD-69FF-44C6-BD46-AEBDFCBA8AC3}" srcId="{3CF1D080-6536-498D-8E43-73A63A2753CD}" destId="{0FF4F6A3-198F-4A15-911E-D66F3992FF1B}" srcOrd="0" destOrd="0" parTransId="{B6133B7A-DAE7-4B48-9CC2-A4AA20C101EC}" sibTransId="{74B52AD9-7F8B-45A7-B71A-0B73A5AEAD78}"/>
    <dgm:cxn modelId="{0EA0BED4-C7C9-451E-B1AC-39FDE715E643}" type="presOf" srcId="{56B26AF7-4004-4C86-BFA9-DCE2D6803267}" destId="{D50A89F2-B2E4-41F4-A4D7-9787C291E788}" srcOrd="0" destOrd="0" presId="urn:microsoft.com/office/officeart/2005/8/layout/StepDownProcess"/>
    <dgm:cxn modelId="{341295E0-CC3A-4755-BC98-7D1F3FE87579}" type="presOf" srcId="{F17E1AFA-F808-479E-BF41-FC4C7AA5C0FF}" destId="{13F55711-4433-4648-843D-CA31682E5D12}" srcOrd="0" destOrd="0" presId="urn:microsoft.com/office/officeart/2005/8/layout/StepDownProcess"/>
    <dgm:cxn modelId="{92CE4CE6-189B-400E-BF8C-BA405506C526}" srcId="{F17E1AFA-F808-479E-BF41-FC4C7AA5C0FF}" destId="{4AF90E66-C0E4-4A5B-A6B1-388C2D46E533}" srcOrd="0" destOrd="0" parTransId="{1F84777A-D44F-4CF1-AD08-32A966C2EA17}" sibTransId="{7201E0DB-DF90-4490-A36A-D464F6ED8362}"/>
    <dgm:cxn modelId="{8D4C86F5-49F7-4005-A181-6BEBECF2CED0}" srcId="{F426810C-9B66-41F3-BF9B-97BE01666690}" destId="{051626BB-2B2A-4512-9CE5-5377C9034406}" srcOrd="0" destOrd="0" parTransId="{E1EB9553-4E1B-4F2E-A1EC-228349205CE2}" sibTransId="{AC33CC74-1F28-4E78-9C40-440CFAD0E36F}"/>
    <dgm:cxn modelId="{88ACE5F5-DBBF-4519-92D8-F64013D0A2A4}" type="presOf" srcId="{051626BB-2B2A-4512-9CE5-5377C9034406}" destId="{633034B5-DA32-4343-92AF-F715AA8D19D1}" srcOrd="0" destOrd="0" presId="urn:microsoft.com/office/officeart/2005/8/layout/StepDownProcess"/>
    <dgm:cxn modelId="{C8C69B9E-4866-4DCD-8E0B-AD0FB5115845}" type="presParOf" srcId="{70A85BD4-3E12-4088-8F55-BBC9409E2F99}" destId="{8FF24FC7-1EE4-41E8-BBDD-07BDF8B06E6D}" srcOrd="0" destOrd="0" presId="urn:microsoft.com/office/officeart/2005/8/layout/StepDownProcess"/>
    <dgm:cxn modelId="{C712B7A7-D910-4D8B-8DDC-B141341A3C7D}" type="presParOf" srcId="{8FF24FC7-1EE4-41E8-BBDD-07BDF8B06E6D}" destId="{F4010AF9-B4B8-425A-92C0-B14BB78B0321}" srcOrd="0" destOrd="0" presId="urn:microsoft.com/office/officeart/2005/8/layout/StepDownProcess"/>
    <dgm:cxn modelId="{36775161-CA6E-4F92-9F42-8C5081704C45}" type="presParOf" srcId="{8FF24FC7-1EE4-41E8-BBDD-07BDF8B06E6D}" destId="{7F5840E8-8642-44D1-8A95-BFBAAC35D3D2}" srcOrd="1" destOrd="0" presId="urn:microsoft.com/office/officeart/2005/8/layout/StepDownProcess"/>
    <dgm:cxn modelId="{0D4C1A7E-F0B9-4093-B8EC-BB107E7E742E}" type="presParOf" srcId="{8FF24FC7-1EE4-41E8-BBDD-07BDF8B06E6D}" destId="{D50A89F2-B2E4-41F4-A4D7-9787C291E788}" srcOrd="2" destOrd="0" presId="urn:microsoft.com/office/officeart/2005/8/layout/StepDownProcess"/>
    <dgm:cxn modelId="{82475823-6D88-4364-93A6-BEC0309D251B}" type="presParOf" srcId="{70A85BD4-3E12-4088-8F55-BBC9409E2F99}" destId="{19BBA9C1-3D20-465F-BAA4-B8403B353DD5}" srcOrd="1" destOrd="0" presId="urn:microsoft.com/office/officeart/2005/8/layout/StepDownProcess"/>
    <dgm:cxn modelId="{59DF31BA-4C00-4A58-833A-9E4988849555}" type="presParOf" srcId="{70A85BD4-3E12-4088-8F55-BBC9409E2F99}" destId="{A4B7920F-59AE-413F-B50A-6439B31C9765}" srcOrd="2" destOrd="0" presId="urn:microsoft.com/office/officeart/2005/8/layout/StepDownProcess"/>
    <dgm:cxn modelId="{07807671-7336-404A-9B63-0E3130241321}" type="presParOf" srcId="{A4B7920F-59AE-413F-B50A-6439B31C9765}" destId="{5C1E4DAA-BED6-4E71-B688-F0B1A5AEEBA7}" srcOrd="0" destOrd="0" presId="urn:microsoft.com/office/officeart/2005/8/layout/StepDownProcess"/>
    <dgm:cxn modelId="{63A2E828-62BE-4C32-9A60-342A5B4D5225}" type="presParOf" srcId="{A4B7920F-59AE-413F-B50A-6439B31C9765}" destId="{357FCBB8-F8BC-4725-835A-E41C144D47B2}" srcOrd="1" destOrd="0" presId="urn:microsoft.com/office/officeart/2005/8/layout/StepDownProcess"/>
    <dgm:cxn modelId="{73284CCF-F4E9-4FC6-ADC6-910232B08EE4}" type="presParOf" srcId="{A4B7920F-59AE-413F-B50A-6439B31C9765}" destId="{34A6DBCA-A167-4509-911D-BC4CAAFA060C}" srcOrd="2" destOrd="0" presId="urn:microsoft.com/office/officeart/2005/8/layout/StepDownProcess"/>
    <dgm:cxn modelId="{DA62EF20-FF0E-41D8-B827-C14C1A646331}" type="presParOf" srcId="{70A85BD4-3E12-4088-8F55-BBC9409E2F99}" destId="{82C9E41B-91DD-4B39-B97D-C638CA3E7412}" srcOrd="3" destOrd="0" presId="urn:microsoft.com/office/officeart/2005/8/layout/StepDownProcess"/>
    <dgm:cxn modelId="{6B4FFA2C-8B9E-4BBD-87B1-7F00258801BF}" type="presParOf" srcId="{70A85BD4-3E12-4088-8F55-BBC9409E2F99}" destId="{4BC559D2-9D99-49D6-BA60-0FE5C164326A}" srcOrd="4" destOrd="0" presId="urn:microsoft.com/office/officeart/2005/8/layout/StepDownProcess"/>
    <dgm:cxn modelId="{2755C08F-0E6B-4E27-AC89-E1D772D5ABFC}" type="presParOf" srcId="{4BC559D2-9D99-49D6-BA60-0FE5C164326A}" destId="{572F386B-3109-488D-81EA-49B2C27B1880}" srcOrd="0" destOrd="0" presId="urn:microsoft.com/office/officeart/2005/8/layout/StepDownProcess"/>
    <dgm:cxn modelId="{BF26E315-DA6A-4EA9-B97D-E330F87EA56C}" type="presParOf" srcId="{4BC559D2-9D99-49D6-BA60-0FE5C164326A}" destId="{8A694D6D-6E86-4922-99F9-C9ADBFC265A0}" srcOrd="1" destOrd="0" presId="urn:microsoft.com/office/officeart/2005/8/layout/StepDownProcess"/>
    <dgm:cxn modelId="{F976FA28-6050-4760-82DC-451F163F5F9B}" type="presParOf" srcId="{4BC559D2-9D99-49D6-BA60-0FE5C164326A}" destId="{8EB6B1E2-DAD4-475F-B76F-92C28DB2DCF5}" srcOrd="2" destOrd="0" presId="urn:microsoft.com/office/officeart/2005/8/layout/StepDownProcess"/>
    <dgm:cxn modelId="{8DA5DEA4-F2F7-443D-B19E-8ED1FA148231}" type="presParOf" srcId="{70A85BD4-3E12-4088-8F55-BBC9409E2F99}" destId="{3C1FCA5B-8131-419A-80E6-939C9DEEB741}" srcOrd="5" destOrd="0" presId="urn:microsoft.com/office/officeart/2005/8/layout/StepDownProcess"/>
    <dgm:cxn modelId="{34B48AB5-A975-428D-B58B-AE0A51D39DAC}" type="presParOf" srcId="{70A85BD4-3E12-4088-8F55-BBC9409E2F99}" destId="{545D2B3D-429B-48A4-A880-67B30F49B55A}" srcOrd="6" destOrd="0" presId="urn:microsoft.com/office/officeart/2005/8/layout/StepDownProcess"/>
    <dgm:cxn modelId="{A4BDAA69-821A-496A-B50D-9C224594B6AA}" type="presParOf" srcId="{545D2B3D-429B-48A4-A880-67B30F49B55A}" destId="{8382E1BC-270D-4571-8847-BC16593257AB}" srcOrd="0" destOrd="0" presId="urn:microsoft.com/office/officeart/2005/8/layout/StepDownProcess"/>
    <dgm:cxn modelId="{A4007205-E766-454D-B864-E34A5266D291}" type="presParOf" srcId="{545D2B3D-429B-48A4-A880-67B30F49B55A}" destId="{13F55711-4433-4648-843D-CA31682E5D12}" srcOrd="1" destOrd="0" presId="urn:microsoft.com/office/officeart/2005/8/layout/StepDownProcess"/>
    <dgm:cxn modelId="{91828B76-902A-4635-B34A-C698C3D0423A}" type="presParOf" srcId="{545D2B3D-429B-48A4-A880-67B30F49B55A}" destId="{AF56570F-D3E8-48A1-878D-F4B34A50B11D}" srcOrd="2" destOrd="0" presId="urn:microsoft.com/office/officeart/2005/8/layout/StepDownProcess"/>
    <dgm:cxn modelId="{BDAA15D6-9CA2-4A42-9B31-298A7DE8B6D6}" type="presParOf" srcId="{70A85BD4-3E12-4088-8F55-BBC9409E2F99}" destId="{5593A7D8-4B96-4294-AC28-FB7B04B317D1}" srcOrd="7" destOrd="0" presId="urn:microsoft.com/office/officeart/2005/8/layout/StepDownProcess"/>
    <dgm:cxn modelId="{5DE669B4-68C1-4B76-ADBE-DC0092AD0136}" type="presParOf" srcId="{70A85BD4-3E12-4088-8F55-BBC9409E2F99}" destId="{B71BE35F-D3D6-46AE-8118-93622714D3B4}" srcOrd="8" destOrd="0" presId="urn:microsoft.com/office/officeart/2005/8/layout/StepDownProcess"/>
    <dgm:cxn modelId="{AC0B0997-26E9-4F89-96D7-D4375AC7A388}" type="presParOf" srcId="{B71BE35F-D3D6-46AE-8118-93622714D3B4}" destId="{88C75CEB-72A1-4F77-85F1-E77CD9815AAE}" srcOrd="0" destOrd="0" presId="urn:microsoft.com/office/officeart/2005/8/layout/StepDownProcess"/>
    <dgm:cxn modelId="{C14AC064-3B23-4F6D-8B56-49DDD6D5C84C}" type="presParOf" srcId="{B71BE35F-D3D6-46AE-8118-93622714D3B4}" destId="{633034B5-DA32-4343-92AF-F715AA8D19D1}" srcOrd="1" destOrd="0" presId="urn:microsoft.com/office/officeart/2005/8/layout/StepDow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57DAF6-3C1C-47D7-A428-CAD307E1C1F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83B7BB62-3B26-4E7F-A6BB-E6E67E2B1ED3}">
      <dgm:prSet phldrT="[Text]"/>
      <dgm:spPr>
        <a:xfrm rot="5400000">
          <a:off x="-126009" y="128905"/>
          <a:ext cx="840060" cy="588042"/>
        </a:xfrm>
        <a:prstGeom prst="chevron">
          <a:avLst/>
        </a:pr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gm:spPr>
      <dgm:t>
        <a:bodyPr/>
        <a:lstStyle/>
        <a:p>
          <a:pPr>
            <a:buNone/>
          </a:pPr>
          <a:r>
            <a:rPr lang="en-US" dirty="0">
              <a:solidFill>
                <a:sysClr val="window" lastClr="FFFFFF"/>
              </a:solidFill>
              <a:latin typeface="Calibri"/>
              <a:ea typeface="+mn-ea"/>
              <a:cs typeface="+mn-cs"/>
            </a:rPr>
            <a:t>Pastor</a:t>
          </a:r>
        </a:p>
      </dgm:t>
    </dgm:pt>
    <dgm:pt modelId="{BAF486D2-E480-4D7B-B3F8-4047AD559176}" type="parTrans" cxnId="{1554D386-C751-4928-ADFA-659006B1D461}">
      <dgm:prSet/>
      <dgm:spPr/>
      <dgm:t>
        <a:bodyPr/>
        <a:lstStyle/>
        <a:p>
          <a:endParaRPr lang="en-US"/>
        </a:p>
      </dgm:t>
    </dgm:pt>
    <dgm:pt modelId="{A439A765-A75F-4798-9DA5-CD6A50A05B36}" type="sibTrans" cxnId="{1554D386-C751-4928-ADFA-659006B1D461}">
      <dgm:prSet/>
      <dgm:spPr/>
      <dgm:t>
        <a:bodyPr/>
        <a:lstStyle/>
        <a:p>
          <a:endParaRPr lang="en-US"/>
        </a:p>
      </dgm:t>
    </dgm:pt>
    <dgm:pt modelId="{1AE85D8D-DCC3-40BD-A881-9DC5D3818519}">
      <dgm:prSet phldrT="[Text]"/>
      <dgm:spPr>
        <a:xfrm rot="5400000">
          <a:off x="5659801" y="-5071759"/>
          <a:ext cx="546039" cy="10689557"/>
        </a:xfrm>
        <a:prstGeom prst="round2Same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buChar char="•"/>
          </a:pPr>
          <a:r>
            <a:rPr lang="en-US" dirty="0">
              <a:solidFill>
                <a:sysClr val="windowText" lastClr="000000">
                  <a:hueOff val="0"/>
                  <a:satOff val="0"/>
                  <a:lumOff val="0"/>
                  <a:alphaOff val="0"/>
                </a:sysClr>
              </a:solidFill>
              <a:latin typeface="Calibri"/>
              <a:ea typeface="+mn-ea"/>
              <a:cs typeface="+mn-cs"/>
            </a:rPr>
            <a:t>Submits letter of request to Archbishop</a:t>
          </a:r>
        </a:p>
      </dgm:t>
    </dgm:pt>
    <dgm:pt modelId="{1A823719-7BE3-4AD2-B67F-5B7BCDF9E5BA}" type="parTrans" cxnId="{60142762-28BC-48E4-B235-FD52E67A1D27}">
      <dgm:prSet/>
      <dgm:spPr/>
      <dgm:t>
        <a:bodyPr/>
        <a:lstStyle/>
        <a:p>
          <a:endParaRPr lang="en-US"/>
        </a:p>
      </dgm:t>
    </dgm:pt>
    <dgm:pt modelId="{F942D4C8-612C-4B90-8A08-1488C80BAB41}" type="sibTrans" cxnId="{60142762-28BC-48E4-B235-FD52E67A1D27}">
      <dgm:prSet/>
      <dgm:spPr/>
      <dgm:t>
        <a:bodyPr/>
        <a:lstStyle/>
        <a:p>
          <a:endParaRPr lang="en-US"/>
        </a:p>
      </dgm:t>
    </dgm:pt>
    <dgm:pt modelId="{CA0C6CD2-ED14-4A07-A801-1B5E78BAF982}">
      <dgm:prSet phldrT="[Text]"/>
      <dgm:spPr>
        <a:xfrm rot="5400000">
          <a:off x="-126009" y="885396"/>
          <a:ext cx="840060" cy="588042"/>
        </a:xfrm>
        <a:prstGeom prst="chevron">
          <a:avLst/>
        </a:pr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gm:spPr>
      <dgm:t>
        <a:bodyPr/>
        <a:lstStyle/>
        <a:p>
          <a:pPr>
            <a:buNone/>
          </a:pPr>
          <a:r>
            <a:rPr lang="en-US" dirty="0">
              <a:solidFill>
                <a:sysClr val="window" lastClr="FFFFFF"/>
              </a:solidFill>
              <a:latin typeface="Calibri"/>
              <a:ea typeface="+mn-ea"/>
              <a:cs typeface="+mn-cs"/>
            </a:rPr>
            <a:t>Archbishop</a:t>
          </a:r>
        </a:p>
      </dgm:t>
    </dgm:pt>
    <dgm:pt modelId="{69D8CD30-1F89-46F9-B5C2-C4C2391605C7}" type="parTrans" cxnId="{6823A2B4-9CE8-4163-9434-E0E5CACA171C}">
      <dgm:prSet/>
      <dgm:spPr/>
      <dgm:t>
        <a:bodyPr/>
        <a:lstStyle/>
        <a:p>
          <a:endParaRPr lang="en-US"/>
        </a:p>
      </dgm:t>
    </dgm:pt>
    <dgm:pt modelId="{0B369E73-5B82-46BD-B1E0-1BD9E94093F5}" type="sibTrans" cxnId="{6823A2B4-9CE8-4163-9434-E0E5CACA171C}">
      <dgm:prSet/>
      <dgm:spPr/>
      <dgm:t>
        <a:bodyPr/>
        <a:lstStyle/>
        <a:p>
          <a:endParaRPr lang="en-US"/>
        </a:p>
      </dgm:t>
    </dgm:pt>
    <dgm:pt modelId="{527F18CC-40F1-4DBA-8911-8006E4DFE1AE}">
      <dgm:prSet phldrT="[Text]"/>
      <dgm:spPr>
        <a:xfrm rot="5400000">
          <a:off x="5659801" y="-4312371"/>
          <a:ext cx="546039" cy="10689557"/>
        </a:xfrm>
        <a:prstGeom prst="round2Same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buChar char="•"/>
          </a:pPr>
          <a:r>
            <a:rPr lang="en-US" dirty="0">
              <a:solidFill>
                <a:sysClr val="windowText" lastClr="000000">
                  <a:hueOff val="0"/>
                  <a:satOff val="0"/>
                  <a:lumOff val="0"/>
                  <a:alphaOff val="0"/>
                </a:sysClr>
              </a:solidFill>
              <a:latin typeface="Calibri"/>
              <a:ea typeface="+mn-ea"/>
              <a:cs typeface="+mn-cs"/>
            </a:rPr>
            <a:t>Reviews and gives initial OK to proceed with review process</a:t>
          </a:r>
        </a:p>
      </dgm:t>
    </dgm:pt>
    <dgm:pt modelId="{14C08FFF-B347-4669-9CA8-133BC1119C0A}" type="parTrans" cxnId="{C7D7FE48-7C00-4FA5-A062-0410A42D56D5}">
      <dgm:prSet/>
      <dgm:spPr/>
      <dgm:t>
        <a:bodyPr/>
        <a:lstStyle/>
        <a:p>
          <a:endParaRPr lang="en-US"/>
        </a:p>
      </dgm:t>
    </dgm:pt>
    <dgm:pt modelId="{00ADA241-126E-4EFC-B72D-325521EBE94F}" type="sibTrans" cxnId="{C7D7FE48-7C00-4FA5-A062-0410A42D56D5}">
      <dgm:prSet/>
      <dgm:spPr/>
      <dgm:t>
        <a:bodyPr/>
        <a:lstStyle/>
        <a:p>
          <a:endParaRPr lang="en-US"/>
        </a:p>
      </dgm:t>
    </dgm:pt>
    <dgm:pt modelId="{3AD3445C-3CF6-47CF-B962-F24A0D273195}">
      <dgm:prSet phldrT="[Text]"/>
      <dgm:spPr>
        <a:xfrm rot="5400000">
          <a:off x="5659801" y="-2799389"/>
          <a:ext cx="546039" cy="10689557"/>
        </a:xfrm>
        <a:prstGeom prst="round2Same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buChar char="•"/>
          </a:pPr>
          <a:r>
            <a:rPr lang="en-US" dirty="0">
              <a:solidFill>
                <a:sysClr val="windowText" lastClr="000000">
                  <a:hueOff val="0"/>
                  <a:satOff val="0"/>
                  <a:lumOff val="0"/>
                  <a:alphaOff val="0"/>
                </a:sysClr>
              </a:solidFill>
              <a:latin typeface="Calibri"/>
              <a:ea typeface="+mn-ea"/>
              <a:cs typeface="+mn-cs"/>
            </a:rPr>
            <a:t>Reviews the request in light of the parish’s financial status</a:t>
          </a:r>
        </a:p>
      </dgm:t>
    </dgm:pt>
    <dgm:pt modelId="{609035FF-BC98-4A84-837A-FEB876420E21}" type="parTrans" cxnId="{9FFDFCE3-8C65-4F29-AC8E-926A77BA40E6}">
      <dgm:prSet/>
      <dgm:spPr/>
      <dgm:t>
        <a:bodyPr/>
        <a:lstStyle/>
        <a:p>
          <a:endParaRPr lang="en-US"/>
        </a:p>
      </dgm:t>
    </dgm:pt>
    <dgm:pt modelId="{1ED7F185-202A-4F7A-884E-EE2ABAF9F2A8}" type="sibTrans" cxnId="{9FFDFCE3-8C65-4F29-AC8E-926A77BA40E6}">
      <dgm:prSet/>
      <dgm:spPr/>
      <dgm:t>
        <a:bodyPr/>
        <a:lstStyle/>
        <a:p>
          <a:endParaRPr lang="en-US"/>
        </a:p>
      </dgm:t>
    </dgm:pt>
    <dgm:pt modelId="{43671BD5-3E73-4E9B-895D-D2E438B8B5FB}">
      <dgm:prSet phldrT="[Text]"/>
      <dgm:spPr>
        <a:xfrm rot="5400000">
          <a:off x="-126009" y="3154870"/>
          <a:ext cx="840060" cy="588042"/>
        </a:xfrm>
        <a:prstGeom prst="chevron">
          <a:avLst/>
        </a:pr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gm:spPr>
      <dgm:t>
        <a:bodyPr/>
        <a:lstStyle/>
        <a:p>
          <a:pPr>
            <a:buNone/>
          </a:pPr>
          <a:r>
            <a:rPr lang="en-US" dirty="0">
              <a:solidFill>
                <a:sysClr val="window" lastClr="FFFFFF"/>
              </a:solidFill>
              <a:latin typeface="Calibri"/>
              <a:ea typeface="+mn-ea"/>
              <a:cs typeface="+mn-cs"/>
            </a:rPr>
            <a:t>Other</a:t>
          </a:r>
        </a:p>
      </dgm:t>
    </dgm:pt>
    <dgm:pt modelId="{54DFBEC5-DED1-4A3D-958F-2CD998D384E0}" type="parTrans" cxnId="{A91FBA79-A1E3-4EA8-8741-8B8BB502BB6E}">
      <dgm:prSet/>
      <dgm:spPr/>
      <dgm:t>
        <a:bodyPr/>
        <a:lstStyle/>
        <a:p>
          <a:endParaRPr lang="en-US"/>
        </a:p>
      </dgm:t>
    </dgm:pt>
    <dgm:pt modelId="{5976CF1F-644B-498F-9FBD-7F2953129D3D}" type="sibTrans" cxnId="{A91FBA79-A1E3-4EA8-8741-8B8BB502BB6E}">
      <dgm:prSet/>
      <dgm:spPr/>
      <dgm:t>
        <a:bodyPr/>
        <a:lstStyle/>
        <a:p>
          <a:endParaRPr lang="en-US"/>
        </a:p>
      </dgm:t>
    </dgm:pt>
    <dgm:pt modelId="{36775FD9-BA59-4B89-A079-C3FBFE5E8F36}">
      <dgm:prSet phldrT="[Text]"/>
      <dgm:spPr>
        <a:xfrm rot="5400000">
          <a:off x="5659801" y="-2042898"/>
          <a:ext cx="546039" cy="10689557"/>
        </a:xfrm>
        <a:prstGeom prst="round2Same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buChar char="•"/>
          </a:pPr>
          <a:r>
            <a:rPr lang="en-US" dirty="0">
              <a:solidFill>
                <a:sysClr val="windowText" lastClr="000000">
                  <a:hueOff val="0"/>
                  <a:satOff val="0"/>
                  <a:lumOff val="0"/>
                  <a:alphaOff val="0"/>
                </a:sysClr>
              </a:solidFill>
              <a:latin typeface="Calibri"/>
              <a:ea typeface="+mn-ea"/>
              <a:cs typeface="+mn-cs"/>
            </a:rPr>
            <a:t>If a real estate transaction, lease arrangement, major borrowing, or endowment is involved, CFO also reviews</a:t>
          </a:r>
        </a:p>
      </dgm:t>
    </dgm:pt>
    <dgm:pt modelId="{42F05663-6941-4649-98C6-E732761C3B4E}" type="parTrans" cxnId="{45732786-23DB-4CFB-983A-946C896948BD}">
      <dgm:prSet/>
      <dgm:spPr/>
      <dgm:t>
        <a:bodyPr/>
        <a:lstStyle/>
        <a:p>
          <a:endParaRPr lang="en-US"/>
        </a:p>
      </dgm:t>
    </dgm:pt>
    <dgm:pt modelId="{ABC3CB51-A626-40E2-B7B4-E1EA110C8FE1}" type="sibTrans" cxnId="{45732786-23DB-4CFB-983A-946C896948BD}">
      <dgm:prSet/>
      <dgm:spPr/>
      <dgm:t>
        <a:bodyPr/>
        <a:lstStyle/>
        <a:p>
          <a:endParaRPr lang="en-US"/>
        </a:p>
      </dgm:t>
    </dgm:pt>
    <dgm:pt modelId="{B88B122F-D5B2-4CD0-A7AF-0C7B47667D0F}">
      <dgm:prSet phldrT="[Text]"/>
      <dgm:spPr>
        <a:xfrm rot="5400000">
          <a:off x="5659801" y="-2042898"/>
          <a:ext cx="546039" cy="10689557"/>
        </a:xfrm>
        <a:prstGeom prst="round2Same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buChar char="•"/>
          </a:pPr>
          <a:r>
            <a:rPr lang="en-US" dirty="0">
              <a:solidFill>
                <a:sysClr val="windowText" lastClr="000000">
                  <a:hueOff val="0"/>
                  <a:satOff val="0"/>
                  <a:lumOff val="0"/>
                  <a:alphaOff val="0"/>
                </a:sysClr>
              </a:solidFill>
              <a:latin typeface="Calibri"/>
              <a:ea typeface="+mn-ea"/>
              <a:cs typeface="+mn-cs"/>
            </a:rPr>
            <a:t>Any additional follow-up requested by Vicar General</a:t>
          </a:r>
        </a:p>
      </dgm:t>
    </dgm:pt>
    <dgm:pt modelId="{81D31F43-F0AA-4A84-AE2B-4F229120408B}" type="parTrans" cxnId="{515823F0-87C9-4643-AC79-E18348E5FCBE}">
      <dgm:prSet/>
      <dgm:spPr/>
      <dgm:t>
        <a:bodyPr/>
        <a:lstStyle/>
        <a:p>
          <a:endParaRPr lang="en-US"/>
        </a:p>
      </dgm:t>
    </dgm:pt>
    <dgm:pt modelId="{B802C057-8C31-488D-B93A-0C992B1CDC58}" type="sibTrans" cxnId="{515823F0-87C9-4643-AC79-E18348E5FCBE}">
      <dgm:prSet/>
      <dgm:spPr/>
      <dgm:t>
        <a:bodyPr/>
        <a:lstStyle/>
        <a:p>
          <a:endParaRPr lang="en-US"/>
        </a:p>
      </dgm:t>
    </dgm:pt>
    <dgm:pt modelId="{3E380881-DBA8-4B1F-8AA0-71C041E30030}">
      <dgm:prSet phldrT="[Text]"/>
      <dgm:spPr>
        <a:xfrm rot="5400000">
          <a:off x="5659801" y="-4312371"/>
          <a:ext cx="546039" cy="10689557"/>
        </a:xfrm>
        <a:prstGeom prst="round2Same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buChar char="•"/>
          </a:pPr>
          <a:r>
            <a:rPr lang="en-US" dirty="0">
              <a:solidFill>
                <a:sysClr val="windowText" lastClr="000000">
                  <a:hueOff val="0"/>
                  <a:satOff val="0"/>
                  <a:lumOff val="0"/>
                  <a:alphaOff val="0"/>
                </a:sysClr>
              </a:solidFill>
              <a:latin typeface="Calibri"/>
              <a:ea typeface="+mn-ea"/>
              <a:cs typeface="+mn-cs"/>
            </a:rPr>
            <a:t>Forwards to Chancery Office</a:t>
          </a:r>
        </a:p>
      </dgm:t>
    </dgm:pt>
    <dgm:pt modelId="{C275F626-01E0-4EB9-B1EF-C6C2C3D1A27C}" type="parTrans" cxnId="{8622F75B-A2E1-4C3A-B642-84EEAACCA166}">
      <dgm:prSet/>
      <dgm:spPr/>
      <dgm:t>
        <a:bodyPr/>
        <a:lstStyle/>
        <a:p>
          <a:endParaRPr lang="en-US"/>
        </a:p>
      </dgm:t>
    </dgm:pt>
    <dgm:pt modelId="{22D5BB70-EA40-4170-BDF2-8D51E0F2FC81}" type="sibTrans" cxnId="{8622F75B-A2E1-4C3A-B642-84EEAACCA166}">
      <dgm:prSet/>
      <dgm:spPr/>
      <dgm:t>
        <a:bodyPr/>
        <a:lstStyle/>
        <a:p>
          <a:endParaRPr lang="en-US"/>
        </a:p>
      </dgm:t>
    </dgm:pt>
    <dgm:pt modelId="{66275727-9244-4E6E-87EE-002B206BD6E9}">
      <dgm:prSet phldrT="[Text]"/>
      <dgm:spPr>
        <a:xfrm rot="5400000">
          <a:off x="5659801" y="-3555880"/>
          <a:ext cx="546039" cy="10689557"/>
        </a:xfrm>
        <a:prstGeom prst="round2Same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buChar char="•"/>
          </a:pPr>
          <a:r>
            <a:rPr lang="en-US" dirty="0">
              <a:solidFill>
                <a:sysClr val="windowText" lastClr="000000">
                  <a:hueOff val="0"/>
                  <a:satOff val="0"/>
                  <a:lumOff val="0"/>
                  <a:alphaOff val="0"/>
                </a:sysClr>
              </a:solidFill>
              <a:latin typeface="Calibri"/>
              <a:ea typeface="+mn-ea"/>
              <a:cs typeface="+mn-cs"/>
            </a:rPr>
            <a:t>Sends pastor acknowledgement of receipt</a:t>
          </a:r>
        </a:p>
      </dgm:t>
    </dgm:pt>
    <dgm:pt modelId="{016C7A97-4021-4C75-8B86-289314B6DEC6}" type="parTrans" cxnId="{F26BBF9D-A32A-4C37-A378-025A47183B82}">
      <dgm:prSet/>
      <dgm:spPr/>
      <dgm:t>
        <a:bodyPr/>
        <a:lstStyle/>
        <a:p>
          <a:endParaRPr lang="en-US"/>
        </a:p>
      </dgm:t>
    </dgm:pt>
    <dgm:pt modelId="{54CD2AE0-59DF-4572-971D-B58B44059175}" type="sibTrans" cxnId="{F26BBF9D-A32A-4C37-A378-025A47183B82}">
      <dgm:prSet/>
      <dgm:spPr/>
      <dgm:t>
        <a:bodyPr/>
        <a:lstStyle/>
        <a:p>
          <a:endParaRPr lang="en-US"/>
        </a:p>
      </dgm:t>
    </dgm:pt>
    <dgm:pt modelId="{19E3434F-FE03-4442-A8C6-3E2BDFA169A2}">
      <dgm:prSet phldrT="[Text]"/>
      <dgm:spPr>
        <a:xfrm rot="5400000">
          <a:off x="-126009" y="1641887"/>
          <a:ext cx="840060" cy="588042"/>
        </a:xfrm>
        <a:prstGeom prst="chevron">
          <a:avLst/>
        </a:pr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gm:spPr>
      <dgm:t>
        <a:bodyPr/>
        <a:lstStyle/>
        <a:p>
          <a:pPr>
            <a:buNone/>
          </a:pPr>
          <a:r>
            <a:rPr lang="en-US" dirty="0">
              <a:solidFill>
                <a:sysClr val="window" lastClr="FFFFFF"/>
              </a:solidFill>
              <a:latin typeface="Calibri"/>
              <a:ea typeface="+mn-ea"/>
              <a:cs typeface="+mn-cs"/>
            </a:rPr>
            <a:t>Chancery</a:t>
          </a:r>
        </a:p>
      </dgm:t>
    </dgm:pt>
    <dgm:pt modelId="{123A9444-46A0-4405-A5E9-7B75B7390ED8}" type="parTrans" cxnId="{994D962D-3885-4979-AB6A-BCD4ECD1C696}">
      <dgm:prSet/>
      <dgm:spPr/>
      <dgm:t>
        <a:bodyPr/>
        <a:lstStyle/>
        <a:p>
          <a:endParaRPr lang="en-US"/>
        </a:p>
      </dgm:t>
    </dgm:pt>
    <dgm:pt modelId="{0014D7BE-945C-45C0-83D5-679217EE5DAE}" type="sibTrans" cxnId="{994D962D-3885-4979-AB6A-BCD4ECD1C696}">
      <dgm:prSet/>
      <dgm:spPr/>
      <dgm:t>
        <a:bodyPr/>
        <a:lstStyle/>
        <a:p>
          <a:endParaRPr lang="en-US"/>
        </a:p>
      </dgm:t>
    </dgm:pt>
    <dgm:pt modelId="{917DC92D-DA4D-4465-9590-A42871998F7F}">
      <dgm:prSet phldrT="[Text]"/>
      <dgm:spPr>
        <a:xfrm rot="5400000">
          <a:off x="5659801" y="-3555880"/>
          <a:ext cx="546039" cy="10689557"/>
        </a:xfrm>
        <a:prstGeom prst="round2Same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buChar char="•"/>
          </a:pPr>
          <a:r>
            <a:rPr lang="en-US" dirty="0">
              <a:solidFill>
                <a:sysClr val="windowText" lastClr="000000">
                  <a:hueOff val="0"/>
                  <a:satOff val="0"/>
                  <a:lumOff val="0"/>
                  <a:alphaOff val="0"/>
                </a:sysClr>
              </a:solidFill>
              <a:latin typeface="Calibri"/>
              <a:ea typeface="+mn-ea"/>
              <a:cs typeface="+mn-cs"/>
            </a:rPr>
            <a:t>Reviews and summarizes request and forwards to Office for Parish Finance</a:t>
          </a:r>
        </a:p>
      </dgm:t>
    </dgm:pt>
    <dgm:pt modelId="{9B873C4D-3AA1-4A26-B79D-378CC9EF2295}" type="parTrans" cxnId="{79891DE9-72F1-4713-A3D2-D3099922D720}">
      <dgm:prSet/>
      <dgm:spPr/>
      <dgm:t>
        <a:bodyPr/>
        <a:lstStyle/>
        <a:p>
          <a:endParaRPr lang="en-US"/>
        </a:p>
      </dgm:t>
    </dgm:pt>
    <dgm:pt modelId="{CCD8C150-89E0-4441-BACF-0A9F31D4126A}" type="sibTrans" cxnId="{79891DE9-72F1-4713-A3D2-D3099922D720}">
      <dgm:prSet/>
      <dgm:spPr/>
      <dgm:t>
        <a:bodyPr/>
        <a:lstStyle/>
        <a:p>
          <a:endParaRPr lang="en-US"/>
        </a:p>
      </dgm:t>
    </dgm:pt>
    <dgm:pt modelId="{52A043AA-FE67-4169-956C-FA522B3AF1CA}">
      <dgm:prSet phldrT="[Text]"/>
      <dgm:spPr>
        <a:xfrm rot="5400000">
          <a:off x="-126009" y="2398378"/>
          <a:ext cx="840060" cy="588042"/>
        </a:xfrm>
        <a:prstGeom prst="chevron">
          <a:avLst/>
        </a:pr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gm:spPr>
      <dgm:t>
        <a:bodyPr/>
        <a:lstStyle/>
        <a:p>
          <a:pPr>
            <a:buNone/>
          </a:pPr>
          <a:r>
            <a:rPr lang="en-US" dirty="0">
              <a:solidFill>
                <a:sysClr val="window" lastClr="FFFFFF"/>
              </a:solidFill>
              <a:latin typeface="Calibri"/>
              <a:ea typeface="+mn-ea"/>
              <a:cs typeface="+mn-cs"/>
            </a:rPr>
            <a:t>Parish Fin</a:t>
          </a:r>
        </a:p>
      </dgm:t>
    </dgm:pt>
    <dgm:pt modelId="{19CAF750-B7E6-4727-A0E2-28AA267BF29A}" type="parTrans" cxnId="{C201BB91-703B-4396-AAB6-D45481BDC83E}">
      <dgm:prSet/>
      <dgm:spPr/>
      <dgm:t>
        <a:bodyPr/>
        <a:lstStyle/>
        <a:p>
          <a:endParaRPr lang="en-US"/>
        </a:p>
      </dgm:t>
    </dgm:pt>
    <dgm:pt modelId="{D67443DA-699D-43F7-B551-7326246A660D}" type="sibTrans" cxnId="{C201BB91-703B-4396-AAB6-D45481BDC83E}">
      <dgm:prSet/>
      <dgm:spPr/>
      <dgm:t>
        <a:bodyPr/>
        <a:lstStyle/>
        <a:p>
          <a:endParaRPr lang="en-US"/>
        </a:p>
      </dgm:t>
    </dgm:pt>
    <dgm:pt modelId="{4DDBF29B-601F-49AB-88FB-5D48B6FA45F1}">
      <dgm:prSet phldrT="[Text]"/>
      <dgm:spPr>
        <a:xfrm rot="5400000">
          <a:off x="5659801" y="-2799389"/>
          <a:ext cx="546039" cy="10689557"/>
        </a:xfrm>
        <a:prstGeom prst="round2Same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buChar char="•"/>
          </a:pPr>
          <a:r>
            <a:rPr lang="en-US" i="1" dirty="0">
              <a:solidFill>
                <a:srgbClr val="1F497D"/>
              </a:solidFill>
              <a:latin typeface="Calibri"/>
              <a:ea typeface="+mn-ea"/>
              <a:cs typeface="+mn-cs"/>
            </a:rPr>
            <a:t>(CFS, YTD financial statements, status of parish reviews, budget, past dues to the Archdiocese)</a:t>
          </a:r>
        </a:p>
      </dgm:t>
    </dgm:pt>
    <dgm:pt modelId="{1C4101B4-07B7-4DE3-A2EC-F059AE1F732D}" type="parTrans" cxnId="{085A9BB3-6CCA-4B25-90DE-D333A325E146}">
      <dgm:prSet/>
      <dgm:spPr/>
      <dgm:t>
        <a:bodyPr/>
        <a:lstStyle/>
        <a:p>
          <a:endParaRPr lang="en-US"/>
        </a:p>
      </dgm:t>
    </dgm:pt>
    <dgm:pt modelId="{246E5301-CDD1-42FF-93AC-424AA4AE1117}" type="sibTrans" cxnId="{085A9BB3-6CCA-4B25-90DE-D333A325E146}">
      <dgm:prSet/>
      <dgm:spPr/>
      <dgm:t>
        <a:bodyPr/>
        <a:lstStyle/>
        <a:p>
          <a:endParaRPr lang="en-US"/>
        </a:p>
      </dgm:t>
    </dgm:pt>
    <dgm:pt modelId="{DD97E02A-3A0C-46E4-A064-15F61C9AD936}">
      <dgm:prSet phldrT="[Text]"/>
      <dgm:spPr>
        <a:xfrm rot="5400000">
          <a:off x="-126009" y="3911361"/>
          <a:ext cx="840060" cy="588042"/>
        </a:xfrm>
        <a:prstGeom prst="chevron">
          <a:avLst/>
        </a:pr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gm:spPr>
      <dgm:t>
        <a:bodyPr/>
        <a:lstStyle/>
        <a:p>
          <a:pPr>
            <a:buNone/>
          </a:pPr>
          <a:r>
            <a:rPr lang="en-US" dirty="0">
              <a:solidFill>
                <a:sysClr val="window" lastClr="FFFFFF"/>
              </a:solidFill>
              <a:latin typeface="Calibri"/>
              <a:ea typeface="+mn-ea"/>
              <a:cs typeface="+mn-cs"/>
            </a:rPr>
            <a:t>Chancery</a:t>
          </a:r>
        </a:p>
      </dgm:t>
    </dgm:pt>
    <dgm:pt modelId="{CB96B65A-980F-4FC1-A761-C4F53DCFA99C}" type="parTrans" cxnId="{6EF83230-B898-4CE9-8901-46896343E060}">
      <dgm:prSet/>
      <dgm:spPr/>
      <dgm:t>
        <a:bodyPr/>
        <a:lstStyle/>
        <a:p>
          <a:endParaRPr lang="en-US"/>
        </a:p>
      </dgm:t>
    </dgm:pt>
    <dgm:pt modelId="{E261E0C1-CC0A-4C8D-9E04-271237186FE0}" type="sibTrans" cxnId="{6EF83230-B898-4CE9-8901-46896343E060}">
      <dgm:prSet/>
      <dgm:spPr/>
      <dgm:t>
        <a:bodyPr/>
        <a:lstStyle/>
        <a:p>
          <a:endParaRPr lang="en-US"/>
        </a:p>
      </dgm:t>
    </dgm:pt>
    <dgm:pt modelId="{71E296D9-9679-4271-B596-F341878EF05B}">
      <dgm:prSet phldrT="[Text]"/>
      <dgm:spPr>
        <a:xfrm rot="5400000">
          <a:off x="5659801" y="-1286407"/>
          <a:ext cx="546039" cy="10689557"/>
        </a:xfrm>
        <a:prstGeom prst="round2Same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buChar char="•"/>
          </a:pPr>
          <a:r>
            <a:rPr lang="en-US" dirty="0">
              <a:solidFill>
                <a:sysClr val="windowText" lastClr="000000">
                  <a:hueOff val="0"/>
                  <a:satOff val="0"/>
                  <a:lumOff val="0"/>
                  <a:alphaOff val="0"/>
                </a:sysClr>
              </a:solidFill>
              <a:latin typeface="Calibri"/>
              <a:ea typeface="+mn-ea"/>
              <a:cs typeface="+mn-cs"/>
            </a:rPr>
            <a:t>Drafts proxy document and forwards to Archbishop and Vicar General for signatures</a:t>
          </a:r>
        </a:p>
      </dgm:t>
    </dgm:pt>
    <dgm:pt modelId="{494103EB-A8D1-4CF0-8E1E-AAE831975507}" type="parTrans" cxnId="{285B742A-BD2C-4662-8E18-E8C6E3A5F551}">
      <dgm:prSet/>
      <dgm:spPr/>
      <dgm:t>
        <a:bodyPr/>
        <a:lstStyle/>
        <a:p>
          <a:endParaRPr lang="en-US"/>
        </a:p>
      </dgm:t>
    </dgm:pt>
    <dgm:pt modelId="{9B7535A3-4DD6-4E90-A051-5C6531CAB896}" type="sibTrans" cxnId="{285B742A-BD2C-4662-8E18-E8C6E3A5F551}">
      <dgm:prSet/>
      <dgm:spPr/>
      <dgm:t>
        <a:bodyPr/>
        <a:lstStyle/>
        <a:p>
          <a:endParaRPr lang="en-US"/>
        </a:p>
      </dgm:t>
    </dgm:pt>
    <dgm:pt modelId="{5C2234C4-32EF-4C40-A0EC-F74792E5C530}">
      <dgm:prSet phldrT="[Text]"/>
      <dgm:spPr>
        <a:xfrm rot="5400000">
          <a:off x="5659801" y="-1286407"/>
          <a:ext cx="546039" cy="10689557"/>
        </a:xfrm>
        <a:prstGeom prst="round2Same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buChar char="•"/>
          </a:pPr>
          <a:r>
            <a:rPr lang="en-US" dirty="0">
              <a:solidFill>
                <a:sysClr val="windowText" lastClr="000000">
                  <a:hueOff val="0"/>
                  <a:satOff val="0"/>
                  <a:lumOff val="0"/>
                  <a:alphaOff val="0"/>
                </a:sysClr>
              </a:solidFill>
              <a:latin typeface="Calibri"/>
              <a:ea typeface="+mn-ea"/>
              <a:cs typeface="+mn-cs"/>
            </a:rPr>
            <a:t>Sends proxy document to pastor and files a copy in Chancery</a:t>
          </a:r>
        </a:p>
      </dgm:t>
    </dgm:pt>
    <dgm:pt modelId="{48FC4583-1895-4C17-BE20-BF440C769E6D}" type="parTrans" cxnId="{4277D822-6036-4F79-8EC8-D078F7F4DB97}">
      <dgm:prSet/>
      <dgm:spPr/>
      <dgm:t>
        <a:bodyPr/>
        <a:lstStyle/>
        <a:p>
          <a:endParaRPr lang="en-US"/>
        </a:p>
      </dgm:t>
    </dgm:pt>
    <dgm:pt modelId="{D1321AF0-A06B-4AFA-9B7E-0475DEFDB538}" type="sibTrans" cxnId="{4277D822-6036-4F79-8EC8-D078F7F4DB97}">
      <dgm:prSet/>
      <dgm:spPr/>
      <dgm:t>
        <a:bodyPr/>
        <a:lstStyle/>
        <a:p>
          <a:endParaRPr lang="en-US"/>
        </a:p>
      </dgm:t>
    </dgm:pt>
    <dgm:pt modelId="{5C9D82A1-CCCE-4C80-963A-8A8975AFEF51}">
      <dgm:prSet phldrT="[Text]"/>
      <dgm:spPr>
        <a:xfrm rot="5400000">
          <a:off x="-126009" y="4667852"/>
          <a:ext cx="840060" cy="588042"/>
        </a:xfrm>
        <a:prstGeom prst="chevron">
          <a:avLst/>
        </a:pr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gm:spPr>
      <dgm:t>
        <a:bodyPr/>
        <a:lstStyle/>
        <a:p>
          <a:pPr>
            <a:buNone/>
          </a:pPr>
          <a:r>
            <a:rPr lang="en-US" dirty="0">
              <a:solidFill>
                <a:sysClr val="window" lastClr="FFFFFF"/>
              </a:solidFill>
              <a:latin typeface="Calibri"/>
              <a:ea typeface="+mn-ea"/>
              <a:cs typeface="+mn-cs"/>
            </a:rPr>
            <a:t>Pastor</a:t>
          </a:r>
        </a:p>
      </dgm:t>
    </dgm:pt>
    <dgm:pt modelId="{44635FBA-FEE0-4D7F-8605-77D78A11DA3B}" type="parTrans" cxnId="{40791606-26F6-4AF6-8021-8BC655263E51}">
      <dgm:prSet/>
      <dgm:spPr/>
      <dgm:t>
        <a:bodyPr/>
        <a:lstStyle/>
        <a:p>
          <a:endParaRPr lang="en-US"/>
        </a:p>
      </dgm:t>
    </dgm:pt>
    <dgm:pt modelId="{0ADAFF4D-E8CE-4923-A56F-C2F32D498381}" type="sibTrans" cxnId="{40791606-26F6-4AF6-8021-8BC655263E51}">
      <dgm:prSet/>
      <dgm:spPr/>
      <dgm:t>
        <a:bodyPr/>
        <a:lstStyle/>
        <a:p>
          <a:endParaRPr lang="en-US"/>
        </a:p>
      </dgm:t>
    </dgm:pt>
    <dgm:pt modelId="{996CD226-9FA9-47E3-B973-CC9D8817746D}">
      <dgm:prSet phldrT="[Text]"/>
      <dgm:spPr>
        <a:xfrm rot="5400000">
          <a:off x="5659801" y="-529916"/>
          <a:ext cx="546039" cy="10689557"/>
        </a:xfrm>
        <a:prstGeom prst="round2Same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buChar char="•"/>
          </a:pPr>
          <a:r>
            <a:rPr lang="en-US" dirty="0">
              <a:solidFill>
                <a:sysClr val="windowText" lastClr="000000">
                  <a:hueOff val="0"/>
                  <a:satOff val="0"/>
                  <a:lumOff val="0"/>
                  <a:alphaOff val="0"/>
                </a:sysClr>
              </a:solidFill>
              <a:latin typeface="Calibri"/>
              <a:ea typeface="+mn-ea"/>
              <a:cs typeface="+mn-cs"/>
            </a:rPr>
            <a:t>Along with two trustees, sign document and file in parish book of corporate minutes</a:t>
          </a:r>
        </a:p>
      </dgm:t>
    </dgm:pt>
    <dgm:pt modelId="{FC1805F3-153B-447F-A7A7-E6AA449733D2}" type="parTrans" cxnId="{4C88A4E5-3FA6-4A0A-83FF-C2300A42357A}">
      <dgm:prSet/>
      <dgm:spPr/>
      <dgm:t>
        <a:bodyPr/>
        <a:lstStyle/>
        <a:p>
          <a:endParaRPr lang="en-US"/>
        </a:p>
      </dgm:t>
    </dgm:pt>
    <dgm:pt modelId="{950F284C-7178-4897-AFBF-565ADE8F9AC9}" type="sibTrans" cxnId="{4C88A4E5-3FA6-4A0A-83FF-C2300A42357A}">
      <dgm:prSet/>
      <dgm:spPr/>
      <dgm:t>
        <a:bodyPr/>
        <a:lstStyle/>
        <a:p>
          <a:endParaRPr lang="en-US"/>
        </a:p>
      </dgm:t>
    </dgm:pt>
    <dgm:pt modelId="{5521D621-77DD-4B02-8094-7E9AECC653B4}" type="pres">
      <dgm:prSet presAssocID="{9857DAF6-3C1C-47D7-A428-CAD307E1C1FB}" presName="linearFlow" presStyleCnt="0">
        <dgm:presLayoutVars>
          <dgm:dir/>
          <dgm:animLvl val="lvl"/>
          <dgm:resizeHandles val="exact"/>
        </dgm:presLayoutVars>
      </dgm:prSet>
      <dgm:spPr/>
    </dgm:pt>
    <dgm:pt modelId="{4FB34EF6-EA21-4826-BC86-4AF58D1CAEC2}" type="pres">
      <dgm:prSet presAssocID="{83B7BB62-3B26-4E7F-A6BB-E6E67E2B1ED3}" presName="composite" presStyleCnt="0"/>
      <dgm:spPr/>
    </dgm:pt>
    <dgm:pt modelId="{CEE5D223-9DD4-4537-B79D-AD1196615097}" type="pres">
      <dgm:prSet presAssocID="{83B7BB62-3B26-4E7F-A6BB-E6E67E2B1ED3}" presName="parentText" presStyleLbl="alignNode1" presStyleIdx="0" presStyleCnt="7">
        <dgm:presLayoutVars>
          <dgm:chMax val="1"/>
          <dgm:bulletEnabled val="1"/>
        </dgm:presLayoutVars>
      </dgm:prSet>
      <dgm:spPr/>
    </dgm:pt>
    <dgm:pt modelId="{D752EE74-BFED-4865-9144-BBB7A08F2F17}" type="pres">
      <dgm:prSet presAssocID="{83B7BB62-3B26-4E7F-A6BB-E6E67E2B1ED3}" presName="descendantText" presStyleLbl="alignAcc1" presStyleIdx="0" presStyleCnt="7" custLinFactNeighborX="0" custLinFactNeighborY="-6464">
        <dgm:presLayoutVars>
          <dgm:bulletEnabled val="1"/>
        </dgm:presLayoutVars>
      </dgm:prSet>
      <dgm:spPr/>
    </dgm:pt>
    <dgm:pt modelId="{0B50B9BF-A901-4F5A-8F7C-93063115B5CF}" type="pres">
      <dgm:prSet presAssocID="{A439A765-A75F-4798-9DA5-CD6A50A05B36}" presName="sp" presStyleCnt="0"/>
      <dgm:spPr/>
    </dgm:pt>
    <dgm:pt modelId="{04809A9A-36A2-4607-BCF7-8DC0315243DE}" type="pres">
      <dgm:prSet presAssocID="{CA0C6CD2-ED14-4A07-A801-1B5E78BAF982}" presName="composite" presStyleCnt="0"/>
      <dgm:spPr/>
    </dgm:pt>
    <dgm:pt modelId="{4ADF717C-E946-4393-98EB-B9A39AF71AAC}" type="pres">
      <dgm:prSet presAssocID="{CA0C6CD2-ED14-4A07-A801-1B5E78BAF982}" presName="parentText" presStyleLbl="alignNode1" presStyleIdx="1" presStyleCnt="7">
        <dgm:presLayoutVars>
          <dgm:chMax val="1"/>
          <dgm:bulletEnabled val="1"/>
        </dgm:presLayoutVars>
      </dgm:prSet>
      <dgm:spPr/>
    </dgm:pt>
    <dgm:pt modelId="{D551FC75-C7AF-4723-99E6-9A5214AFC51D}" type="pres">
      <dgm:prSet presAssocID="{CA0C6CD2-ED14-4A07-A801-1B5E78BAF982}" presName="descendantText" presStyleLbl="alignAcc1" presStyleIdx="1" presStyleCnt="7">
        <dgm:presLayoutVars>
          <dgm:bulletEnabled val="1"/>
        </dgm:presLayoutVars>
      </dgm:prSet>
      <dgm:spPr/>
    </dgm:pt>
    <dgm:pt modelId="{04A4F1B9-5A03-4A5E-8F5F-2CEF96AD8EBF}" type="pres">
      <dgm:prSet presAssocID="{0B369E73-5B82-46BD-B1E0-1BD9E94093F5}" presName="sp" presStyleCnt="0"/>
      <dgm:spPr/>
    </dgm:pt>
    <dgm:pt modelId="{921E374A-2C4D-47E5-BD30-6123A6F142E0}" type="pres">
      <dgm:prSet presAssocID="{19E3434F-FE03-4442-A8C6-3E2BDFA169A2}" presName="composite" presStyleCnt="0"/>
      <dgm:spPr/>
    </dgm:pt>
    <dgm:pt modelId="{4A6AD5D1-9290-42CE-9439-E129A6A2D79A}" type="pres">
      <dgm:prSet presAssocID="{19E3434F-FE03-4442-A8C6-3E2BDFA169A2}" presName="parentText" presStyleLbl="alignNode1" presStyleIdx="2" presStyleCnt="7">
        <dgm:presLayoutVars>
          <dgm:chMax val="1"/>
          <dgm:bulletEnabled val="1"/>
        </dgm:presLayoutVars>
      </dgm:prSet>
      <dgm:spPr/>
    </dgm:pt>
    <dgm:pt modelId="{EEDBD009-5CBD-499E-9C05-416246DB144C}" type="pres">
      <dgm:prSet presAssocID="{19E3434F-FE03-4442-A8C6-3E2BDFA169A2}" presName="descendantText" presStyleLbl="alignAcc1" presStyleIdx="2" presStyleCnt="7">
        <dgm:presLayoutVars>
          <dgm:bulletEnabled val="1"/>
        </dgm:presLayoutVars>
      </dgm:prSet>
      <dgm:spPr/>
    </dgm:pt>
    <dgm:pt modelId="{98C7B500-BD0F-491E-BC32-0970E14EFC04}" type="pres">
      <dgm:prSet presAssocID="{0014D7BE-945C-45C0-83D5-679217EE5DAE}" presName="sp" presStyleCnt="0"/>
      <dgm:spPr/>
    </dgm:pt>
    <dgm:pt modelId="{79118C33-EDCE-4198-B001-BEEC2889401A}" type="pres">
      <dgm:prSet presAssocID="{52A043AA-FE67-4169-956C-FA522B3AF1CA}" presName="composite" presStyleCnt="0"/>
      <dgm:spPr/>
    </dgm:pt>
    <dgm:pt modelId="{2BE55D5B-6E94-4E5A-AD05-EF479ABDBF61}" type="pres">
      <dgm:prSet presAssocID="{52A043AA-FE67-4169-956C-FA522B3AF1CA}" presName="parentText" presStyleLbl="alignNode1" presStyleIdx="3" presStyleCnt="7">
        <dgm:presLayoutVars>
          <dgm:chMax val="1"/>
          <dgm:bulletEnabled val="1"/>
        </dgm:presLayoutVars>
      </dgm:prSet>
      <dgm:spPr/>
    </dgm:pt>
    <dgm:pt modelId="{EA93715D-D1BF-4C91-851D-9C5CB0547F9A}" type="pres">
      <dgm:prSet presAssocID="{52A043AA-FE67-4169-956C-FA522B3AF1CA}" presName="descendantText" presStyleLbl="alignAcc1" presStyleIdx="3" presStyleCnt="7">
        <dgm:presLayoutVars>
          <dgm:bulletEnabled val="1"/>
        </dgm:presLayoutVars>
      </dgm:prSet>
      <dgm:spPr/>
    </dgm:pt>
    <dgm:pt modelId="{058A4F58-F810-4064-850D-70D9DE0E9D09}" type="pres">
      <dgm:prSet presAssocID="{D67443DA-699D-43F7-B551-7326246A660D}" presName="sp" presStyleCnt="0"/>
      <dgm:spPr/>
    </dgm:pt>
    <dgm:pt modelId="{6CE7AD5A-ABD3-47BB-9FB2-FA2B1852C521}" type="pres">
      <dgm:prSet presAssocID="{43671BD5-3E73-4E9B-895D-D2E438B8B5FB}" presName="composite" presStyleCnt="0"/>
      <dgm:spPr/>
    </dgm:pt>
    <dgm:pt modelId="{F8B8F84C-399E-4518-AD01-ACEE28A6A695}" type="pres">
      <dgm:prSet presAssocID="{43671BD5-3E73-4E9B-895D-D2E438B8B5FB}" presName="parentText" presStyleLbl="alignNode1" presStyleIdx="4" presStyleCnt="7">
        <dgm:presLayoutVars>
          <dgm:chMax val="1"/>
          <dgm:bulletEnabled val="1"/>
        </dgm:presLayoutVars>
      </dgm:prSet>
      <dgm:spPr/>
    </dgm:pt>
    <dgm:pt modelId="{5840BA2C-7759-488F-B77D-92832E3F897C}" type="pres">
      <dgm:prSet presAssocID="{43671BD5-3E73-4E9B-895D-D2E438B8B5FB}" presName="descendantText" presStyleLbl="alignAcc1" presStyleIdx="4" presStyleCnt="7">
        <dgm:presLayoutVars>
          <dgm:bulletEnabled val="1"/>
        </dgm:presLayoutVars>
      </dgm:prSet>
      <dgm:spPr/>
    </dgm:pt>
    <dgm:pt modelId="{00CD457F-1667-4767-A7A8-B5CC3073C2ED}" type="pres">
      <dgm:prSet presAssocID="{5976CF1F-644B-498F-9FBD-7F2953129D3D}" presName="sp" presStyleCnt="0"/>
      <dgm:spPr/>
    </dgm:pt>
    <dgm:pt modelId="{CD20CB56-B5FE-4DB9-A745-210A06F2C59C}" type="pres">
      <dgm:prSet presAssocID="{DD97E02A-3A0C-46E4-A064-15F61C9AD936}" presName="composite" presStyleCnt="0"/>
      <dgm:spPr/>
    </dgm:pt>
    <dgm:pt modelId="{0280EB76-6C03-466E-8D81-E53CFDF6D30C}" type="pres">
      <dgm:prSet presAssocID="{DD97E02A-3A0C-46E4-A064-15F61C9AD936}" presName="parentText" presStyleLbl="alignNode1" presStyleIdx="5" presStyleCnt="7">
        <dgm:presLayoutVars>
          <dgm:chMax val="1"/>
          <dgm:bulletEnabled val="1"/>
        </dgm:presLayoutVars>
      </dgm:prSet>
      <dgm:spPr/>
    </dgm:pt>
    <dgm:pt modelId="{DF1D2A3F-AC96-4824-B850-79FDC8E5B191}" type="pres">
      <dgm:prSet presAssocID="{DD97E02A-3A0C-46E4-A064-15F61C9AD936}" presName="descendantText" presStyleLbl="alignAcc1" presStyleIdx="5" presStyleCnt="7">
        <dgm:presLayoutVars>
          <dgm:bulletEnabled val="1"/>
        </dgm:presLayoutVars>
      </dgm:prSet>
      <dgm:spPr/>
    </dgm:pt>
    <dgm:pt modelId="{713DC3CB-77A1-4C6F-A1FC-FE02E901F567}" type="pres">
      <dgm:prSet presAssocID="{E261E0C1-CC0A-4C8D-9E04-271237186FE0}" presName="sp" presStyleCnt="0"/>
      <dgm:spPr/>
    </dgm:pt>
    <dgm:pt modelId="{E2830314-CF61-4917-B10B-71EE9958514D}" type="pres">
      <dgm:prSet presAssocID="{5C9D82A1-CCCE-4C80-963A-8A8975AFEF51}" presName="composite" presStyleCnt="0"/>
      <dgm:spPr/>
    </dgm:pt>
    <dgm:pt modelId="{A70D8619-95FF-4310-8D31-EBCD640D54DD}" type="pres">
      <dgm:prSet presAssocID="{5C9D82A1-CCCE-4C80-963A-8A8975AFEF51}" presName="parentText" presStyleLbl="alignNode1" presStyleIdx="6" presStyleCnt="7">
        <dgm:presLayoutVars>
          <dgm:chMax val="1"/>
          <dgm:bulletEnabled val="1"/>
        </dgm:presLayoutVars>
      </dgm:prSet>
      <dgm:spPr/>
    </dgm:pt>
    <dgm:pt modelId="{F08F57CF-408D-4BD7-A3B5-A2BB83836EDC}" type="pres">
      <dgm:prSet presAssocID="{5C9D82A1-CCCE-4C80-963A-8A8975AFEF51}" presName="descendantText" presStyleLbl="alignAcc1" presStyleIdx="6" presStyleCnt="7">
        <dgm:presLayoutVars>
          <dgm:bulletEnabled val="1"/>
        </dgm:presLayoutVars>
      </dgm:prSet>
      <dgm:spPr/>
    </dgm:pt>
  </dgm:ptLst>
  <dgm:cxnLst>
    <dgm:cxn modelId="{40791606-26F6-4AF6-8021-8BC655263E51}" srcId="{9857DAF6-3C1C-47D7-A428-CAD307E1C1FB}" destId="{5C9D82A1-CCCE-4C80-963A-8A8975AFEF51}" srcOrd="6" destOrd="0" parTransId="{44635FBA-FEE0-4D7F-8605-77D78A11DA3B}" sibTransId="{0ADAFF4D-E8CE-4923-A56F-C2F32D498381}"/>
    <dgm:cxn modelId="{640F3B0C-980C-406D-9F8C-3472EC1D6322}" type="presOf" srcId="{527F18CC-40F1-4DBA-8911-8006E4DFE1AE}" destId="{D551FC75-C7AF-4723-99E6-9A5214AFC51D}" srcOrd="0" destOrd="0" presId="urn:microsoft.com/office/officeart/2005/8/layout/chevron2"/>
    <dgm:cxn modelId="{3F13DF12-7FB6-4CDB-81D5-F6623BF0E2DD}" type="presOf" srcId="{3E380881-DBA8-4B1F-8AA0-71C041E30030}" destId="{D551FC75-C7AF-4723-99E6-9A5214AFC51D}" srcOrd="0" destOrd="1" presId="urn:microsoft.com/office/officeart/2005/8/layout/chevron2"/>
    <dgm:cxn modelId="{92834714-3139-426C-B299-39B4EDA45666}" type="presOf" srcId="{52A043AA-FE67-4169-956C-FA522B3AF1CA}" destId="{2BE55D5B-6E94-4E5A-AD05-EF479ABDBF61}" srcOrd="0" destOrd="0" presId="urn:microsoft.com/office/officeart/2005/8/layout/chevron2"/>
    <dgm:cxn modelId="{E0B32720-AB14-4ACF-B485-9A1BC1D1DF17}" type="presOf" srcId="{996CD226-9FA9-47E3-B973-CC9D8817746D}" destId="{F08F57CF-408D-4BD7-A3B5-A2BB83836EDC}" srcOrd="0" destOrd="0" presId="urn:microsoft.com/office/officeart/2005/8/layout/chevron2"/>
    <dgm:cxn modelId="{0ACAF021-82C4-44DD-8DB2-09595E11A2E1}" type="presOf" srcId="{5C2234C4-32EF-4C40-A0EC-F74792E5C530}" destId="{DF1D2A3F-AC96-4824-B850-79FDC8E5B191}" srcOrd="0" destOrd="1" presId="urn:microsoft.com/office/officeart/2005/8/layout/chevron2"/>
    <dgm:cxn modelId="{4277D822-6036-4F79-8EC8-D078F7F4DB97}" srcId="{DD97E02A-3A0C-46E4-A064-15F61C9AD936}" destId="{5C2234C4-32EF-4C40-A0EC-F74792E5C530}" srcOrd="1" destOrd="0" parTransId="{48FC4583-1895-4C17-BE20-BF440C769E6D}" sibTransId="{D1321AF0-A06B-4AFA-9B7E-0475DEFDB538}"/>
    <dgm:cxn modelId="{F07ADD26-2B7D-4373-BF6E-7683FBDB2CB5}" type="presOf" srcId="{36775FD9-BA59-4B89-A079-C3FBFE5E8F36}" destId="{5840BA2C-7759-488F-B77D-92832E3F897C}" srcOrd="0" destOrd="0" presId="urn:microsoft.com/office/officeart/2005/8/layout/chevron2"/>
    <dgm:cxn modelId="{285B742A-BD2C-4662-8E18-E8C6E3A5F551}" srcId="{DD97E02A-3A0C-46E4-A064-15F61C9AD936}" destId="{71E296D9-9679-4271-B596-F341878EF05B}" srcOrd="0" destOrd="0" parTransId="{494103EB-A8D1-4CF0-8E1E-AAE831975507}" sibTransId="{9B7535A3-4DD6-4E90-A051-5C6531CAB896}"/>
    <dgm:cxn modelId="{994D962D-3885-4979-AB6A-BCD4ECD1C696}" srcId="{9857DAF6-3C1C-47D7-A428-CAD307E1C1FB}" destId="{19E3434F-FE03-4442-A8C6-3E2BDFA169A2}" srcOrd="2" destOrd="0" parTransId="{123A9444-46A0-4405-A5E9-7B75B7390ED8}" sibTransId="{0014D7BE-945C-45C0-83D5-679217EE5DAE}"/>
    <dgm:cxn modelId="{6EF83230-B898-4CE9-8901-46896343E060}" srcId="{9857DAF6-3C1C-47D7-A428-CAD307E1C1FB}" destId="{DD97E02A-3A0C-46E4-A064-15F61C9AD936}" srcOrd="5" destOrd="0" parTransId="{CB96B65A-980F-4FC1-A761-C4F53DCFA99C}" sibTransId="{E261E0C1-CC0A-4C8D-9E04-271237186FE0}"/>
    <dgm:cxn modelId="{8622F75B-A2E1-4C3A-B642-84EEAACCA166}" srcId="{CA0C6CD2-ED14-4A07-A801-1B5E78BAF982}" destId="{3E380881-DBA8-4B1F-8AA0-71C041E30030}" srcOrd="1" destOrd="0" parTransId="{C275F626-01E0-4EB9-B1EF-C6C2C3D1A27C}" sibTransId="{22D5BB70-EA40-4170-BDF2-8D51E0F2FC81}"/>
    <dgm:cxn modelId="{F439625C-AC66-4017-851B-C6B8451F2427}" type="presOf" srcId="{43671BD5-3E73-4E9B-895D-D2E438B8B5FB}" destId="{F8B8F84C-399E-4518-AD01-ACEE28A6A695}" srcOrd="0" destOrd="0" presId="urn:microsoft.com/office/officeart/2005/8/layout/chevron2"/>
    <dgm:cxn modelId="{5CF8A060-9E66-401D-8B37-E989BC7FB41B}" type="presOf" srcId="{19E3434F-FE03-4442-A8C6-3E2BDFA169A2}" destId="{4A6AD5D1-9290-42CE-9439-E129A6A2D79A}" srcOrd="0" destOrd="0" presId="urn:microsoft.com/office/officeart/2005/8/layout/chevron2"/>
    <dgm:cxn modelId="{60142762-28BC-48E4-B235-FD52E67A1D27}" srcId="{83B7BB62-3B26-4E7F-A6BB-E6E67E2B1ED3}" destId="{1AE85D8D-DCC3-40BD-A881-9DC5D3818519}" srcOrd="0" destOrd="0" parTransId="{1A823719-7BE3-4AD2-B67F-5B7BCDF9E5BA}" sibTransId="{F942D4C8-612C-4B90-8A08-1488C80BAB41}"/>
    <dgm:cxn modelId="{0469D768-5995-4DC3-BEBA-841B813ED68B}" type="presOf" srcId="{83B7BB62-3B26-4E7F-A6BB-E6E67E2B1ED3}" destId="{CEE5D223-9DD4-4537-B79D-AD1196615097}" srcOrd="0" destOrd="0" presId="urn:microsoft.com/office/officeart/2005/8/layout/chevron2"/>
    <dgm:cxn modelId="{C7D7FE48-7C00-4FA5-A062-0410A42D56D5}" srcId="{CA0C6CD2-ED14-4A07-A801-1B5E78BAF982}" destId="{527F18CC-40F1-4DBA-8911-8006E4DFE1AE}" srcOrd="0" destOrd="0" parTransId="{14C08FFF-B347-4669-9CA8-133BC1119C0A}" sibTransId="{00ADA241-126E-4EFC-B72D-325521EBE94F}"/>
    <dgm:cxn modelId="{BA2B8253-DE02-46F3-B8F0-538B483E12B0}" type="presOf" srcId="{1AE85D8D-DCC3-40BD-A881-9DC5D3818519}" destId="{D752EE74-BFED-4865-9144-BBB7A08F2F17}" srcOrd="0" destOrd="0" presId="urn:microsoft.com/office/officeart/2005/8/layout/chevron2"/>
    <dgm:cxn modelId="{8ECAFB53-D68E-4066-A5CF-59C7EF6B671A}" type="presOf" srcId="{CA0C6CD2-ED14-4A07-A801-1B5E78BAF982}" destId="{4ADF717C-E946-4393-98EB-B9A39AF71AAC}" srcOrd="0" destOrd="0" presId="urn:microsoft.com/office/officeart/2005/8/layout/chevron2"/>
    <dgm:cxn modelId="{A91FBA79-A1E3-4EA8-8741-8B8BB502BB6E}" srcId="{9857DAF6-3C1C-47D7-A428-CAD307E1C1FB}" destId="{43671BD5-3E73-4E9B-895D-D2E438B8B5FB}" srcOrd="4" destOrd="0" parTransId="{54DFBEC5-DED1-4A3D-958F-2CD998D384E0}" sibTransId="{5976CF1F-644B-498F-9FBD-7F2953129D3D}"/>
    <dgm:cxn modelId="{2117D380-56F0-4452-9853-72504DE0A147}" type="presOf" srcId="{917DC92D-DA4D-4465-9590-A42871998F7F}" destId="{EEDBD009-5CBD-499E-9C05-416246DB144C}" srcOrd="0" destOrd="1" presId="urn:microsoft.com/office/officeart/2005/8/layout/chevron2"/>
    <dgm:cxn modelId="{45732786-23DB-4CFB-983A-946C896948BD}" srcId="{43671BD5-3E73-4E9B-895D-D2E438B8B5FB}" destId="{36775FD9-BA59-4B89-A079-C3FBFE5E8F36}" srcOrd="0" destOrd="0" parTransId="{42F05663-6941-4649-98C6-E732761C3B4E}" sibTransId="{ABC3CB51-A626-40E2-B7B4-E1EA110C8FE1}"/>
    <dgm:cxn modelId="{1554D386-C751-4928-ADFA-659006B1D461}" srcId="{9857DAF6-3C1C-47D7-A428-CAD307E1C1FB}" destId="{83B7BB62-3B26-4E7F-A6BB-E6E67E2B1ED3}" srcOrd="0" destOrd="0" parTransId="{BAF486D2-E480-4D7B-B3F8-4047AD559176}" sibTransId="{A439A765-A75F-4798-9DA5-CD6A50A05B36}"/>
    <dgm:cxn modelId="{4C36568E-2943-438F-AB1C-F8A9B110B1CA}" type="presOf" srcId="{DD97E02A-3A0C-46E4-A064-15F61C9AD936}" destId="{0280EB76-6C03-466E-8D81-E53CFDF6D30C}" srcOrd="0" destOrd="0" presId="urn:microsoft.com/office/officeart/2005/8/layout/chevron2"/>
    <dgm:cxn modelId="{C201BB91-703B-4396-AAB6-D45481BDC83E}" srcId="{9857DAF6-3C1C-47D7-A428-CAD307E1C1FB}" destId="{52A043AA-FE67-4169-956C-FA522B3AF1CA}" srcOrd="3" destOrd="0" parTransId="{19CAF750-B7E6-4727-A0E2-28AA267BF29A}" sibTransId="{D67443DA-699D-43F7-B551-7326246A660D}"/>
    <dgm:cxn modelId="{7A5E899D-A7E4-4B06-8898-E44838CB5148}" type="presOf" srcId="{9857DAF6-3C1C-47D7-A428-CAD307E1C1FB}" destId="{5521D621-77DD-4B02-8094-7E9AECC653B4}" srcOrd="0" destOrd="0" presId="urn:microsoft.com/office/officeart/2005/8/layout/chevron2"/>
    <dgm:cxn modelId="{F26BBF9D-A32A-4C37-A378-025A47183B82}" srcId="{19E3434F-FE03-4442-A8C6-3E2BDFA169A2}" destId="{66275727-9244-4E6E-87EE-002B206BD6E9}" srcOrd="0" destOrd="0" parTransId="{016C7A97-4021-4C75-8B86-289314B6DEC6}" sibTransId="{54CD2AE0-59DF-4572-971D-B58B44059175}"/>
    <dgm:cxn modelId="{49CCDCB2-5C81-4AF7-8DBC-06736FC861DE}" type="presOf" srcId="{B88B122F-D5B2-4CD0-A7AF-0C7B47667D0F}" destId="{5840BA2C-7759-488F-B77D-92832E3F897C}" srcOrd="0" destOrd="1" presId="urn:microsoft.com/office/officeart/2005/8/layout/chevron2"/>
    <dgm:cxn modelId="{085A9BB3-6CCA-4B25-90DE-D333A325E146}" srcId="{52A043AA-FE67-4169-956C-FA522B3AF1CA}" destId="{4DDBF29B-601F-49AB-88FB-5D48B6FA45F1}" srcOrd="1" destOrd="0" parTransId="{1C4101B4-07B7-4DE3-A2EC-F059AE1F732D}" sibTransId="{246E5301-CDD1-42FF-93AC-424AA4AE1117}"/>
    <dgm:cxn modelId="{6823A2B4-9CE8-4163-9434-E0E5CACA171C}" srcId="{9857DAF6-3C1C-47D7-A428-CAD307E1C1FB}" destId="{CA0C6CD2-ED14-4A07-A801-1B5E78BAF982}" srcOrd="1" destOrd="0" parTransId="{69D8CD30-1F89-46F9-B5C2-C4C2391605C7}" sibTransId="{0B369E73-5B82-46BD-B1E0-1BD9E94093F5}"/>
    <dgm:cxn modelId="{A73D40BE-E887-44CE-B1F1-F280B1A6BC98}" type="presOf" srcId="{71E296D9-9679-4271-B596-F341878EF05B}" destId="{DF1D2A3F-AC96-4824-B850-79FDC8E5B191}" srcOrd="0" destOrd="0" presId="urn:microsoft.com/office/officeart/2005/8/layout/chevron2"/>
    <dgm:cxn modelId="{DD5517C2-1553-4B39-9BEB-3478AA7CBD3B}" type="presOf" srcId="{66275727-9244-4E6E-87EE-002B206BD6E9}" destId="{EEDBD009-5CBD-499E-9C05-416246DB144C}" srcOrd="0" destOrd="0" presId="urn:microsoft.com/office/officeart/2005/8/layout/chevron2"/>
    <dgm:cxn modelId="{DC06AEC3-8731-422F-8189-B63188B40D47}" type="presOf" srcId="{4DDBF29B-601F-49AB-88FB-5D48B6FA45F1}" destId="{EA93715D-D1BF-4C91-851D-9C5CB0547F9A}" srcOrd="0" destOrd="1" presId="urn:microsoft.com/office/officeart/2005/8/layout/chevron2"/>
    <dgm:cxn modelId="{C7D6F4DF-7076-498D-9720-29DF70440915}" type="presOf" srcId="{3AD3445C-3CF6-47CF-B962-F24A0D273195}" destId="{EA93715D-D1BF-4C91-851D-9C5CB0547F9A}" srcOrd="0" destOrd="0" presId="urn:microsoft.com/office/officeart/2005/8/layout/chevron2"/>
    <dgm:cxn modelId="{D5DCBDE0-DBB4-464B-A4BD-B55EB65523C4}" type="presOf" srcId="{5C9D82A1-CCCE-4C80-963A-8A8975AFEF51}" destId="{A70D8619-95FF-4310-8D31-EBCD640D54DD}" srcOrd="0" destOrd="0" presId="urn:microsoft.com/office/officeart/2005/8/layout/chevron2"/>
    <dgm:cxn modelId="{9FFDFCE3-8C65-4F29-AC8E-926A77BA40E6}" srcId="{52A043AA-FE67-4169-956C-FA522B3AF1CA}" destId="{3AD3445C-3CF6-47CF-B962-F24A0D273195}" srcOrd="0" destOrd="0" parTransId="{609035FF-BC98-4A84-837A-FEB876420E21}" sibTransId="{1ED7F185-202A-4F7A-884E-EE2ABAF9F2A8}"/>
    <dgm:cxn modelId="{4C88A4E5-3FA6-4A0A-83FF-C2300A42357A}" srcId="{5C9D82A1-CCCE-4C80-963A-8A8975AFEF51}" destId="{996CD226-9FA9-47E3-B973-CC9D8817746D}" srcOrd="0" destOrd="0" parTransId="{FC1805F3-153B-447F-A7A7-E6AA449733D2}" sibTransId="{950F284C-7178-4897-AFBF-565ADE8F9AC9}"/>
    <dgm:cxn modelId="{79891DE9-72F1-4713-A3D2-D3099922D720}" srcId="{19E3434F-FE03-4442-A8C6-3E2BDFA169A2}" destId="{917DC92D-DA4D-4465-9590-A42871998F7F}" srcOrd="1" destOrd="0" parTransId="{9B873C4D-3AA1-4A26-B79D-378CC9EF2295}" sibTransId="{CCD8C150-89E0-4441-BACF-0A9F31D4126A}"/>
    <dgm:cxn modelId="{515823F0-87C9-4643-AC79-E18348E5FCBE}" srcId="{43671BD5-3E73-4E9B-895D-D2E438B8B5FB}" destId="{B88B122F-D5B2-4CD0-A7AF-0C7B47667D0F}" srcOrd="1" destOrd="0" parTransId="{81D31F43-F0AA-4A84-AE2B-4F229120408B}" sibTransId="{B802C057-8C31-488D-B93A-0C992B1CDC58}"/>
    <dgm:cxn modelId="{3F18E4C7-401C-4501-B892-BBDBD607BD83}" type="presParOf" srcId="{5521D621-77DD-4B02-8094-7E9AECC653B4}" destId="{4FB34EF6-EA21-4826-BC86-4AF58D1CAEC2}" srcOrd="0" destOrd="0" presId="urn:microsoft.com/office/officeart/2005/8/layout/chevron2"/>
    <dgm:cxn modelId="{60ECF8B5-C84D-4D6C-B80C-399922EE7E24}" type="presParOf" srcId="{4FB34EF6-EA21-4826-BC86-4AF58D1CAEC2}" destId="{CEE5D223-9DD4-4537-B79D-AD1196615097}" srcOrd="0" destOrd="0" presId="urn:microsoft.com/office/officeart/2005/8/layout/chevron2"/>
    <dgm:cxn modelId="{5C3C4537-86D1-4A6F-9870-0EB566E27006}" type="presParOf" srcId="{4FB34EF6-EA21-4826-BC86-4AF58D1CAEC2}" destId="{D752EE74-BFED-4865-9144-BBB7A08F2F17}" srcOrd="1" destOrd="0" presId="urn:microsoft.com/office/officeart/2005/8/layout/chevron2"/>
    <dgm:cxn modelId="{5128057B-0163-423F-AF88-7BC405EE9C95}" type="presParOf" srcId="{5521D621-77DD-4B02-8094-7E9AECC653B4}" destId="{0B50B9BF-A901-4F5A-8F7C-93063115B5CF}" srcOrd="1" destOrd="0" presId="urn:microsoft.com/office/officeart/2005/8/layout/chevron2"/>
    <dgm:cxn modelId="{E2ECC48D-98B5-424A-8CCE-5721FF797445}" type="presParOf" srcId="{5521D621-77DD-4B02-8094-7E9AECC653B4}" destId="{04809A9A-36A2-4607-BCF7-8DC0315243DE}" srcOrd="2" destOrd="0" presId="urn:microsoft.com/office/officeart/2005/8/layout/chevron2"/>
    <dgm:cxn modelId="{EBC05DAC-2425-47C5-B690-2A37432AF0FC}" type="presParOf" srcId="{04809A9A-36A2-4607-BCF7-8DC0315243DE}" destId="{4ADF717C-E946-4393-98EB-B9A39AF71AAC}" srcOrd="0" destOrd="0" presId="urn:microsoft.com/office/officeart/2005/8/layout/chevron2"/>
    <dgm:cxn modelId="{A16A3C9D-398F-4A0C-AA90-265ACD26AF79}" type="presParOf" srcId="{04809A9A-36A2-4607-BCF7-8DC0315243DE}" destId="{D551FC75-C7AF-4723-99E6-9A5214AFC51D}" srcOrd="1" destOrd="0" presId="urn:microsoft.com/office/officeart/2005/8/layout/chevron2"/>
    <dgm:cxn modelId="{35CAB0C5-E77E-41A4-825E-D17F27C99637}" type="presParOf" srcId="{5521D621-77DD-4B02-8094-7E9AECC653B4}" destId="{04A4F1B9-5A03-4A5E-8F5F-2CEF96AD8EBF}" srcOrd="3" destOrd="0" presId="urn:microsoft.com/office/officeart/2005/8/layout/chevron2"/>
    <dgm:cxn modelId="{E3E83FF3-C73D-4B62-8391-7468C206274A}" type="presParOf" srcId="{5521D621-77DD-4B02-8094-7E9AECC653B4}" destId="{921E374A-2C4D-47E5-BD30-6123A6F142E0}" srcOrd="4" destOrd="0" presId="urn:microsoft.com/office/officeart/2005/8/layout/chevron2"/>
    <dgm:cxn modelId="{5DC0D0CB-4601-4AE7-989F-12F3B257D6C9}" type="presParOf" srcId="{921E374A-2C4D-47E5-BD30-6123A6F142E0}" destId="{4A6AD5D1-9290-42CE-9439-E129A6A2D79A}" srcOrd="0" destOrd="0" presId="urn:microsoft.com/office/officeart/2005/8/layout/chevron2"/>
    <dgm:cxn modelId="{DA6DEDFD-4AB3-4F0B-9E44-DF1EB1EF6300}" type="presParOf" srcId="{921E374A-2C4D-47E5-BD30-6123A6F142E0}" destId="{EEDBD009-5CBD-499E-9C05-416246DB144C}" srcOrd="1" destOrd="0" presId="urn:microsoft.com/office/officeart/2005/8/layout/chevron2"/>
    <dgm:cxn modelId="{B48C1C78-3B27-44D9-A76D-6D6C0A908E08}" type="presParOf" srcId="{5521D621-77DD-4B02-8094-7E9AECC653B4}" destId="{98C7B500-BD0F-491E-BC32-0970E14EFC04}" srcOrd="5" destOrd="0" presId="urn:microsoft.com/office/officeart/2005/8/layout/chevron2"/>
    <dgm:cxn modelId="{C4317B10-476C-4F1B-B521-2E860AC57EF8}" type="presParOf" srcId="{5521D621-77DD-4B02-8094-7E9AECC653B4}" destId="{79118C33-EDCE-4198-B001-BEEC2889401A}" srcOrd="6" destOrd="0" presId="urn:microsoft.com/office/officeart/2005/8/layout/chevron2"/>
    <dgm:cxn modelId="{2371AAE5-B57C-46CD-A96B-F97EC1785FDF}" type="presParOf" srcId="{79118C33-EDCE-4198-B001-BEEC2889401A}" destId="{2BE55D5B-6E94-4E5A-AD05-EF479ABDBF61}" srcOrd="0" destOrd="0" presId="urn:microsoft.com/office/officeart/2005/8/layout/chevron2"/>
    <dgm:cxn modelId="{8D3F6EAD-BB0D-4B89-8488-89D76EDF4AB9}" type="presParOf" srcId="{79118C33-EDCE-4198-B001-BEEC2889401A}" destId="{EA93715D-D1BF-4C91-851D-9C5CB0547F9A}" srcOrd="1" destOrd="0" presId="urn:microsoft.com/office/officeart/2005/8/layout/chevron2"/>
    <dgm:cxn modelId="{6D66AC25-8518-405B-BE57-70B4439C3E4F}" type="presParOf" srcId="{5521D621-77DD-4B02-8094-7E9AECC653B4}" destId="{058A4F58-F810-4064-850D-70D9DE0E9D09}" srcOrd="7" destOrd="0" presId="urn:microsoft.com/office/officeart/2005/8/layout/chevron2"/>
    <dgm:cxn modelId="{38A4A6CC-D334-4348-ACC4-1DB556D00114}" type="presParOf" srcId="{5521D621-77DD-4B02-8094-7E9AECC653B4}" destId="{6CE7AD5A-ABD3-47BB-9FB2-FA2B1852C521}" srcOrd="8" destOrd="0" presId="urn:microsoft.com/office/officeart/2005/8/layout/chevron2"/>
    <dgm:cxn modelId="{E81FBA2C-D751-4CA5-B0E8-1A521C242BEB}" type="presParOf" srcId="{6CE7AD5A-ABD3-47BB-9FB2-FA2B1852C521}" destId="{F8B8F84C-399E-4518-AD01-ACEE28A6A695}" srcOrd="0" destOrd="0" presId="urn:microsoft.com/office/officeart/2005/8/layout/chevron2"/>
    <dgm:cxn modelId="{3F6578D5-199A-4238-AF71-CFA2DF3E194D}" type="presParOf" srcId="{6CE7AD5A-ABD3-47BB-9FB2-FA2B1852C521}" destId="{5840BA2C-7759-488F-B77D-92832E3F897C}" srcOrd="1" destOrd="0" presId="urn:microsoft.com/office/officeart/2005/8/layout/chevron2"/>
    <dgm:cxn modelId="{29AB1332-AC1C-4646-AA6B-D541F52446C8}" type="presParOf" srcId="{5521D621-77DD-4B02-8094-7E9AECC653B4}" destId="{00CD457F-1667-4767-A7A8-B5CC3073C2ED}" srcOrd="9" destOrd="0" presId="urn:microsoft.com/office/officeart/2005/8/layout/chevron2"/>
    <dgm:cxn modelId="{AD75EA98-E7D4-48ED-A022-9F6D5ACD42B2}" type="presParOf" srcId="{5521D621-77DD-4B02-8094-7E9AECC653B4}" destId="{CD20CB56-B5FE-4DB9-A745-210A06F2C59C}" srcOrd="10" destOrd="0" presId="urn:microsoft.com/office/officeart/2005/8/layout/chevron2"/>
    <dgm:cxn modelId="{47FAE72D-EC69-45AD-9661-9CEC9B2544AF}" type="presParOf" srcId="{CD20CB56-B5FE-4DB9-A745-210A06F2C59C}" destId="{0280EB76-6C03-466E-8D81-E53CFDF6D30C}" srcOrd="0" destOrd="0" presId="urn:microsoft.com/office/officeart/2005/8/layout/chevron2"/>
    <dgm:cxn modelId="{B605289D-D403-43F5-81A3-5708BB5E19ED}" type="presParOf" srcId="{CD20CB56-B5FE-4DB9-A745-210A06F2C59C}" destId="{DF1D2A3F-AC96-4824-B850-79FDC8E5B191}" srcOrd="1" destOrd="0" presId="urn:microsoft.com/office/officeart/2005/8/layout/chevron2"/>
    <dgm:cxn modelId="{D19DDC60-6C4E-4541-B07D-073BF24B023B}" type="presParOf" srcId="{5521D621-77DD-4B02-8094-7E9AECC653B4}" destId="{713DC3CB-77A1-4C6F-A1FC-FE02E901F567}" srcOrd="11" destOrd="0" presId="urn:microsoft.com/office/officeart/2005/8/layout/chevron2"/>
    <dgm:cxn modelId="{33E4FB84-7036-48D1-BC60-DCA8230E8097}" type="presParOf" srcId="{5521D621-77DD-4B02-8094-7E9AECC653B4}" destId="{E2830314-CF61-4917-B10B-71EE9958514D}" srcOrd="12" destOrd="0" presId="urn:microsoft.com/office/officeart/2005/8/layout/chevron2"/>
    <dgm:cxn modelId="{42AC1666-4C52-40A7-A232-B57E69939816}" type="presParOf" srcId="{E2830314-CF61-4917-B10B-71EE9958514D}" destId="{A70D8619-95FF-4310-8D31-EBCD640D54DD}" srcOrd="0" destOrd="0" presId="urn:microsoft.com/office/officeart/2005/8/layout/chevron2"/>
    <dgm:cxn modelId="{2D71101A-3E8F-4FFA-AE35-8914EE7791E6}" type="presParOf" srcId="{E2830314-CF61-4917-B10B-71EE9958514D}" destId="{F08F57CF-408D-4BD7-A3B5-A2BB83836ED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010AF9-B4B8-425A-92C0-B14BB78B0321}">
      <dsp:nvSpPr>
        <dsp:cNvPr id="0" name=""/>
        <dsp:cNvSpPr/>
      </dsp:nvSpPr>
      <dsp:spPr>
        <a:xfrm rot="5400000">
          <a:off x="975535" y="961226"/>
          <a:ext cx="836540" cy="952372"/>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5840E8-8642-44D1-8A95-BFBAAC35D3D2}">
      <dsp:nvSpPr>
        <dsp:cNvPr id="0" name=""/>
        <dsp:cNvSpPr/>
      </dsp:nvSpPr>
      <dsp:spPr>
        <a:xfrm>
          <a:off x="753903" y="33903"/>
          <a:ext cx="1408242" cy="985723"/>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Claim Submitted</a:t>
          </a:r>
        </a:p>
      </dsp:txBody>
      <dsp:txXfrm>
        <a:off x="802031" y="82031"/>
        <a:ext cx="1311986" cy="889467"/>
      </dsp:txXfrm>
    </dsp:sp>
    <dsp:sp modelId="{D50A89F2-B2E4-41F4-A4D7-9787C291E788}">
      <dsp:nvSpPr>
        <dsp:cNvPr id="0" name=""/>
        <dsp:cNvSpPr/>
      </dsp:nvSpPr>
      <dsp:spPr>
        <a:xfrm>
          <a:off x="2162145" y="127915"/>
          <a:ext cx="1024221" cy="796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Permanently  Terminated Employee</a:t>
          </a:r>
        </a:p>
      </dsp:txBody>
      <dsp:txXfrm>
        <a:off x="2162145" y="127915"/>
        <a:ext cx="1024221" cy="796705"/>
      </dsp:txXfrm>
    </dsp:sp>
    <dsp:sp modelId="{5C1E4DAA-BED6-4E71-B688-F0B1A5AEEBA7}">
      <dsp:nvSpPr>
        <dsp:cNvPr id="0" name=""/>
        <dsp:cNvSpPr/>
      </dsp:nvSpPr>
      <dsp:spPr>
        <a:xfrm rot="5400000">
          <a:off x="2143118" y="2068519"/>
          <a:ext cx="836540" cy="952372"/>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7FCBB8-F8BC-4725-835A-E41C144D47B2}">
      <dsp:nvSpPr>
        <dsp:cNvPr id="0" name=""/>
        <dsp:cNvSpPr/>
      </dsp:nvSpPr>
      <dsp:spPr>
        <a:xfrm>
          <a:off x="1921485" y="1141197"/>
          <a:ext cx="1408242" cy="985723"/>
        </a:xfrm>
        <a:prstGeom prst="roundRect">
          <a:avLst>
            <a:gd name="adj" fmla="val 1667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Eligibility Determination </a:t>
          </a:r>
        </a:p>
      </dsp:txBody>
      <dsp:txXfrm>
        <a:off x="1969613" y="1189325"/>
        <a:ext cx="1311986" cy="889467"/>
      </dsp:txXfrm>
    </dsp:sp>
    <dsp:sp modelId="{34A6DBCA-A167-4509-911D-BC4CAAFA060C}">
      <dsp:nvSpPr>
        <dsp:cNvPr id="0" name=""/>
        <dsp:cNvSpPr/>
      </dsp:nvSpPr>
      <dsp:spPr>
        <a:xfrm>
          <a:off x="3329727" y="1235208"/>
          <a:ext cx="1024221" cy="796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Claims Adjudicator</a:t>
          </a:r>
        </a:p>
      </dsp:txBody>
      <dsp:txXfrm>
        <a:off x="3329727" y="1235208"/>
        <a:ext cx="1024221" cy="796705"/>
      </dsp:txXfrm>
    </dsp:sp>
    <dsp:sp modelId="{572F386B-3109-488D-81EA-49B2C27B1880}">
      <dsp:nvSpPr>
        <dsp:cNvPr id="0" name=""/>
        <dsp:cNvSpPr/>
      </dsp:nvSpPr>
      <dsp:spPr>
        <a:xfrm rot="5400000">
          <a:off x="3310700" y="3175812"/>
          <a:ext cx="836540" cy="952372"/>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694D6D-6E86-4922-99F9-C9ADBFC265A0}">
      <dsp:nvSpPr>
        <dsp:cNvPr id="0" name=""/>
        <dsp:cNvSpPr/>
      </dsp:nvSpPr>
      <dsp:spPr>
        <a:xfrm>
          <a:off x="3089068" y="2248490"/>
          <a:ext cx="1408242" cy="985723"/>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Claim Paid </a:t>
          </a:r>
        </a:p>
      </dsp:txBody>
      <dsp:txXfrm>
        <a:off x="3137196" y="2296618"/>
        <a:ext cx="1311986" cy="889467"/>
      </dsp:txXfrm>
    </dsp:sp>
    <dsp:sp modelId="{8EB6B1E2-DAD4-475F-B76F-92C28DB2DCF5}">
      <dsp:nvSpPr>
        <dsp:cNvPr id="0" name=""/>
        <dsp:cNvSpPr/>
      </dsp:nvSpPr>
      <dsp:spPr>
        <a:xfrm>
          <a:off x="4497310" y="2342501"/>
          <a:ext cx="1024221" cy="796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Fiscal Administrator</a:t>
          </a:r>
        </a:p>
      </dsp:txBody>
      <dsp:txXfrm>
        <a:off x="4497310" y="2342501"/>
        <a:ext cx="1024221" cy="796705"/>
      </dsp:txXfrm>
    </dsp:sp>
    <dsp:sp modelId="{8382E1BC-270D-4571-8847-BC16593257AB}">
      <dsp:nvSpPr>
        <dsp:cNvPr id="0" name=""/>
        <dsp:cNvSpPr/>
      </dsp:nvSpPr>
      <dsp:spPr>
        <a:xfrm rot="5400000">
          <a:off x="4478283" y="4283106"/>
          <a:ext cx="836540" cy="952372"/>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F55711-4433-4648-843D-CA31682E5D12}">
      <dsp:nvSpPr>
        <dsp:cNvPr id="0" name=""/>
        <dsp:cNvSpPr/>
      </dsp:nvSpPr>
      <dsp:spPr>
        <a:xfrm>
          <a:off x="4256650" y="3355783"/>
          <a:ext cx="1408242" cy="985723"/>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Parish/School Invoiced </a:t>
          </a:r>
        </a:p>
      </dsp:txBody>
      <dsp:txXfrm>
        <a:off x="4304778" y="3403911"/>
        <a:ext cx="1311986" cy="889467"/>
      </dsp:txXfrm>
    </dsp:sp>
    <dsp:sp modelId="{AF56570F-D3E8-48A1-878D-F4B34A50B11D}">
      <dsp:nvSpPr>
        <dsp:cNvPr id="0" name=""/>
        <dsp:cNvSpPr/>
      </dsp:nvSpPr>
      <dsp:spPr>
        <a:xfrm>
          <a:off x="5664893" y="3449795"/>
          <a:ext cx="1024221" cy="796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Fiscal Administrator</a:t>
          </a:r>
        </a:p>
      </dsp:txBody>
      <dsp:txXfrm>
        <a:off x="5664893" y="3449795"/>
        <a:ext cx="1024221" cy="796705"/>
      </dsp:txXfrm>
    </dsp:sp>
    <dsp:sp modelId="{88C75CEB-72A1-4F77-85F1-E77CD9815AAE}">
      <dsp:nvSpPr>
        <dsp:cNvPr id="0" name=""/>
        <dsp:cNvSpPr/>
      </dsp:nvSpPr>
      <dsp:spPr>
        <a:xfrm>
          <a:off x="5424233" y="4463077"/>
          <a:ext cx="1408242" cy="985723"/>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Parish/ School Replenishment of CUPP Fund Balance</a:t>
          </a:r>
        </a:p>
      </dsp:txBody>
      <dsp:txXfrm>
        <a:off x="5472361" y="4511205"/>
        <a:ext cx="1311986" cy="889467"/>
      </dsp:txXfrm>
    </dsp:sp>
    <dsp:sp modelId="{633034B5-DA32-4343-92AF-F715AA8D19D1}">
      <dsp:nvSpPr>
        <dsp:cNvPr id="0" name=""/>
        <dsp:cNvSpPr/>
      </dsp:nvSpPr>
      <dsp:spPr>
        <a:xfrm>
          <a:off x="6832475" y="4557088"/>
          <a:ext cx="1024221" cy="796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Parish/School Director of Administrative Services </a:t>
          </a:r>
        </a:p>
      </dsp:txBody>
      <dsp:txXfrm>
        <a:off x="6832475" y="4557088"/>
        <a:ext cx="1024221" cy="7967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E5D223-9DD4-4537-B79D-AD1196615097}">
      <dsp:nvSpPr>
        <dsp:cNvPr id="0" name=""/>
        <dsp:cNvSpPr/>
      </dsp:nvSpPr>
      <dsp:spPr>
        <a:xfrm rot="5400000">
          <a:off x="-126009" y="128905"/>
          <a:ext cx="840060" cy="588042"/>
        </a:xfrm>
        <a:prstGeom prst="chevron">
          <a:avLst/>
        </a:pr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ysClr val="window" lastClr="FFFFFF"/>
              </a:solidFill>
              <a:latin typeface="Calibri"/>
              <a:ea typeface="+mn-ea"/>
              <a:cs typeface="+mn-cs"/>
            </a:rPr>
            <a:t>Pastor</a:t>
          </a:r>
        </a:p>
      </dsp:txBody>
      <dsp:txXfrm rot="-5400000">
        <a:off x="0" y="296917"/>
        <a:ext cx="588042" cy="252018"/>
      </dsp:txXfrm>
    </dsp:sp>
    <dsp:sp modelId="{D752EE74-BFED-4865-9144-BBB7A08F2F17}">
      <dsp:nvSpPr>
        <dsp:cNvPr id="0" name=""/>
        <dsp:cNvSpPr/>
      </dsp:nvSpPr>
      <dsp:spPr>
        <a:xfrm rot="5400000">
          <a:off x="4364401" y="-3776359"/>
          <a:ext cx="546039" cy="8098757"/>
        </a:xfrm>
        <a:prstGeom prst="round2Same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Calibri"/>
              <a:ea typeface="+mn-ea"/>
              <a:cs typeface="+mn-cs"/>
            </a:rPr>
            <a:t>Submits letter of request to Archbishop</a:t>
          </a:r>
        </a:p>
      </dsp:txBody>
      <dsp:txXfrm rot="-5400000">
        <a:off x="588043" y="26654"/>
        <a:ext cx="8072102" cy="492729"/>
      </dsp:txXfrm>
    </dsp:sp>
    <dsp:sp modelId="{4ADF717C-E946-4393-98EB-B9A39AF71AAC}">
      <dsp:nvSpPr>
        <dsp:cNvPr id="0" name=""/>
        <dsp:cNvSpPr/>
      </dsp:nvSpPr>
      <dsp:spPr>
        <a:xfrm rot="5400000">
          <a:off x="-126009" y="885396"/>
          <a:ext cx="840060" cy="588042"/>
        </a:xfrm>
        <a:prstGeom prst="chevron">
          <a:avLst/>
        </a:pr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ysClr val="window" lastClr="FFFFFF"/>
              </a:solidFill>
              <a:latin typeface="Calibri"/>
              <a:ea typeface="+mn-ea"/>
              <a:cs typeface="+mn-cs"/>
            </a:rPr>
            <a:t>Archbishop</a:t>
          </a:r>
        </a:p>
      </dsp:txBody>
      <dsp:txXfrm rot="-5400000">
        <a:off x="0" y="1053408"/>
        <a:ext cx="588042" cy="252018"/>
      </dsp:txXfrm>
    </dsp:sp>
    <dsp:sp modelId="{D551FC75-C7AF-4723-99E6-9A5214AFC51D}">
      <dsp:nvSpPr>
        <dsp:cNvPr id="0" name=""/>
        <dsp:cNvSpPr/>
      </dsp:nvSpPr>
      <dsp:spPr>
        <a:xfrm rot="5400000">
          <a:off x="4364401" y="-3016971"/>
          <a:ext cx="546039" cy="8098757"/>
        </a:xfrm>
        <a:prstGeom prst="round2Same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Calibri"/>
              <a:ea typeface="+mn-ea"/>
              <a:cs typeface="+mn-cs"/>
            </a:rPr>
            <a:t>Reviews and gives initial OK to proceed with review process</a:t>
          </a:r>
        </a:p>
        <a:p>
          <a:pPr marL="114300" lvl="1" indent="-114300" algn="l" defTabSz="57785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Calibri"/>
              <a:ea typeface="+mn-ea"/>
              <a:cs typeface="+mn-cs"/>
            </a:rPr>
            <a:t>Forwards to Chancery Office</a:t>
          </a:r>
        </a:p>
      </dsp:txBody>
      <dsp:txXfrm rot="-5400000">
        <a:off x="588043" y="786042"/>
        <a:ext cx="8072102" cy="492729"/>
      </dsp:txXfrm>
    </dsp:sp>
    <dsp:sp modelId="{4A6AD5D1-9290-42CE-9439-E129A6A2D79A}">
      <dsp:nvSpPr>
        <dsp:cNvPr id="0" name=""/>
        <dsp:cNvSpPr/>
      </dsp:nvSpPr>
      <dsp:spPr>
        <a:xfrm rot="5400000">
          <a:off x="-126009" y="1641887"/>
          <a:ext cx="840060" cy="588042"/>
        </a:xfrm>
        <a:prstGeom prst="chevron">
          <a:avLst/>
        </a:pr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ysClr val="window" lastClr="FFFFFF"/>
              </a:solidFill>
              <a:latin typeface="Calibri"/>
              <a:ea typeface="+mn-ea"/>
              <a:cs typeface="+mn-cs"/>
            </a:rPr>
            <a:t>Chancery</a:t>
          </a:r>
        </a:p>
      </dsp:txBody>
      <dsp:txXfrm rot="-5400000">
        <a:off x="0" y="1809899"/>
        <a:ext cx="588042" cy="252018"/>
      </dsp:txXfrm>
    </dsp:sp>
    <dsp:sp modelId="{EEDBD009-5CBD-499E-9C05-416246DB144C}">
      <dsp:nvSpPr>
        <dsp:cNvPr id="0" name=""/>
        <dsp:cNvSpPr/>
      </dsp:nvSpPr>
      <dsp:spPr>
        <a:xfrm rot="5400000">
          <a:off x="4364401" y="-2260480"/>
          <a:ext cx="546039" cy="8098757"/>
        </a:xfrm>
        <a:prstGeom prst="round2Same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Calibri"/>
              <a:ea typeface="+mn-ea"/>
              <a:cs typeface="+mn-cs"/>
            </a:rPr>
            <a:t>Sends pastor acknowledgement of receipt</a:t>
          </a:r>
        </a:p>
        <a:p>
          <a:pPr marL="114300" lvl="1" indent="-114300" algn="l" defTabSz="57785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Calibri"/>
              <a:ea typeface="+mn-ea"/>
              <a:cs typeface="+mn-cs"/>
            </a:rPr>
            <a:t>Reviews and summarizes request and forwards to Office for Parish Finance</a:t>
          </a:r>
        </a:p>
      </dsp:txBody>
      <dsp:txXfrm rot="-5400000">
        <a:off x="588043" y="1542533"/>
        <a:ext cx="8072102" cy="492729"/>
      </dsp:txXfrm>
    </dsp:sp>
    <dsp:sp modelId="{2BE55D5B-6E94-4E5A-AD05-EF479ABDBF61}">
      <dsp:nvSpPr>
        <dsp:cNvPr id="0" name=""/>
        <dsp:cNvSpPr/>
      </dsp:nvSpPr>
      <dsp:spPr>
        <a:xfrm rot="5400000">
          <a:off x="-126009" y="2398378"/>
          <a:ext cx="840060" cy="588042"/>
        </a:xfrm>
        <a:prstGeom prst="chevron">
          <a:avLst/>
        </a:pr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ysClr val="window" lastClr="FFFFFF"/>
              </a:solidFill>
              <a:latin typeface="Calibri"/>
              <a:ea typeface="+mn-ea"/>
              <a:cs typeface="+mn-cs"/>
            </a:rPr>
            <a:t>Parish Fin</a:t>
          </a:r>
        </a:p>
      </dsp:txBody>
      <dsp:txXfrm rot="-5400000">
        <a:off x="0" y="2566390"/>
        <a:ext cx="588042" cy="252018"/>
      </dsp:txXfrm>
    </dsp:sp>
    <dsp:sp modelId="{EA93715D-D1BF-4C91-851D-9C5CB0547F9A}">
      <dsp:nvSpPr>
        <dsp:cNvPr id="0" name=""/>
        <dsp:cNvSpPr/>
      </dsp:nvSpPr>
      <dsp:spPr>
        <a:xfrm rot="5400000">
          <a:off x="4364401" y="-1503989"/>
          <a:ext cx="546039" cy="8098757"/>
        </a:xfrm>
        <a:prstGeom prst="round2Same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Calibri"/>
              <a:ea typeface="+mn-ea"/>
              <a:cs typeface="+mn-cs"/>
            </a:rPr>
            <a:t>Reviews the request in light of the parish’s financial status</a:t>
          </a:r>
        </a:p>
        <a:p>
          <a:pPr marL="114300" lvl="1" indent="-114300" algn="l" defTabSz="577850">
            <a:lnSpc>
              <a:spcPct val="90000"/>
            </a:lnSpc>
            <a:spcBef>
              <a:spcPct val="0"/>
            </a:spcBef>
            <a:spcAft>
              <a:spcPct val="15000"/>
            </a:spcAft>
            <a:buChar char="•"/>
          </a:pPr>
          <a:r>
            <a:rPr lang="en-US" sz="1300" i="1" kern="1200" dirty="0">
              <a:solidFill>
                <a:srgbClr val="1F497D"/>
              </a:solidFill>
              <a:latin typeface="Calibri"/>
              <a:ea typeface="+mn-ea"/>
              <a:cs typeface="+mn-cs"/>
            </a:rPr>
            <a:t>(CFS, YTD financial statements, status of parish reviews, budget, past dues to the Archdiocese)</a:t>
          </a:r>
        </a:p>
      </dsp:txBody>
      <dsp:txXfrm rot="-5400000">
        <a:off x="588043" y="2299024"/>
        <a:ext cx="8072102" cy="492729"/>
      </dsp:txXfrm>
    </dsp:sp>
    <dsp:sp modelId="{F8B8F84C-399E-4518-AD01-ACEE28A6A695}">
      <dsp:nvSpPr>
        <dsp:cNvPr id="0" name=""/>
        <dsp:cNvSpPr/>
      </dsp:nvSpPr>
      <dsp:spPr>
        <a:xfrm rot="5400000">
          <a:off x="-126009" y="3154870"/>
          <a:ext cx="840060" cy="588042"/>
        </a:xfrm>
        <a:prstGeom prst="chevron">
          <a:avLst/>
        </a:pr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ysClr val="window" lastClr="FFFFFF"/>
              </a:solidFill>
              <a:latin typeface="Calibri"/>
              <a:ea typeface="+mn-ea"/>
              <a:cs typeface="+mn-cs"/>
            </a:rPr>
            <a:t>Other</a:t>
          </a:r>
        </a:p>
      </dsp:txBody>
      <dsp:txXfrm rot="-5400000">
        <a:off x="0" y="3322882"/>
        <a:ext cx="588042" cy="252018"/>
      </dsp:txXfrm>
    </dsp:sp>
    <dsp:sp modelId="{5840BA2C-7759-488F-B77D-92832E3F897C}">
      <dsp:nvSpPr>
        <dsp:cNvPr id="0" name=""/>
        <dsp:cNvSpPr/>
      </dsp:nvSpPr>
      <dsp:spPr>
        <a:xfrm rot="5400000">
          <a:off x="4364401" y="-747498"/>
          <a:ext cx="546039" cy="8098757"/>
        </a:xfrm>
        <a:prstGeom prst="round2Same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Calibri"/>
              <a:ea typeface="+mn-ea"/>
              <a:cs typeface="+mn-cs"/>
            </a:rPr>
            <a:t>If a real estate transaction, lease arrangement, major borrowing, or endowment is involved, CFO also reviews</a:t>
          </a:r>
        </a:p>
        <a:p>
          <a:pPr marL="114300" lvl="1" indent="-114300" algn="l" defTabSz="57785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Calibri"/>
              <a:ea typeface="+mn-ea"/>
              <a:cs typeface="+mn-cs"/>
            </a:rPr>
            <a:t>Any additional follow-up requested by Vicar General</a:t>
          </a:r>
        </a:p>
      </dsp:txBody>
      <dsp:txXfrm rot="-5400000">
        <a:off x="588043" y="3055515"/>
        <a:ext cx="8072102" cy="492729"/>
      </dsp:txXfrm>
    </dsp:sp>
    <dsp:sp modelId="{0280EB76-6C03-466E-8D81-E53CFDF6D30C}">
      <dsp:nvSpPr>
        <dsp:cNvPr id="0" name=""/>
        <dsp:cNvSpPr/>
      </dsp:nvSpPr>
      <dsp:spPr>
        <a:xfrm rot="5400000">
          <a:off x="-126009" y="3911361"/>
          <a:ext cx="840060" cy="588042"/>
        </a:xfrm>
        <a:prstGeom prst="chevron">
          <a:avLst/>
        </a:pr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ysClr val="window" lastClr="FFFFFF"/>
              </a:solidFill>
              <a:latin typeface="Calibri"/>
              <a:ea typeface="+mn-ea"/>
              <a:cs typeface="+mn-cs"/>
            </a:rPr>
            <a:t>Chancery</a:t>
          </a:r>
        </a:p>
      </dsp:txBody>
      <dsp:txXfrm rot="-5400000">
        <a:off x="0" y="4079373"/>
        <a:ext cx="588042" cy="252018"/>
      </dsp:txXfrm>
    </dsp:sp>
    <dsp:sp modelId="{DF1D2A3F-AC96-4824-B850-79FDC8E5B191}">
      <dsp:nvSpPr>
        <dsp:cNvPr id="0" name=""/>
        <dsp:cNvSpPr/>
      </dsp:nvSpPr>
      <dsp:spPr>
        <a:xfrm rot="5400000">
          <a:off x="4364401" y="8992"/>
          <a:ext cx="546039" cy="8098757"/>
        </a:xfrm>
        <a:prstGeom prst="round2Same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Calibri"/>
              <a:ea typeface="+mn-ea"/>
              <a:cs typeface="+mn-cs"/>
            </a:rPr>
            <a:t>Drafts proxy document and forwards to Archbishop and Vicar General for signatures</a:t>
          </a:r>
        </a:p>
        <a:p>
          <a:pPr marL="114300" lvl="1" indent="-114300" algn="l" defTabSz="57785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Calibri"/>
              <a:ea typeface="+mn-ea"/>
              <a:cs typeface="+mn-cs"/>
            </a:rPr>
            <a:t>Sends proxy document to pastor and files a copy in Chancery</a:t>
          </a:r>
        </a:p>
      </dsp:txBody>
      <dsp:txXfrm rot="-5400000">
        <a:off x="588043" y="3812006"/>
        <a:ext cx="8072102" cy="492729"/>
      </dsp:txXfrm>
    </dsp:sp>
    <dsp:sp modelId="{A70D8619-95FF-4310-8D31-EBCD640D54DD}">
      <dsp:nvSpPr>
        <dsp:cNvPr id="0" name=""/>
        <dsp:cNvSpPr/>
      </dsp:nvSpPr>
      <dsp:spPr>
        <a:xfrm rot="5400000">
          <a:off x="-126009" y="4667852"/>
          <a:ext cx="840060" cy="588042"/>
        </a:xfrm>
        <a:prstGeom prst="chevron">
          <a:avLst/>
        </a:pr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ysClr val="window" lastClr="FFFFFF"/>
              </a:solidFill>
              <a:latin typeface="Calibri"/>
              <a:ea typeface="+mn-ea"/>
              <a:cs typeface="+mn-cs"/>
            </a:rPr>
            <a:t>Pastor</a:t>
          </a:r>
        </a:p>
      </dsp:txBody>
      <dsp:txXfrm rot="-5400000">
        <a:off x="0" y="4835864"/>
        <a:ext cx="588042" cy="252018"/>
      </dsp:txXfrm>
    </dsp:sp>
    <dsp:sp modelId="{F08F57CF-408D-4BD7-A3B5-A2BB83836EDC}">
      <dsp:nvSpPr>
        <dsp:cNvPr id="0" name=""/>
        <dsp:cNvSpPr/>
      </dsp:nvSpPr>
      <dsp:spPr>
        <a:xfrm rot="5400000">
          <a:off x="4364401" y="765483"/>
          <a:ext cx="546039" cy="8098757"/>
        </a:xfrm>
        <a:prstGeom prst="round2Same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Calibri"/>
              <a:ea typeface="+mn-ea"/>
              <a:cs typeface="+mn-cs"/>
            </a:rPr>
            <a:t>Along with two trustees, sign document and file in parish book of corporate minutes</a:t>
          </a:r>
        </a:p>
      </dsp:txBody>
      <dsp:txXfrm rot="-5400000">
        <a:off x="588043" y="4568497"/>
        <a:ext cx="8072102" cy="492729"/>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30" tIns="45716" rIns="91430" bIns="45716" rtlCol="0"/>
          <a:lstStyle>
            <a:lvl1pPr algn="l">
              <a:defRPr sz="1200"/>
            </a:lvl1pPr>
          </a:lstStyle>
          <a:p>
            <a:endParaRPr lang="en-US" dirty="0"/>
          </a:p>
        </p:txBody>
      </p:sp>
      <p:sp>
        <p:nvSpPr>
          <p:cNvPr id="3" name="Date Placeholder 2"/>
          <p:cNvSpPr>
            <a:spLocks noGrp="1"/>
          </p:cNvSpPr>
          <p:nvPr>
            <p:ph type="dt" sz="quarter" idx="1"/>
          </p:nvPr>
        </p:nvSpPr>
        <p:spPr>
          <a:xfrm>
            <a:off x="3970339" y="0"/>
            <a:ext cx="3038475" cy="465138"/>
          </a:xfrm>
          <a:prstGeom prst="rect">
            <a:avLst/>
          </a:prstGeom>
        </p:spPr>
        <p:txBody>
          <a:bodyPr vert="horz" lIns="91430" tIns="45716" rIns="91430" bIns="45716" rtlCol="0"/>
          <a:lstStyle>
            <a:lvl1pPr algn="r">
              <a:defRPr sz="1200"/>
            </a:lvl1pPr>
          </a:lstStyle>
          <a:p>
            <a:r>
              <a:rPr lang="en-US"/>
              <a:t>2/23/2022</a:t>
            </a:r>
            <a:endParaRPr lang="en-US" dirty="0"/>
          </a:p>
        </p:txBody>
      </p:sp>
      <p:sp>
        <p:nvSpPr>
          <p:cNvPr id="4" name="Footer Placeholder 3"/>
          <p:cNvSpPr>
            <a:spLocks noGrp="1"/>
          </p:cNvSpPr>
          <p:nvPr>
            <p:ph type="ftr" sz="quarter" idx="2"/>
          </p:nvPr>
        </p:nvSpPr>
        <p:spPr>
          <a:xfrm>
            <a:off x="1" y="8829676"/>
            <a:ext cx="3038475" cy="465138"/>
          </a:xfrm>
          <a:prstGeom prst="rect">
            <a:avLst/>
          </a:prstGeom>
        </p:spPr>
        <p:txBody>
          <a:bodyPr vert="horz" lIns="91430" tIns="45716" rIns="91430" bIns="4571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676"/>
            <a:ext cx="3038475" cy="465138"/>
          </a:xfrm>
          <a:prstGeom prst="rect">
            <a:avLst/>
          </a:prstGeom>
        </p:spPr>
        <p:txBody>
          <a:bodyPr vert="horz" lIns="91430" tIns="45716" rIns="91430" bIns="45716" rtlCol="0" anchor="b"/>
          <a:lstStyle>
            <a:lvl1pPr algn="r">
              <a:defRPr sz="1200"/>
            </a:lvl1pPr>
          </a:lstStyle>
          <a:p>
            <a:fld id="{FC1712A5-EC4D-4F69-A0F5-4066C6882F99}" type="slidenum">
              <a:rPr lang="en-US" smtClean="0"/>
              <a:t>‹#›</a:t>
            </a:fld>
            <a:endParaRPr lang="en-US" dirty="0"/>
          </a:p>
        </p:txBody>
      </p:sp>
    </p:spTree>
    <p:extLst>
      <p:ext uri="{BB962C8B-B14F-4D97-AF65-F5344CB8AC3E}">
        <p14:creationId xmlns:p14="http://schemas.microsoft.com/office/powerpoint/2010/main" val="255179776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8" tIns="46584" rIns="93168" bIns="46584"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68" tIns="46584" rIns="93168" bIns="46584" rtlCol="0"/>
          <a:lstStyle>
            <a:lvl1pPr algn="r">
              <a:defRPr sz="1200"/>
            </a:lvl1pPr>
          </a:lstStyle>
          <a:p>
            <a:r>
              <a:rPr lang="en-US"/>
              <a:t>2/23/2022</a:t>
            </a:r>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8" tIns="46584" rIns="93168" bIns="46584"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8" tIns="46584" rIns="93168"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68" tIns="46584" rIns="93168" bIns="4658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68" tIns="46584" rIns="93168" bIns="46584" rtlCol="0" anchor="b"/>
          <a:lstStyle>
            <a:lvl1pPr algn="r">
              <a:defRPr sz="1200"/>
            </a:lvl1pPr>
          </a:lstStyle>
          <a:p>
            <a:fld id="{16137B8A-6097-4EF9-BC86-95B41EB84858}" type="slidenum">
              <a:rPr lang="en-US" smtClean="0"/>
              <a:t>‹#›</a:t>
            </a:fld>
            <a:endParaRPr lang="en-US" dirty="0"/>
          </a:p>
        </p:txBody>
      </p:sp>
    </p:spTree>
    <p:extLst>
      <p:ext uri="{BB962C8B-B14F-4D97-AF65-F5344CB8AC3E}">
        <p14:creationId xmlns:p14="http://schemas.microsoft.com/office/powerpoint/2010/main" val="29097411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a:t>
            </a:fld>
            <a:endParaRPr lang="en-US" dirty="0"/>
          </a:p>
        </p:txBody>
      </p:sp>
      <p:sp>
        <p:nvSpPr>
          <p:cNvPr id="5" name="Date Placeholder 4">
            <a:extLst>
              <a:ext uri="{FF2B5EF4-FFF2-40B4-BE49-F238E27FC236}">
                <a16:creationId xmlns:a16="http://schemas.microsoft.com/office/drawing/2014/main" id="{BFAE7B79-D713-4CC4-BD7F-3D25C8083E58}"/>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162388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37B8A-6097-4EF9-BC86-95B41EB84858}" type="slidenum">
              <a:rPr lang="en-US" smtClean="0"/>
              <a:t>10</a:t>
            </a:fld>
            <a:endParaRPr lang="en-US" dirty="0"/>
          </a:p>
        </p:txBody>
      </p:sp>
    </p:spTree>
    <p:extLst>
      <p:ext uri="{BB962C8B-B14F-4D97-AF65-F5344CB8AC3E}">
        <p14:creationId xmlns:p14="http://schemas.microsoft.com/office/powerpoint/2010/main" val="23980225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3263"/>
            <a:ext cx="4691063" cy="3519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102</a:t>
            </a:fld>
            <a:endParaRPr lang="en-US" dirty="0"/>
          </a:p>
        </p:txBody>
      </p:sp>
    </p:spTree>
    <p:extLst>
      <p:ext uri="{BB962C8B-B14F-4D97-AF65-F5344CB8AC3E}">
        <p14:creationId xmlns:p14="http://schemas.microsoft.com/office/powerpoint/2010/main" val="32856285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103</a:t>
            </a:fld>
            <a:endParaRPr lang="en-US" dirty="0"/>
          </a:p>
        </p:txBody>
      </p:sp>
      <p:sp>
        <p:nvSpPr>
          <p:cNvPr id="5" name="Date Placeholder 4">
            <a:extLst>
              <a:ext uri="{FF2B5EF4-FFF2-40B4-BE49-F238E27FC236}">
                <a16:creationId xmlns:a16="http://schemas.microsoft.com/office/drawing/2014/main" id="{89689516-DEC5-46D7-B6AD-FAD3DC0B7B72}"/>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181559330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104</a:t>
            </a:fld>
            <a:endParaRPr lang="en-US" dirty="0"/>
          </a:p>
        </p:txBody>
      </p:sp>
      <p:sp>
        <p:nvSpPr>
          <p:cNvPr id="5" name="Date Placeholder 4">
            <a:extLst>
              <a:ext uri="{FF2B5EF4-FFF2-40B4-BE49-F238E27FC236}">
                <a16:creationId xmlns:a16="http://schemas.microsoft.com/office/drawing/2014/main" id="{6104BF73-599C-471C-A032-AF943990E602}"/>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235075394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105</a:t>
            </a:fld>
            <a:endParaRPr lang="en-US" dirty="0"/>
          </a:p>
        </p:txBody>
      </p:sp>
      <p:sp>
        <p:nvSpPr>
          <p:cNvPr id="5" name="Date Placeholder 4">
            <a:extLst>
              <a:ext uri="{FF2B5EF4-FFF2-40B4-BE49-F238E27FC236}">
                <a16:creationId xmlns:a16="http://schemas.microsoft.com/office/drawing/2014/main" id="{34F82562-9AE7-4750-8114-3FE40FED3AC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2904477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106</a:t>
            </a:fld>
            <a:endParaRPr lang="en-US" dirty="0"/>
          </a:p>
        </p:txBody>
      </p:sp>
      <p:sp>
        <p:nvSpPr>
          <p:cNvPr id="5" name="Date Placeholder 4">
            <a:extLst>
              <a:ext uri="{FF2B5EF4-FFF2-40B4-BE49-F238E27FC236}">
                <a16:creationId xmlns:a16="http://schemas.microsoft.com/office/drawing/2014/main" id="{9143A86A-97FD-4483-B7A9-F5069EA1F1E1}"/>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1434926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107</a:t>
            </a:fld>
            <a:endParaRPr lang="en-US" dirty="0"/>
          </a:p>
        </p:txBody>
      </p:sp>
      <p:sp>
        <p:nvSpPr>
          <p:cNvPr id="5" name="Date Placeholder 4">
            <a:extLst>
              <a:ext uri="{FF2B5EF4-FFF2-40B4-BE49-F238E27FC236}">
                <a16:creationId xmlns:a16="http://schemas.microsoft.com/office/drawing/2014/main" id="{72A2C09D-8EBF-4B5F-B0BB-4EAD909DAA67}"/>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98181445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108</a:t>
            </a:fld>
            <a:endParaRPr lang="en-US" dirty="0"/>
          </a:p>
        </p:txBody>
      </p:sp>
      <p:sp>
        <p:nvSpPr>
          <p:cNvPr id="5" name="Date Placeholder 4">
            <a:extLst>
              <a:ext uri="{FF2B5EF4-FFF2-40B4-BE49-F238E27FC236}">
                <a16:creationId xmlns:a16="http://schemas.microsoft.com/office/drawing/2014/main" id="{72A2C09D-8EBF-4B5F-B0BB-4EAD909DAA67}"/>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168969259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109</a:t>
            </a:fld>
            <a:endParaRPr lang="en-US" dirty="0"/>
          </a:p>
        </p:txBody>
      </p:sp>
      <p:sp>
        <p:nvSpPr>
          <p:cNvPr id="5" name="Date Placeholder 4">
            <a:extLst>
              <a:ext uri="{FF2B5EF4-FFF2-40B4-BE49-F238E27FC236}">
                <a16:creationId xmlns:a16="http://schemas.microsoft.com/office/drawing/2014/main" id="{72A2C09D-8EBF-4B5F-B0BB-4EAD909DAA67}"/>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116442495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110</a:t>
            </a:fld>
            <a:endParaRPr lang="en-US" dirty="0"/>
          </a:p>
        </p:txBody>
      </p:sp>
      <p:sp>
        <p:nvSpPr>
          <p:cNvPr id="5" name="Date Placeholder 4">
            <a:extLst>
              <a:ext uri="{FF2B5EF4-FFF2-40B4-BE49-F238E27FC236}">
                <a16:creationId xmlns:a16="http://schemas.microsoft.com/office/drawing/2014/main" id="{72A2C09D-8EBF-4B5F-B0BB-4EAD909DAA67}"/>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189093229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111</a:t>
            </a:fld>
            <a:endParaRPr lang="en-US" dirty="0"/>
          </a:p>
        </p:txBody>
      </p:sp>
      <p:sp>
        <p:nvSpPr>
          <p:cNvPr id="5" name="Date Placeholder 4">
            <a:extLst>
              <a:ext uri="{FF2B5EF4-FFF2-40B4-BE49-F238E27FC236}">
                <a16:creationId xmlns:a16="http://schemas.microsoft.com/office/drawing/2014/main" id="{72A2C09D-8EBF-4B5F-B0BB-4EAD909DAA67}"/>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1494338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37B8A-6097-4EF9-BC86-95B41EB84858}" type="slidenum">
              <a:rPr lang="en-US" smtClean="0"/>
              <a:t>11</a:t>
            </a:fld>
            <a:endParaRPr lang="en-US" dirty="0"/>
          </a:p>
        </p:txBody>
      </p:sp>
    </p:spTree>
    <p:extLst>
      <p:ext uri="{BB962C8B-B14F-4D97-AF65-F5344CB8AC3E}">
        <p14:creationId xmlns:p14="http://schemas.microsoft.com/office/powerpoint/2010/main" val="34026667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112</a:t>
            </a:fld>
            <a:endParaRPr lang="en-US" dirty="0"/>
          </a:p>
        </p:txBody>
      </p:sp>
      <p:sp>
        <p:nvSpPr>
          <p:cNvPr id="5" name="Date Placeholder 4">
            <a:extLst>
              <a:ext uri="{FF2B5EF4-FFF2-40B4-BE49-F238E27FC236}">
                <a16:creationId xmlns:a16="http://schemas.microsoft.com/office/drawing/2014/main" id="{72A2C09D-8EBF-4B5F-B0BB-4EAD909DAA67}"/>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141952426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113</a:t>
            </a:fld>
            <a:endParaRPr lang="en-US" dirty="0"/>
          </a:p>
        </p:txBody>
      </p:sp>
      <p:sp>
        <p:nvSpPr>
          <p:cNvPr id="5" name="Date Placeholder 4">
            <a:extLst>
              <a:ext uri="{FF2B5EF4-FFF2-40B4-BE49-F238E27FC236}">
                <a16:creationId xmlns:a16="http://schemas.microsoft.com/office/drawing/2014/main" id="{72A2C09D-8EBF-4B5F-B0BB-4EAD909DAA67}"/>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202212751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114</a:t>
            </a:fld>
            <a:endParaRPr lang="en-US" dirty="0"/>
          </a:p>
        </p:txBody>
      </p:sp>
      <p:sp>
        <p:nvSpPr>
          <p:cNvPr id="5" name="Date Placeholder 4">
            <a:extLst>
              <a:ext uri="{FF2B5EF4-FFF2-40B4-BE49-F238E27FC236}">
                <a16:creationId xmlns:a16="http://schemas.microsoft.com/office/drawing/2014/main" id="{72A2C09D-8EBF-4B5F-B0BB-4EAD909DAA67}"/>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32246447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115</a:t>
            </a:fld>
            <a:endParaRPr lang="en-US" dirty="0"/>
          </a:p>
        </p:txBody>
      </p:sp>
      <p:sp>
        <p:nvSpPr>
          <p:cNvPr id="5" name="Date Placeholder 4">
            <a:extLst>
              <a:ext uri="{FF2B5EF4-FFF2-40B4-BE49-F238E27FC236}">
                <a16:creationId xmlns:a16="http://schemas.microsoft.com/office/drawing/2014/main" id="{72A2C09D-8EBF-4B5F-B0BB-4EAD909DAA67}"/>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08145215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116</a:t>
            </a:fld>
            <a:endParaRPr lang="en-US" dirty="0"/>
          </a:p>
        </p:txBody>
      </p:sp>
      <p:sp>
        <p:nvSpPr>
          <p:cNvPr id="5" name="Date Placeholder 4">
            <a:extLst>
              <a:ext uri="{FF2B5EF4-FFF2-40B4-BE49-F238E27FC236}">
                <a16:creationId xmlns:a16="http://schemas.microsoft.com/office/drawing/2014/main" id="{72A2C09D-8EBF-4B5F-B0BB-4EAD909DAA67}"/>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83219304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117</a:t>
            </a:fld>
            <a:endParaRPr lang="en-US" dirty="0"/>
          </a:p>
        </p:txBody>
      </p:sp>
      <p:sp>
        <p:nvSpPr>
          <p:cNvPr id="5" name="Date Placeholder 4">
            <a:extLst>
              <a:ext uri="{FF2B5EF4-FFF2-40B4-BE49-F238E27FC236}">
                <a16:creationId xmlns:a16="http://schemas.microsoft.com/office/drawing/2014/main" id="{89689516-DEC5-46D7-B6AD-FAD3DC0B7B72}"/>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12749248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118</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14405867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119</a:t>
            </a:fld>
            <a:endParaRPr lang="en-US" dirty="0"/>
          </a:p>
        </p:txBody>
      </p:sp>
      <p:sp>
        <p:nvSpPr>
          <p:cNvPr id="5" name="Date Placeholder 4">
            <a:extLst>
              <a:ext uri="{FF2B5EF4-FFF2-40B4-BE49-F238E27FC236}">
                <a16:creationId xmlns:a16="http://schemas.microsoft.com/office/drawing/2014/main" id="{34F82562-9AE7-4750-8114-3FE40FED3AC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92665444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120</a:t>
            </a:fld>
            <a:endParaRPr lang="en-US" dirty="0"/>
          </a:p>
        </p:txBody>
      </p:sp>
    </p:spTree>
    <p:extLst>
      <p:ext uri="{BB962C8B-B14F-4D97-AF65-F5344CB8AC3E}">
        <p14:creationId xmlns:p14="http://schemas.microsoft.com/office/powerpoint/2010/main" val="35318786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121</a:t>
            </a:fld>
            <a:endParaRPr lang="en-US" dirty="0"/>
          </a:p>
        </p:txBody>
      </p:sp>
    </p:spTree>
    <p:extLst>
      <p:ext uri="{BB962C8B-B14F-4D97-AF65-F5344CB8AC3E}">
        <p14:creationId xmlns:p14="http://schemas.microsoft.com/office/powerpoint/2010/main" val="2727253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37B8A-6097-4EF9-BC86-95B41EB84858}" type="slidenum">
              <a:rPr lang="en-US" smtClean="0"/>
              <a:t>12</a:t>
            </a:fld>
            <a:endParaRPr lang="en-US" dirty="0"/>
          </a:p>
        </p:txBody>
      </p:sp>
    </p:spTree>
    <p:extLst>
      <p:ext uri="{BB962C8B-B14F-4D97-AF65-F5344CB8AC3E}">
        <p14:creationId xmlns:p14="http://schemas.microsoft.com/office/powerpoint/2010/main" val="388242131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122</a:t>
            </a:fld>
            <a:endParaRPr lang="en-US" dirty="0"/>
          </a:p>
        </p:txBody>
      </p:sp>
    </p:spTree>
    <p:extLst>
      <p:ext uri="{BB962C8B-B14F-4D97-AF65-F5344CB8AC3E}">
        <p14:creationId xmlns:p14="http://schemas.microsoft.com/office/powerpoint/2010/main" val="254717391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123</a:t>
            </a:fld>
            <a:endParaRPr lang="en-US" dirty="0"/>
          </a:p>
        </p:txBody>
      </p:sp>
    </p:spTree>
    <p:extLst>
      <p:ext uri="{BB962C8B-B14F-4D97-AF65-F5344CB8AC3E}">
        <p14:creationId xmlns:p14="http://schemas.microsoft.com/office/powerpoint/2010/main" val="342419766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124</a:t>
            </a:fld>
            <a:endParaRPr lang="en-US" dirty="0"/>
          </a:p>
        </p:txBody>
      </p:sp>
      <p:sp>
        <p:nvSpPr>
          <p:cNvPr id="5" name="Date Placeholder 4">
            <a:extLst>
              <a:ext uri="{FF2B5EF4-FFF2-40B4-BE49-F238E27FC236}">
                <a16:creationId xmlns:a16="http://schemas.microsoft.com/office/drawing/2014/main" id="{89689516-DEC5-46D7-B6AD-FAD3DC0B7B72}"/>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421335137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125</a:t>
            </a:fld>
            <a:endParaRPr lang="en-US" dirty="0"/>
          </a:p>
        </p:txBody>
      </p:sp>
      <p:sp>
        <p:nvSpPr>
          <p:cNvPr id="5" name="Date Placeholder 4">
            <a:extLst>
              <a:ext uri="{FF2B5EF4-FFF2-40B4-BE49-F238E27FC236}">
                <a16:creationId xmlns:a16="http://schemas.microsoft.com/office/drawing/2014/main" id="{34F82562-9AE7-4750-8114-3FE40FED3AC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86252830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126</a:t>
            </a:fld>
            <a:endParaRPr lang="en-US" dirty="0"/>
          </a:p>
        </p:txBody>
      </p:sp>
      <p:sp>
        <p:nvSpPr>
          <p:cNvPr id="5" name="Date Placeholder 4">
            <a:extLst>
              <a:ext uri="{FF2B5EF4-FFF2-40B4-BE49-F238E27FC236}">
                <a16:creationId xmlns:a16="http://schemas.microsoft.com/office/drawing/2014/main" id="{72A2C09D-8EBF-4B5F-B0BB-4EAD909DAA67}"/>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404029751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127</a:t>
            </a:fld>
            <a:endParaRPr lang="en-US" dirty="0"/>
          </a:p>
        </p:txBody>
      </p:sp>
      <p:sp>
        <p:nvSpPr>
          <p:cNvPr id="5" name="Date Placeholder 4">
            <a:extLst>
              <a:ext uri="{FF2B5EF4-FFF2-40B4-BE49-F238E27FC236}">
                <a16:creationId xmlns:a16="http://schemas.microsoft.com/office/drawing/2014/main" id="{72A2C09D-8EBF-4B5F-B0BB-4EAD909DAA67}"/>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238766419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128</a:t>
            </a:fld>
            <a:endParaRPr lang="en-US" dirty="0"/>
          </a:p>
        </p:txBody>
      </p:sp>
      <p:sp>
        <p:nvSpPr>
          <p:cNvPr id="5" name="Date Placeholder 4">
            <a:extLst>
              <a:ext uri="{FF2B5EF4-FFF2-40B4-BE49-F238E27FC236}">
                <a16:creationId xmlns:a16="http://schemas.microsoft.com/office/drawing/2014/main" id="{72A2C09D-8EBF-4B5F-B0BB-4EAD909DAA67}"/>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224654126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129</a:t>
            </a:fld>
            <a:endParaRPr lang="en-US" dirty="0"/>
          </a:p>
        </p:txBody>
      </p:sp>
      <p:sp>
        <p:nvSpPr>
          <p:cNvPr id="5" name="Date Placeholder 4">
            <a:extLst>
              <a:ext uri="{FF2B5EF4-FFF2-40B4-BE49-F238E27FC236}">
                <a16:creationId xmlns:a16="http://schemas.microsoft.com/office/drawing/2014/main" id="{72A2C09D-8EBF-4B5F-B0BB-4EAD909DAA67}"/>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77092939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130</a:t>
            </a:fld>
            <a:endParaRPr lang="en-US" dirty="0"/>
          </a:p>
        </p:txBody>
      </p:sp>
      <p:sp>
        <p:nvSpPr>
          <p:cNvPr id="5" name="Date Placeholder 4">
            <a:extLst>
              <a:ext uri="{FF2B5EF4-FFF2-40B4-BE49-F238E27FC236}">
                <a16:creationId xmlns:a16="http://schemas.microsoft.com/office/drawing/2014/main" id="{72A2C09D-8EBF-4B5F-B0BB-4EAD909DAA67}"/>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87400702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131</a:t>
            </a:fld>
            <a:endParaRPr lang="en-US" dirty="0"/>
          </a:p>
        </p:txBody>
      </p:sp>
      <p:sp>
        <p:nvSpPr>
          <p:cNvPr id="5" name="Date Placeholder 4">
            <a:extLst>
              <a:ext uri="{FF2B5EF4-FFF2-40B4-BE49-F238E27FC236}">
                <a16:creationId xmlns:a16="http://schemas.microsoft.com/office/drawing/2014/main" id="{72A2C09D-8EBF-4B5F-B0BB-4EAD909DAA67}"/>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2838512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37B8A-6097-4EF9-BC86-95B41EB84858}" type="slidenum">
              <a:rPr lang="en-US" smtClean="0"/>
              <a:t>13</a:t>
            </a:fld>
            <a:endParaRPr lang="en-US" dirty="0"/>
          </a:p>
        </p:txBody>
      </p:sp>
    </p:spTree>
    <p:extLst>
      <p:ext uri="{BB962C8B-B14F-4D97-AF65-F5344CB8AC3E}">
        <p14:creationId xmlns:p14="http://schemas.microsoft.com/office/powerpoint/2010/main" val="22827843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132</a:t>
            </a:fld>
            <a:endParaRPr lang="en-US" dirty="0"/>
          </a:p>
        </p:txBody>
      </p:sp>
      <p:sp>
        <p:nvSpPr>
          <p:cNvPr id="5" name="Date Placeholder 4">
            <a:extLst>
              <a:ext uri="{FF2B5EF4-FFF2-40B4-BE49-F238E27FC236}">
                <a16:creationId xmlns:a16="http://schemas.microsoft.com/office/drawing/2014/main" id="{72A2C09D-8EBF-4B5F-B0BB-4EAD909DAA67}"/>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03798067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133</a:t>
            </a:fld>
            <a:endParaRPr lang="en-US" dirty="0"/>
          </a:p>
        </p:txBody>
      </p:sp>
      <p:sp>
        <p:nvSpPr>
          <p:cNvPr id="5" name="Date Placeholder 4">
            <a:extLst>
              <a:ext uri="{FF2B5EF4-FFF2-40B4-BE49-F238E27FC236}">
                <a16:creationId xmlns:a16="http://schemas.microsoft.com/office/drawing/2014/main" id="{72A2C09D-8EBF-4B5F-B0BB-4EAD909DAA67}"/>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157129699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134</a:t>
            </a:fld>
            <a:endParaRPr lang="en-US" dirty="0"/>
          </a:p>
        </p:txBody>
      </p:sp>
      <p:sp>
        <p:nvSpPr>
          <p:cNvPr id="5" name="Date Placeholder 4">
            <a:extLst>
              <a:ext uri="{FF2B5EF4-FFF2-40B4-BE49-F238E27FC236}">
                <a16:creationId xmlns:a16="http://schemas.microsoft.com/office/drawing/2014/main" id="{72A2C09D-8EBF-4B5F-B0BB-4EAD909DAA67}"/>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28532518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135</a:t>
            </a:fld>
            <a:endParaRPr lang="en-US" dirty="0"/>
          </a:p>
        </p:txBody>
      </p:sp>
      <p:sp>
        <p:nvSpPr>
          <p:cNvPr id="5" name="Date Placeholder 4">
            <a:extLst>
              <a:ext uri="{FF2B5EF4-FFF2-40B4-BE49-F238E27FC236}">
                <a16:creationId xmlns:a16="http://schemas.microsoft.com/office/drawing/2014/main" id="{89689516-DEC5-46D7-B6AD-FAD3DC0B7B72}"/>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137044136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136</a:t>
            </a:fld>
            <a:endParaRPr lang="en-US" dirty="0"/>
          </a:p>
        </p:txBody>
      </p:sp>
      <p:sp>
        <p:nvSpPr>
          <p:cNvPr id="5" name="Date Placeholder 4">
            <a:extLst>
              <a:ext uri="{FF2B5EF4-FFF2-40B4-BE49-F238E27FC236}">
                <a16:creationId xmlns:a16="http://schemas.microsoft.com/office/drawing/2014/main" id="{72A2C09D-8EBF-4B5F-B0BB-4EAD909DAA67}"/>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28223043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137</a:t>
            </a:fld>
            <a:endParaRPr lang="en-US" dirty="0"/>
          </a:p>
        </p:txBody>
      </p:sp>
      <p:sp>
        <p:nvSpPr>
          <p:cNvPr id="5" name="Date Placeholder 4">
            <a:extLst>
              <a:ext uri="{FF2B5EF4-FFF2-40B4-BE49-F238E27FC236}">
                <a16:creationId xmlns:a16="http://schemas.microsoft.com/office/drawing/2014/main" id="{DAD92F32-522C-434A-AFC4-75A0D148298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461802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138</a:t>
            </a:fld>
            <a:endParaRPr lang="en-US" dirty="0"/>
          </a:p>
        </p:txBody>
      </p:sp>
      <p:sp>
        <p:nvSpPr>
          <p:cNvPr id="5" name="Date Placeholder 4">
            <a:extLst>
              <a:ext uri="{FF2B5EF4-FFF2-40B4-BE49-F238E27FC236}">
                <a16:creationId xmlns:a16="http://schemas.microsoft.com/office/drawing/2014/main" id="{DAD92F32-522C-434A-AFC4-75A0D148298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220145296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139</a:t>
            </a:fld>
            <a:endParaRPr lang="en-US" dirty="0"/>
          </a:p>
        </p:txBody>
      </p:sp>
      <p:sp>
        <p:nvSpPr>
          <p:cNvPr id="5" name="Date Placeholder 4">
            <a:extLst>
              <a:ext uri="{FF2B5EF4-FFF2-40B4-BE49-F238E27FC236}">
                <a16:creationId xmlns:a16="http://schemas.microsoft.com/office/drawing/2014/main" id="{DAD92F32-522C-434A-AFC4-75A0D148298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628226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37B8A-6097-4EF9-BC86-95B41EB84858}" type="slidenum">
              <a:rPr lang="en-US" smtClean="0"/>
              <a:t>14</a:t>
            </a:fld>
            <a:endParaRPr lang="en-US" dirty="0"/>
          </a:p>
        </p:txBody>
      </p:sp>
    </p:spTree>
    <p:extLst>
      <p:ext uri="{BB962C8B-B14F-4D97-AF65-F5344CB8AC3E}">
        <p14:creationId xmlns:p14="http://schemas.microsoft.com/office/powerpoint/2010/main" val="3732702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37B8A-6097-4EF9-BC86-95B41EB84858}" type="slidenum">
              <a:rPr lang="en-US" smtClean="0"/>
              <a:t>15</a:t>
            </a:fld>
            <a:endParaRPr lang="en-US" dirty="0"/>
          </a:p>
        </p:txBody>
      </p:sp>
    </p:spTree>
    <p:extLst>
      <p:ext uri="{BB962C8B-B14F-4D97-AF65-F5344CB8AC3E}">
        <p14:creationId xmlns:p14="http://schemas.microsoft.com/office/powerpoint/2010/main" val="2313637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37B8A-6097-4EF9-BC86-95B41EB84858}" type="slidenum">
              <a:rPr lang="en-US" smtClean="0"/>
              <a:t>16</a:t>
            </a:fld>
            <a:endParaRPr lang="en-US" dirty="0"/>
          </a:p>
        </p:txBody>
      </p:sp>
    </p:spTree>
    <p:extLst>
      <p:ext uri="{BB962C8B-B14F-4D97-AF65-F5344CB8AC3E}">
        <p14:creationId xmlns:p14="http://schemas.microsoft.com/office/powerpoint/2010/main" val="619765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37B8A-6097-4EF9-BC86-95B41EB84858}" type="slidenum">
              <a:rPr lang="en-US" smtClean="0"/>
              <a:t>17</a:t>
            </a:fld>
            <a:endParaRPr lang="en-US" dirty="0"/>
          </a:p>
        </p:txBody>
      </p:sp>
    </p:spTree>
    <p:extLst>
      <p:ext uri="{BB962C8B-B14F-4D97-AF65-F5344CB8AC3E}">
        <p14:creationId xmlns:p14="http://schemas.microsoft.com/office/powerpoint/2010/main" val="1117136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37B8A-6097-4EF9-BC86-95B41EB84858}" type="slidenum">
              <a:rPr lang="en-US" smtClean="0"/>
              <a:t>18</a:t>
            </a:fld>
            <a:endParaRPr lang="en-US" dirty="0"/>
          </a:p>
        </p:txBody>
      </p:sp>
    </p:spTree>
    <p:extLst>
      <p:ext uri="{BB962C8B-B14F-4D97-AF65-F5344CB8AC3E}">
        <p14:creationId xmlns:p14="http://schemas.microsoft.com/office/powerpoint/2010/main" val="1289139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37B8A-6097-4EF9-BC86-95B41EB84858}" type="slidenum">
              <a:rPr lang="en-US" smtClean="0"/>
              <a:t>19</a:t>
            </a:fld>
            <a:endParaRPr lang="en-US" dirty="0"/>
          </a:p>
        </p:txBody>
      </p:sp>
    </p:spTree>
    <p:extLst>
      <p:ext uri="{BB962C8B-B14F-4D97-AF65-F5344CB8AC3E}">
        <p14:creationId xmlns:p14="http://schemas.microsoft.com/office/powerpoint/2010/main" val="2735718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2</a:t>
            </a:fld>
            <a:endParaRPr lang="en-US" dirty="0"/>
          </a:p>
        </p:txBody>
      </p:sp>
      <p:sp>
        <p:nvSpPr>
          <p:cNvPr id="5" name="Date Placeholder 4">
            <a:extLst>
              <a:ext uri="{FF2B5EF4-FFF2-40B4-BE49-F238E27FC236}">
                <a16:creationId xmlns:a16="http://schemas.microsoft.com/office/drawing/2014/main" id="{FC1F2DD9-655C-4381-A051-E1ED5B78C4AE}"/>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594758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37B8A-6097-4EF9-BC86-95B41EB84858}" type="slidenum">
              <a:rPr lang="en-US" smtClean="0"/>
              <a:t>20</a:t>
            </a:fld>
            <a:endParaRPr lang="en-US" dirty="0"/>
          </a:p>
        </p:txBody>
      </p:sp>
    </p:spTree>
    <p:extLst>
      <p:ext uri="{BB962C8B-B14F-4D97-AF65-F5344CB8AC3E}">
        <p14:creationId xmlns:p14="http://schemas.microsoft.com/office/powerpoint/2010/main" val="3235242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37B8A-6097-4EF9-BC86-95B41EB84858}" type="slidenum">
              <a:rPr lang="en-US" smtClean="0"/>
              <a:t>21</a:t>
            </a:fld>
            <a:endParaRPr lang="en-US" dirty="0"/>
          </a:p>
        </p:txBody>
      </p:sp>
    </p:spTree>
    <p:extLst>
      <p:ext uri="{BB962C8B-B14F-4D97-AF65-F5344CB8AC3E}">
        <p14:creationId xmlns:p14="http://schemas.microsoft.com/office/powerpoint/2010/main" val="2262148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37B8A-6097-4EF9-BC86-95B41EB84858}" type="slidenum">
              <a:rPr lang="en-US" smtClean="0"/>
              <a:t>22</a:t>
            </a:fld>
            <a:endParaRPr lang="en-US" dirty="0"/>
          </a:p>
        </p:txBody>
      </p:sp>
    </p:spTree>
    <p:extLst>
      <p:ext uri="{BB962C8B-B14F-4D97-AF65-F5344CB8AC3E}">
        <p14:creationId xmlns:p14="http://schemas.microsoft.com/office/powerpoint/2010/main" val="824918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6137B8A-6097-4EF9-BC86-95B41EB84858}" type="slidenum">
              <a:rPr lang="en-US" smtClean="0"/>
              <a:t>25</a:t>
            </a:fld>
            <a:endParaRPr lang="en-US" dirty="0"/>
          </a:p>
        </p:txBody>
      </p:sp>
      <p:sp>
        <p:nvSpPr>
          <p:cNvPr id="5" name="Notes Placeholder 2">
            <a:extLst>
              <a:ext uri="{FF2B5EF4-FFF2-40B4-BE49-F238E27FC236}">
                <a16:creationId xmlns:a16="http://schemas.microsoft.com/office/drawing/2014/main" id="{752A8140-69C7-5C40-98D6-BD2AB964FB22}"/>
              </a:ext>
            </a:extLst>
          </p:cNvPr>
          <p:cNvSpPr>
            <a:spLocks noGrp="1"/>
          </p:cNvSpPr>
          <p:nvPr>
            <p:ph type="body" idx="1"/>
          </p:nvPr>
        </p:nvSpPr>
        <p:spPr/>
        <p:txBody>
          <a:bodyPr/>
          <a:lstStyle/>
          <a:p>
            <a:pPr algn="l"/>
            <a:r>
              <a:rPr lang="en-US" sz="1100" cap="none" dirty="0"/>
              <a:t>Dear School Faculty and Staff, </a:t>
            </a:r>
          </a:p>
          <a:p>
            <a:pPr algn="l"/>
            <a:r>
              <a:rPr lang="en-US" sz="1100" cap="none" dirty="0"/>
              <a:t>It is the time of year when we need to plan for the following school year. For this reason, we are seeking some indication from you about your plans for the 2017-2018 school year. </a:t>
            </a:r>
          </a:p>
          <a:p>
            <a:pPr algn="l"/>
            <a:r>
              <a:rPr lang="en-US" sz="1100" cap="none" dirty="0"/>
              <a:t>It is helpful to us if we are aware of how you feel about remaining at blessed savior catholic school, and if you are willing to continue working with us and our children. </a:t>
            </a:r>
          </a:p>
          <a:p>
            <a:pPr algn="l"/>
            <a:r>
              <a:rPr lang="en-US" sz="1100" cap="none" dirty="0"/>
              <a:t>This form is not binding. it merely will give us an indication of staffing needs so that we may begin staffing plans. your final decision is not due until may 5, 2017. </a:t>
            </a:r>
          </a:p>
          <a:p>
            <a:pPr algn="l"/>
            <a:r>
              <a:rPr lang="en-US" sz="1100" cap="none" dirty="0"/>
              <a:t>We ask that you give serious consideration to the following facts before signing below: </a:t>
            </a:r>
          </a:p>
          <a:p>
            <a:pPr lvl="1"/>
            <a:r>
              <a:rPr lang="en-US" sz="1100" cap="none" dirty="0"/>
              <a:t>1. The salary increase for blessed savior catholic school has been approved </a:t>
            </a:r>
          </a:p>
          <a:p>
            <a:pPr lvl="1"/>
            <a:r>
              <a:rPr lang="en-US" sz="1100" cap="none" dirty="0"/>
              <a:t>for the 2017-2018 school year and is attached. </a:t>
            </a:r>
          </a:p>
          <a:p>
            <a:pPr lvl="1"/>
            <a:r>
              <a:rPr lang="en-US" sz="1100" cap="none" dirty="0"/>
              <a:t>2. Attendance at faculty meetings and in-services (local and archdiocesan) are mandatory, unless an absence is approved by the principal prior to the event. </a:t>
            </a:r>
          </a:p>
          <a:p>
            <a:pPr lvl="1"/>
            <a:r>
              <a:rPr lang="en-US" sz="1100" cap="none" dirty="0"/>
              <a:t>3. You will be expected to assume the duties and put in the extra time required to effectively sponsor an extra- and/or co-curricular activity if one is assigned. </a:t>
            </a:r>
          </a:p>
          <a:p>
            <a:pPr lvl="1"/>
            <a:r>
              <a:rPr lang="en-US" sz="1100" cap="none" dirty="0"/>
              <a:t>4. There is a possibility that a RIF may be necessary depending on enrollment. </a:t>
            </a:r>
          </a:p>
          <a:p>
            <a:pPr lvl="1"/>
            <a:r>
              <a:rPr lang="en-US" sz="1100" cap="none" dirty="0"/>
              <a:t>5. If you state your intention not to return, a job vacancy will be posted and your position will be filled. </a:t>
            </a:r>
          </a:p>
          <a:p>
            <a:pPr algn="l"/>
            <a:r>
              <a:rPr lang="en-US" sz="1100" cap="none" dirty="0"/>
              <a:t>Kindly return this form on or before April 7, 2017. Contracts for the 2017-2018 school year will be distributed on April 24, 2017. </a:t>
            </a:r>
          </a:p>
          <a:p>
            <a:endParaRPr lang="en-US" sz="1100" dirty="0"/>
          </a:p>
        </p:txBody>
      </p:sp>
    </p:spTree>
    <p:extLst>
      <p:ext uri="{BB962C8B-B14F-4D97-AF65-F5344CB8AC3E}">
        <p14:creationId xmlns:p14="http://schemas.microsoft.com/office/powerpoint/2010/main" val="192304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How far do you want to cast out your net?</a:t>
            </a:r>
          </a:p>
          <a:p>
            <a:r>
              <a:rPr lang="en-US" sz="1800" b="1" dirty="0"/>
              <a:t>Communication avenues:</a:t>
            </a:r>
          </a:p>
          <a:p>
            <a:pPr lvl="1"/>
            <a:r>
              <a:rPr lang="en-US" sz="1800" b="1" dirty="0"/>
              <a:t>Paper – bulletins, newspapers, etc.</a:t>
            </a:r>
          </a:p>
          <a:p>
            <a:pPr lvl="1"/>
            <a:r>
              <a:rPr lang="en-US" sz="1800" b="1" dirty="0"/>
              <a:t>Job boards – parish, archdiocese, NCEA, Indeed, etc.</a:t>
            </a:r>
          </a:p>
          <a:p>
            <a:pPr lvl="1"/>
            <a:r>
              <a:rPr lang="en-US" sz="1800" b="1" dirty="0"/>
              <a:t>Social network – LinkedIn, Facebook, etc.</a:t>
            </a:r>
          </a:p>
          <a:p>
            <a:pPr lvl="1"/>
            <a:r>
              <a:rPr lang="en-US" sz="1800" b="1" dirty="0"/>
              <a:t>Networking</a:t>
            </a:r>
          </a:p>
          <a:p>
            <a:r>
              <a:rPr lang="en-US" sz="1800" dirty="0"/>
              <a:t>Catch people’s attention:</a:t>
            </a:r>
          </a:p>
          <a:p>
            <a:pPr lvl="1"/>
            <a:r>
              <a:rPr lang="en-US" sz="1800" dirty="0"/>
              <a:t>Can you take a Catholic school &amp; make it the best in the world?</a:t>
            </a:r>
          </a:p>
          <a:p>
            <a:pPr lvl="1"/>
            <a:r>
              <a:rPr lang="en-US" sz="1800" dirty="0"/>
              <a:t>Are you a leader with tremendous energy who makes things happen?</a:t>
            </a:r>
          </a:p>
          <a:p>
            <a:pPr lvl="1"/>
            <a:r>
              <a:rPr lang="en-US" sz="1800" dirty="0"/>
              <a:t>Are you a highly responsible leader who always follows through?</a:t>
            </a:r>
          </a:p>
          <a:p>
            <a:endParaRPr lang="en-US" dirty="0"/>
          </a:p>
        </p:txBody>
      </p:sp>
      <p:sp>
        <p:nvSpPr>
          <p:cNvPr id="4" name="Slide Number Placeholder 3"/>
          <p:cNvSpPr>
            <a:spLocks noGrp="1"/>
          </p:cNvSpPr>
          <p:nvPr>
            <p:ph type="sldNum" sz="quarter" idx="5"/>
          </p:nvPr>
        </p:nvSpPr>
        <p:spPr/>
        <p:txBody>
          <a:bodyPr/>
          <a:lstStyle/>
          <a:p>
            <a:fld id="{16137B8A-6097-4EF9-BC86-95B41EB84858}" type="slidenum">
              <a:rPr lang="en-US" smtClean="0"/>
              <a:t>26</a:t>
            </a:fld>
            <a:endParaRPr lang="en-US" dirty="0"/>
          </a:p>
        </p:txBody>
      </p:sp>
    </p:spTree>
    <p:extLst>
      <p:ext uri="{BB962C8B-B14F-4D97-AF65-F5344CB8AC3E}">
        <p14:creationId xmlns:p14="http://schemas.microsoft.com/office/powerpoint/2010/main" val="437391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How far do you want to cast out your net?</a:t>
            </a:r>
          </a:p>
          <a:p>
            <a:r>
              <a:rPr lang="en-US" sz="1800" b="1" dirty="0"/>
              <a:t>Communication avenues:</a:t>
            </a:r>
          </a:p>
          <a:p>
            <a:pPr lvl="1"/>
            <a:r>
              <a:rPr lang="en-US" sz="1800" b="1" dirty="0"/>
              <a:t>Paper – bulletins, newspapers, etc.</a:t>
            </a:r>
          </a:p>
          <a:p>
            <a:pPr lvl="1"/>
            <a:r>
              <a:rPr lang="en-US" sz="1800" b="1" dirty="0"/>
              <a:t>Job boards – parish, archdiocese, NCEA, Indeed, etc.</a:t>
            </a:r>
          </a:p>
          <a:p>
            <a:pPr lvl="1"/>
            <a:r>
              <a:rPr lang="en-US" sz="1800" b="1" dirty="0"/>
              <a:t>Social network – LinkedIn, Facebook, etc.</a:t>
            </a:r>
          </a:p>
          <a:p>
            <a:pPr lvl="1"/>
            <a:r>
              <a:rPr lang="en-US" sz="1800" b="1" dirty="0"/>
              <a:t>Networking</a:t>
            </a:r>
          </a:p>
          <a:p>
            <a:r>
              <a:rPr lang="en-US" sz="1800" dirty="0"/>
              <a:t>Catch people’s attention:</a:t>
            </a:r>
          </a:p>
          <a:p>
            <a:pPr lvl="1"/>
            <a:r>
              <a:rPr lang="en-US" sz="1800" dirty="0"/>
              <a:t>Can you take a Catholic school &amp; make it the best in the world?</a:t>
            </a:r>
          </a:p>
          <a:p>
            <a:pPr lvl="1"/>
            <a:r>
              <a:rPr lang="en-US" sz="1800" dirty="0"/>
              <a:t>Are you a leader with tremendous energy who makes things happen?</a:t>
            </a:r>
          </a:p>
          <a:p>
            <a:pPr lvl="1"/>
            <a:r>
              <a:rPr lang="en-US" sz="1800" dirty="0"/>
              <a:t>Are you a highly responsible leader who always follows through?</a:t>
            </a:r>
          </a:p>
          <a:p>
            <a:endParaRPr lang="en-US" dirty="0"/>
          </a:p>
        </p:txBody>
      </p:sp>
      <p:sp>
        <p:nvSpPr>
          <p:cNvPr id="4" name="Slide Number Placeholder 3"/>
          <p:cNvSpPr>
            <a:spLocks noGrp="1"/>
          </p:cNvSpPr>
          <p:nvPr>
            <p:ph type="sldNum" sz="quarter" idx="5"/>
          </p:nvPr>
        </p:nvSpPr>
        <p:spPr/>
        <p:txBody>
          <a:bodyPr/>
          <a:lstStyle/>
          <a:p>
            <a:fld id="{16137B8A-6097-4EF9-BC86-95B41EB84858}" type="slidenum">
              <a:rPr lang="en-US" smtClean="0"/>
              <a:t>27</a:t>
            </a:fld>
            <a:endParaRPr lang="en-US" dirty="0"/>
          </a:p>
        </p:txBody>
      </p:sp>
    </p:spTree>
    <p:extLst>
      <p:ext uri="{BB962C8B-B14F-4D97-AF65-F5344CB8AC3E}">
        <p14:creationId xmlns:p14="http://schemas.microsoft.com/office/powerpoint/2010/main" val="4229151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28</a:t>
            </a:fld>
            <a:endParaRPr lang="en-US" dirty="0"/>
          </a:p>
        </p:txBody>
      </p:sp>
      <p:sp>
        <p:nvSpPr>
          <p:cNvPr id="5" name="Date Placeholder 4">
            <a:extLst>
              <a:ext uri="{FF2B5EF4-FFF2-40B4-BE49-F238E27FC236}">
                <a16:creationId xmlns:a16="http://schemas.microsoft.com/office/drawing/2014/main" id="{D92CE0D0-9DD5-4AED-A125-90E993432533}"/>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152455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29</a:t>
            </a:fld>
            <a:endParaRPr lang="en-US" dirty="0"/>
          </a:p>
        </p:txBody>
      </p:sp>
      <p:sp>
        <p:nvSpPr>
          <p:cNvPr id="5" name="Date Placeholder 4">
            <a:extLst>
              <a:ext uri="{FF2B5EF4-FFF2-40B4-BE49-F238E27FC236}">
                <a16:creationId xmlns:a16="http://schemas.microsoft.com/office/drawing/2014/main" id="{78E5607D-945E-4DB4-99D2-C6C74BC77801}"/>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143492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30</a:t>
            </a:fld>
            <a:endParaRPr lang="en-US" dirty="0"/>
          </a:p>
        </p:txBody>
      </p:sp>
      <p:sp>
        <p:nvSpPr>
          <p:cNvPr id="5" name="Date Placeholder 4">
            <a:extLst>
              <a:ext uri="{FF2B5EF4-FFF2-40B4-BE49-F238E27FC236}">
                <a16:creationId xmlns:a16="http://schemas.microsoft.com/office/drawing/2014/main" id="{1CFC1B19-3C62-46A1-9626-303625BF580E}"/>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2556895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31</a:t>
            </a:fld>
            <a:endParaRPr lang="en-US" dirty="0"/>
          </a:p>
        </p:txBody>
      </p:sp>
      <p:sp>
        <p:nvSpPr>
          <p:cNvPr id="5" name="Date Placeholder 4">
            <a:extLst>
              <a:ext uri="{FF2B5EF4-FFF2-40B4-BE49-F238E27FC236}">
                <a16:creationId xmlns:a16="http://schemas.microsoft.com/office/drawing/2014/main" id="{3FA9C907-9DA9-4854-BE89-939C7BF4C0D0}"/>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962165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3</a:t>
            </a:fld>
            <a:endParaRPr lang="en-US" dirty="0"/>
          </a:p>
        </p:txBody>
      </p:sp>
      <p:sp>
        <p:nvSpPr>
          <p:cNvPr id="5" name="Date Placeholder 4">
            <a:extLst>
              <a:ext uri="{FF2B5EF4-FFF2-40B4-BE49-F238E27FC236}">
                <a16:creationId xmlns:a16="http://schemas.microsoft.com/office/drawing/2014/main" id="{7401A1FC-3741-4464-AC44-9763BAA260E3}"/>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1975935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32</a:t>
            </a:fld>
            <a:endParaRPr lang="en-US" dirty="0"/>
          </a:p>
        </p:txBody>
      </p:sp>
      <p:sp>
        <p:nvSpPr>
          <p:cNvPr id="5" name="Date Placeholder 4">
            <a:extLst>
              <a:ext uri="{FF2B5EF4-FFF2-40B4-BE49-F238E27FC236}">
                <a16:creationId xmlns:a16="http://schemas.microsoft.com/office/drawing/2014/main" id="{3FA9C907-9DA9-4854-BE89-939C7BF4C0D0}"/>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4076059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33</a:t>
            </a:fld>
            <a:endParaRPr lang="en-US" dirty="0"/>
          </a:p>
        </p:txBody>
      </p:sp>
      <p:sp>
        <p:nvSpPr>
          <p:cNvPr id="5" name="Date Placeholder 4">
            <a:extLst>
              <a:ext uri="{FF2B5EF4-FFF2-40B4-BE49-F238E27FC236}">
                <a16:creationId xmlns:a16="http://schemas.microsoft.com/office/drawing/2014/main" id="{3FA9C907-9DA9-4854-BE89-939C7BF4C0D0}"/>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182865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34</a:t>
            </a:fld>
            <a:endParaRPr lang="en-US" dirty="0"/>
          </a:p>
        </p:txBody>
      </p:sp>
      <p:sp>
        <p:nvSpPr>
          <p:cNvPr id="5" name="Date Placeholder 4">
            <a:extLst>
              <a:ext uri="{FF2B5EF4-FFF2-40B4-BE49-F238E27FC236}">
                <a16:creationId xmlns:a16="http://schemas.microsoft.com/office/drawing/2014/main" id="{7FFAF764-166C-44B0-9AC7-773F2989C7D1}"/>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439179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35</a:t>
            </a:fld>
            <a:endParaRPr lang="en-US" dirty="0"/>
          </a:p>
        </p:txBody>
      </p:sp>
      <p:sp>
        <p:nvSpPr>
          <p:cNvPr id="5" name="Date Placeholder 4">
            <a:extLst>
              <a:ext uri="{FF2B5EF4-FFF2-40B4-BE49-F238E27FC236}">
                <a16:creationId xmlns:a16="http://schemas.microsoft.com/office/drawing/2014/main" id="{3EAA53DB-6832-4646-9D0D-705AEFD2BE1E}"/>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1327229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36</a:t>
            </a:fld>
            <a:endParaRPr lang="en-US" dirty="0"/>
          </a:p>
        </p:txBody>
      </p:sp>
      <p:sp>
        <p:nvSpPr>
          <p:cNvPr id="5" name="Date Placeholder 4">
            <a:extLst>
              <a:ext uri="{FF2B5EF4-FFF2-40B4-BE49-F238E27FC236}">
                <a16:creationId xmlns:a16="http://schemas.microsoft.com/office/drawing/2014/main" id="{E694B242-CC00-42BD-904D-B020CD35F56B}"/>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6524320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37</a:t>
            </a:fld>
            <a:endParaRPr lang="en-US" dirty="0"/>
          </a:p>
        </p:txBody>
      </p:sp>
      <p:sp>
        <p:nvSpPr>
          <p:cNvPr id="5" name="Date Placeholder 4">
            <a:extLst>
              <a:ext uri="{FF2B5EF4-FFF2-40B4-BE49-F238E27FC236}">
                <a16:creationId xmlns:a16="http://schemas.microsoft.com/office/drawing/2014/main" id="{7DDAF402-BFC3-4933-9AE0-29FAB2E476E3}"/>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1581612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38</a:t>
            </a:fld>
            <a:endParaRPr lang="en-US" dirty="0"/>
          </a:p>
        </p:txBody>
      </p:sp>
      <p:sp>
        <p:nvSpPr>
          <p:cNvPr id="5" name="Date Placeholder 4">
            <a:extLst>
              <a:ext uri="{FF2B5EF4-FFF2-40B4-BE49-F238E27FC236}">
                <a16:creationId xmlns:a16="http://schemas.microsoft.com/office/drawing/2014/main" id="{7DDAF402-BFC3-4933-9AE0-29FAB2E476E3}"/>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1345828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39</a:t>
            </a:fld>
            <a:endParaRPr lang="en-US" dirty="0"/>
          </a:p>
        </p:txBody>
      </p:sp>
    </p:spTree>
    <p:extLst>
      <p:ext uri="{BB962C8B-B14F-4D97-AF65-F5344CB8AC3E}">
        <p14:creationId xmlns:p14="http://schemas.microsoft.com/office/powerpoint/2010/main" val="22871987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40</a:t>
            </a:fld>
            <a:endParaRPr lang="en-US" dirty="0"/>
          </a:p>
        </p:txBody>
      </p:sp>
      <p:sp>
        <p:nvSpPr>
          <p:cNvPr id="5" name="Date Placeholder 4">
            <a:extLst>
              <a:ext uri="{FF2B5EF4-FFF2-40B4-BE49-F238E27FC236}">
                <a16:creationId xmlns:a16="http://schemas.microsoft.com/office/drawing/2014/main" id="{7DDAF402-BFC3-4933-9AE0-29FAB2E476E3}"/>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4290296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41</a:t>
            </a:fld>
            <a:endParaRPr lang="en-US" dirty="0"/>
          </a:p>
        </p:txBody>
      </p:sp>
      <p:sp>
        <p:nvSpPr>
          <p:cNvPr id="5" name="Date Placeholder 4">
            <a:extLst>
              <a:ext uri="{FF2B5EF4-FFF2-40B4-BE49-F238E27FC236}">
                <a16:creationId xmlns:a16="http://schemas.microsoft.com/office/drawing/2014/main" id="{7DDAF402-BFC3-4933-9AE0-29FAB2E476E3}"/>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269624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4</a:t>
            </a:fld>
            <a:endParaRPr lang="en-US" dirty="0"/>
          </a:p>
        </p:txBody>
      </p:sp>
    </p:spTree>
    <p:extLst>
      <p:ext uri="{BB962C8B-B14F-4D97-AF65-F5344CB8AC3E}">
        <p14:creationId xmlns:p14="http://schemas.microsoft.com/office/powerpoint/2010/main" val="31434926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42</a:t>
            </a:fld>
            <a:endParaRPr lang="en-US" dirty="0"/>
          </a:p>
        </p:txBody>
      </p:sp>
      <p:sp>
        <p:nvSpPr>
          <p:cNvPr id="5" name="Date Placeholder 4">
            <a:extLst>
              <a:ext uri="{FF2B5EF4-FFF2-40B4-BE49-F238E27FC236}">
                <a16:creationId xmlns:a16="http://schemas.microsoft.com/office/drawing/2014/main" id="{6796B312-CBE6-4836-99F1-CC2241B1CE1D}"/>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26273845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43</a:t>
            </a:fld>
            <a:endParaRPr lang="en-US" dirty="0"/>
          </a:p>
        </p:txBody>
      </p:sp>
    </p:spTree>
    <p:extLst>
      <p:ext uri="{BB962C8B-B14F-4D97-AF65-F5344CB8AC3E}">
        <p14:creationId xmlns:p14="http://schemas.microsoft.com/office/powerpoint/2010/main" val="31434926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44</a:t>
            </a:fld>
            <a:endParaRPr lang="en-US" dirty="0"/>
          </a:p>
        </p:txBody>
      </p:sp>
    </p:spTree>
    <p:extLst>
      <p:ext uri="{BB962C8B-B14F-4D97-AF65-F5344CB8AC3E}">
        <p14:creationId xmlns:p14="http://schemas.microsoft.com/office/powerpoint/2010/main" val="1535831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45</a:t>
            </a:fld>
            <a:endParaRPr lang="en-US" dirty="0"/>
          </a:p>
        </p:txBody>
      </p:sp>
    </p:spTree>
    <p:extLst>
      <p:ext uri="{BB962C8B-B14F-4D97-AF65-F5344CB8AC3E}">
        <p14:creationId xmlns:p14="http://schemas.microsoft.com/office/powerpoint/2010/main" val="2281392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46</a:t>
            </a:fld>
            <a:endParaRPr lang="en-US" dirty="0"/>
          </a:p>
        </p:txBody>
      </p:sp>
    </p:spTree>
    <p:extLst>
      <p:ext uri="{BB962C8B-B14F-4D97-AF65-F5344CB8AC3E}">
        <p14:creationId xmlns:p14="http://schemas.microsoft.com/office/powerpoint/2010/main" val="2000752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47</a:t>
            </a:fld>
            <a:endParaRPr lang="en-US" dirty="0"/>
          </a:p>
        </p:txBody>
      </p:sp>
    </p:spTree>
    <p:extLst>
      <p:ext uri="{BB962C8B-B14F-4D97-AF65-F5344CB8AC3E}">
        <p14:creationId xmlns:p14="http://schemas.microsoft.com/office/powerpoint/2010/main" val="2513861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48</a:t>
            </a:fld>
            <a:endParaRPr lang="en-US" dirty="0"/>
          </a:p>
        </p:txBody>
      </p:sp>
    </p:spTree>
    <p:extLst>
      <p:ext uri="{BB962C8B-B14F-4D97-AF65-F5344CB8AC3E}">
        <p14:creationId xmlns:p14="http://schemas.microsoft.com/office/powerpoint/2010/main" val="5470216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49</a:t>
            </a:fld>
            <a:endParaRPr lang="en-US" dirty="0"/>
          </a:p>
        </p:txBody>
      </p:sp>
    </p:spTree>
    <p:extLst>
      <p:ext uri="{BB962C8B-B14F-4D97-AF65-F5344CB8AC3E}">
        <p14:creationId xmlns:p14="http://schemas.microsoft.com/office/powerpoint/2010/main" val="11609942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50</a:t>
            </a:fld>
            <a:endParaRPr lang="en-US" dirty="0"/>
          </a:p>
        </p:txBody>
      </p:sp>
    </p:spTree>
    <p:extLst>
      <p:ext uri="{BB962C8B-B14F-4D97-AF65-F5344CB8AC3E}">
        <p14:creationId xmlns:p14="http://schemas.microsoft.com/office/powerpoint/2010/main" val="4220909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51</a:t>
            </a:fld>
            <a:endParaRPr lang="en-US" dirty="0"/>
          </a:p>
        </p:txBody>
      </p:sp>
    </p:spTree>
    <p:extLst>
      <p:ext uri="{BB962C8B-B14F-4D97-AF65-F5344CB8AC3E}">
        <p14:creationId xmlns:p14="http://schemas.microsoft.com/office/powerpoint/2010/main" val="2327390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37B8A-6097-4EF9-BC86-95B41EB84858}" type="slidenum">
              <a:rPr lang="en-US" smtClean="0"/>
              <a:t>5</a:t>
            </a:fld>
            <a:endParaRPr lang="en-US" dirty="0"/>
          </a:p>
        </p:txBody>
      </p:sp>
    </p:spTree>
    <p:extLst>
      <p:ext uri="{BB962C8B-B14F-4D97-AF65-F5344CB8AC3E}">
        <p14:creationId xmlns:p14="http://schemas.microsoft.com/office/powerpoint/2010/main" val="10822274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52</a:t>
            </a:fld>
            <a:endParaRPr lang="en-US" dirty="0"/>
          </a:p>
        </p:txBody>
      </p:sp>
    </p:spTree>
    <p:extLst>
      <p:ext uri="{BB962C8B-B14F-4D97-AF65-F5344CB8AC3E}">
        <p14:creationId xmlns:p14="http://schemas.microsoft.com/office/powerpoint/2010/main" val="31149880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53</a:t>
            </a:fld>
            <a:endParaRPr lang="en-US" dirty="0"/>
          </a:p>
        </p:txBody>
      </p:sp>
    </p:spTree>
    <p:extLst>
      <p:ext uri="{BB962C8B-B14F-4D97-AF65-F5344CB8AC3E}">
        <p14:creationId xmlns:p14="http://schemas.microsoft.com/office/powerpoint/2010/main" val="36621126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54</a:t>
            </a:fld>
            <a:endParaRPr lang="en-US" dirty="0"/>
          </a:p>
        </p:txBody>
      </p:sp>
    </p:spTree>
    <p:extLst>
      <p:ext uri="{BB962C8B-B14F-4D97-AF65-F5344CB8AC3E}">
        <p14:creationId xmlns:p14="http://schemas.microsoft.com/office/powerpoint/2010/main" val="27679988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55</a:t>
            </a:fld>
            <a:endParaRPr lang="en-US" dirty="0"/>
          </a:p>
        </p:txBody>
      </p:sp>
      <p:sp>
        <p:nvSpPr>
          <p:cNvPr id="5" name="Date Placeholder 4">
            <a:extLst>
              <a:ext uri="{FF2B5EF4-FFF2-40B4-BE49-F238E27FC236}">
                <a16:creationId xmlns:a16="http://schemas.microsoft.com/office/drawing/2014/main" id="{89689516-DEC5-46D7-B6AD-FAD3DC0B7B72}"/>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2050769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56</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8930577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57</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1076390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58</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20232336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59</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26510372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60</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29685510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61</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2613520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37B8A-6097-4EF9-BC86-95B41EB84858}" type="slidenum">
              <a:rPr lang="en-US" smtClean="0"/>
              <a:t>6</a:t>
            </a:fld>
            <a:endParaRPr lang="en-US" dirty="0"/>
          </a:p>
        </p:txBody>
      </p:sp>
    </p:spTree>
    <p:extLst>
      <p:ext uri="{BB962C8B-B14F-4D97-AF65-F5344CB8AC3E}">
        <p14:creationId xmlns:p14="http://schemas.microsoft.com/office/powerpoint/2010/main" val="4251576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62</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9102552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63</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12746627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64</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29742161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65</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27290237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66</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21125321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67</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6205607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68</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4751896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69</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22000434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70</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518119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71</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2079029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37B8A-6097-4EF9-BC86-95B41EB84858}" type="slidenum">
              <a:rPr lang="en-US" smtClean="0"/>
              <a:t>7</a:t>
            </a:fld>
            <a:endParaRPr lang="en-US" dirty="0"/>
          </a:p>
        </p:txBody>
      </p:sp>
    </p:spTree>
    <p:extLst>
      <p:ext uri="{BB962C8B-B14F-4D97-AF65-F5344CB8AC3E}">
        <p14:creationId xmlns:p14="http://schemas.microsoft.com/office/powerpoint/2010/main" val="21716066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72</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1556080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73</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5805034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74</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4747857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75</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11343334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76</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8905598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77</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8330123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78</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1498214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79</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0374365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80</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21649429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81</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022738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Tap into others expertise</a:t>
            </a:r>
          </a:p>
          <a:p>
            <a:r>
              <a:rPr lang="en-US" sz="1800" b="1" dirty="0"/>
              <a:t>Define up front: purpose, timeline, JD, $ available to advertise</a:t>
            </a:r>
          </a:p>
          <a:p>
            <a:r>
              <a:rPr lang="en-US" sz="1800" dirty="0"/>
              <a:t>Size 3-7 members</a:t>
            </a:r>
          </a:p>
          <a:p>
            <a:pPr lvl="1"/>
            <a:r>
              <a:rPr lang="en-US" sz="1800" dirty="0"/>
              <a:t>Pastor</a:t>
            </a:r>
          </a:p>
          <a:p>
            <a:pPr lvl="1"/>
            <a:r>
              <a:rPr lang="en-US" sz="1800" dirty="0"/>
              <a:t>Principal</a:t>
            </a:r>
          </a:p>
          <a:p>
            <a:pPr lvl="1"/>
            <a:r>
              <a:rPr lang="en-US" sz="1800" dirty="0"/>
              <a:t>Board chair/member</a:t>
            </a:r>
          </a:p>
          <a:p>
            <a:pPr lvl="1"/>
            <a:r>
              <a:rPr lang="en-US" sz="1800" dirty="0"/>
              <a:t>Position’s supervisor</a:t>
            </a:r>
          </a:p>
          <a:p>
            <a:r>
              <a:rPr lang="en-US" sz="1800" b="1" dirty="0"/>
              <a:t>Remind committee members of confidentiality</a:t>
            </a:r>
            <a:endParaRPr lang="en-US" sz="1800" dirty="0"/>
          </a:p>
        </p:txBody>
      </p:sp>
      <p:sp>
        <p:nvSpPr>
          <p:cNvPr id="4" name="Slide Number Placeholder 3"/>
          <p:cNvSpPr>
            <a:spLocks noGrp="1"/>
          </p:cNvSpPr>
          <p:nvPr>
            <p:ph type="sldNum" sz="quarter" idx="5"/>
          </p:nvPr>
        </p:nvSpPr>
        <p:spPr/>
        <p:txBody>
          <a:bodyPr/>
          <a:lstStyle/>
          <a:p>
            <a:fld id="{16137B8A-6097-4EF9-BC86-95B41EB84858}" type="slidenum">
              <a:rPr lang="en-US" smtClean="0"/>
              <a:t>8</a:t>
            </a:fld>
            <a:endParaRPr lang="en-US" dirty="0"/>
          </a:p>
        </p:txBody>
      </p:sp>
    </p:spTree>
    <p:extLst>
      <p:ext uri="{BB962C8B-B14F-4D97-AF65-F5344CB8AC3E}">
        <p14:creationId xmlns:p14="http://schemas.microsoft.com/office/powerpoint/2010/main" val="1895653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82</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18918988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83</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41035479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84</a:t>
            </a:fld>
            <a:endParaRPr lang="en-US" dirty="0"/>
          </a:p>
        </p:txBody>
      </p:sp>
      <p:sp>
        <p:nvSpPr>
          <p:cNvPr id="5" name="Date Placeholder 4">
            <a:extLst>
              <a:ext uri="{FF2B5EF4-FFF2-40B4-BE49-F238E27FC236}">
                <a16:creationId xmlns:a16="http://schemas.microsoft.com/office/drawing/2014/main" id="{89689516-DEC5-46D7-B6AD-FAD3DC0B7B72}"/>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39585380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time taken to achieve this will vary from one organization to another. </a:t>
            </a:r>
          </a:p>
          <a:p>
            <a:endParaRPr lang="en-US" dirty="0"/>
          </a:p>
          <a:p>
            <a:r>
              <a:rPr lang="en-US" dirty="0"/>
              <a:t>Setting up the position correctly and planning the process for them to feel a welcomed part of your organization takes planning.</a:t>
            </a:r>
          </a:p>
          <a:p>
            <a:endParaRPr lang="en-US" dirty="0"/>
          </a:p>
          <a:p>
            <a:r>
              <a:rPr lang="en-US" dirty="0"/>
              <a:t>According to peakon, A workday company 30% of job seekers have left a job within the first 90 days.</a:t>
            </a:r>
          </a:p>
          <a:p>
            <a:endParaRPr lang="en-US" dirty="0"/>
          </a:p>
          <a:p>
            <a:r>
              <a:rPr lang="en-US" dirty="0"/>
              <a:t>Planning!!!</a:t>
            </a:r>
          </a:p>
          <a:p>
            <a:r>
              <a:rPr lang="en-US" dirty="0"/>
              <a:t>New employee onboarding is the process of integrating a new employee with a company and its culture, as well as getting a new hire the tools and information needed to become a productive member of the team. </a:t>
            </a:r>
          </a:p>
          <a:p>
            <a:r>
              <a:rPr lang="en-US" dirty="0"/>
              <a:t>Different than orientation. Can take up to 12 months.</a:t>
            </a:r>
          </a:p>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85</a:t>
            </a:fld>
            <a:endParaRPr lang="en-US" dirty="0"/>
          </a:p>
        </p:txBody>
      </p:sp>
      <p:sp>
        <p:nvSpPr>
          <p:cNvPr id="5" name="Date Placeholder 4">
            <a:extLst>
              <a:ext uri="{FF2B5EF4-FFF2-40B4-BE49-F238E27FC236}">
                <a16:creationId xmlns:a16="http://schemas.microsoft.com/office/drawing/2014/main" id="{4C7FF390-95D1-46BF-8A3B-241E460F4C9F}"/>
              </a:ext>
            </a:extLst>
          </p:cNvPr>
          <p:cNvSpPr>
            <a:spLocks noGrp="1"/>
          </p:cNvSpPr>
          <p:nvPr>
            <p:ph type="dt" idx="1"/>
          </p:nvPr>
        </p:nvSpPr>
        <p:spPr/>
        <p:txBody>
          <a:bodyPr/>
          <a:lstStyle/>
          <a:p>
            <a:r>
              <a:rPr lang="en-US"/>
              <a:t>2/23/2022</a:t>
            </a:r>
            <a:endParaRPr lang="en-US" dirty="0"/>
          </a:p>
        </p:txBody>
      </p:sp>
    </p:spTree>
    <p:extLst>
      <p:ext uri="{BB962C8B-B14F-4D97-AF65-F5344CB8AC3E}">
        <p14:creationId xmlns:p14="http://schemas.microsoft.com/office/powerpoint/2010/main" val="12372360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3263"/>
            <a:ext cx="4691063" cy="3519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3705">
              <a:defRPr/>
            </a:pPr>
            <a:fld id="{8A939606-9704-48A1-981F-9524252D0135}" type="slidenum">
              <a:rPr lang="en-US">
                <a:solidFill>
                  <a:prstClr val="black"/>
                </a:solidFill>
                <a:latin typeface="Calibri"/>
              </a:rPr>
              <a:pPr defTabSz="923705">
                <a:defRPr/>
              </a:pPr>
              <a:t>86</a:t>
            </a:fld>
            <a:endParaRPr lang="en-US" dirty="0">
              <a:solidFill>
                <a:prstClr val="black"/>
              </a:solidFill>
              <a:latin typeface="Calibri"/>
            </a:endParaRPr>
          </a:p>
        </p:txBody>
      </p:sp>
    </p:spTree>
    <p:extLst>
      <p:ext uri="{BB962C8B-B14F-4D97-AF65-F5344CB8AC3E}">
        <p14:creationId xmlns:p14="http://schemas.microsoft.com/office/powerpoint/2010/main" val="3199301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3263"/>
            <a:ext cx="4691063" cy="3519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3705">
              <a:defRPr/>
            </a:pPr>
            <a:fld id="{8A939606-9704-48A1-981F-9524252D0135}" type="slidenum">
              <a:rPr lang="en-US">
                <a:solidFill>
                  <a:prstClr val="black"/>
                </a:solidFill>
                <a:latin typeface="Calibri"/>
              </a:rPr>
              <a:pPr defTabSz="923705">
                <a:defRPr/>
              </a:pPr>
              <a:t>87</a:t>
            </a:fld>
            <a:endParaRPr lang="en-US" dirty="0">
              <a:solidFill>
                <a:prstClr val="black"/>
              </a:solidFill>
              <a:latin typeface="Calibri"/>
            </a:endParaRPr>
          </a:p>
        </p:txBody>
      </p:sp>
    </p:spTree>
    <p:extLst>
      <p:ext uri="{BB962C8B-B14F-4D97-AF65-F5344CB8AC3E}">
        <p14:creationId xmlns:p14="http://schemas.microsoft.com/office/powerpoint/2010/main" val="31343863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3263"/>
            <a:ext cx="4691063" cy="3519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3705">
              <a:defRPr/>
            </a:pPr>
            <a:fld id="{8A939606-9704-48A1-981F-9524252D0135}" type="slidenum">
              <a:rPr lang="en-US">
                <a:solidFill>
                  <a:prstClr val="black"/>
                </a:solidFill>
                <a:latin typeface="Calibri"/>
              </a:rPr>
              <a:pPr defTabSz="923705">
                <a:defRPr/>
              </a:pPr>
              <a:t>88</a:t>
            </a:fld>
            <a:endParaRPr lang="en-US" dirty="0">
              <a:solidFill>
                <a:prstClr val="black"/>
              </a:solidFill>
              <a:latin typeface="Calibri"/>
            </a:endParaRPr>
          </a:p>
        </p:txBody>
      </p:sp>
    </p:spTree>
    <p:extLst>
      <p:ext uri="{BB962C8B-B14F-4D97-AF65-F5344CB8AC3E}">
        <p14:creationId xmlns:p14="http://schemas.microsoft.com/office/powerpoint/2010/main" val="23505413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3263"/>
            <a:ext cx="4691063" cy="3519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89</a:t>
            </a:fld>
            <a:endParaRPr lang="en-US" dirty="0"/>
          </a:p>
        </p:txBody>
      </p:sp>
    </p:spTree>
    <p:extLst>
      <p:ext uri="{BB962C8B-B14F-4D97-AF65-F5344CB8AC3E}">
        <p14:creationId xmlns:p14="http://schemas.microsoft.com/office/powerpoint/2010/main" val="32933895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3263"/>
            <a:ext cx="4691063" cy="3519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90</a:t>
            </a:fld>
            <a:endParaRPr lang="en-US" dirty="0"/>
          </a:p>
        </p:txBody>
      </p:sp>
    </p:spTree>
    <p:extLst>
      <p:ext uri="{BB962C8B-B14F-4D97-AF65-F5344CB8AC3E}">
        <p14:creationId xmlns:p14="http://schemas.microsoft.com/office/powerpoint/2010/main" val="9407485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3263"/>
            <a:ext cx="4691063" cy="3519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91</a:t>
            </a:fld>
            <a:endParaRPr lang="en-US" dirty="0"/>
          </a:p>
        </p:txBody>
      </p:sp>
    </p:spTree>
    <p:extLst>
      <p:ext uri="{BB962C8B-B14F-4D97-AF65-F5344CB8AC3E}">
        <p14:creationId xmlns:p14="http://schemas.microsoft.com/office/powerpoint/2010/main" val="3988317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How far do you want to cast out your net?</a:t>
            </a:r>
          </a:p>
          <a:p>
            <a:r>
              <a:rPr lang="en-US" sz="1800" b="1" dirty="0"/>
              <a:t>Communication avenues:</a:t>
            </a:r>
          </a:p>
          <a:p>
            <a:pPr lvl="1"/>
            <a:r>
              <a:rPr lang="en-US" sz="1800" b="1" dirty="0"/>
              <a:t>Paper – bulletins, newspapers, etc.</a:t>
            </a:r>
          </a:p>
          <a:p>
            <a:pPr lvl="1"/>
            <a:r>
              <a:rPr lang="en-US" sz="1800" b="1" dirty="0"/>
              <a:t>Job boards – parish, archdiocese, NCEA, Indeed, etc.</a:t>
            </a:r>
          </a:p>
          <a:p>
            <a:pPr lvl="1"/>
            <a:r>
              <a:rPr lang="en-US" sz="1800" b="1" dirty="0"/>
              <a:t>Social network – LinkedIn, Facebook, etc.</a:t>
            </a:r>
          </a:p>
          <a:p>
            <a:pPr lvl="1"/>
            <a:r>
              <a:rPr lang="en-US" sz="1800" b="1" dirty="0"/>
              <a:t>Networking</a:t>
            </a:r>
          </a:p>
          <a:p>
            <a:r>
              <a:rPr lang="en-US" sz="1800" dirty="0"/>
              <a:t>Catch people’s attention:</a:t>
            </a:r>
          </a:p>
          <a:p>
            <a:pPr lvl="1"/>
            <a:r>
              <a:rPr lang="en-US" sz="1800" dirty="0"/>
              <a:t>Can you take a Catholic school &amp; make it the best in the world?</a:t>
            </a:r>
          </a:p>
          <a:p>
            <a:pPr lvl="1"/>
            <a:r>
              <a:rPr lang="en-US" sz="1800" dirty="0"/>
              <a:t>Are you a leader with tremendous energy who makes things happen?</a:t>
            </a:r>
          </a:p>
          <a:p>
            <a:pPr lvl="1"/>
            <a:r>
              <a:rPr lang="en-US" sz="1800" dirty="0"/>
              <a:t>Are you a highly responsible leader who always follows through?</a:t>
            </a:r>
          </a:p>
          <a:p>
            <a:endParaRPr lang="en-US" dirty="0"/>
          </a:p>
        </p:txBody>
      </p:sp>
      <p:sp>
        <p:nvSpPr>
          <p:cNvPr id="4" name="Slide Number Placeholder 3"/>
          <p:cNvSpPr>
            <a:spLocks noGrp="1"/>
          </p:cNvSpPr>
          <p:nvPr>
            <p:ph type="sldNum" sz="quarter" idx="5"/>
          </p:nvPr>
        </p:nvSpPr>
        <p:spPr/>
        <p:txBody>
          <a:bodyPr/>
          <a:lstStyle/>
          <a:p>
            <a:fld id="{16137B8A-6097-4EF9-BC86-95B41EB84858}" type="slidenum">
              <a:rPr lang="en-US" smtClean="0"/>
              <a:t>9</a:t>
            </a:fld>
            <a:endParaRPr lang="en-US" dirty="0"/>
          </a:p>
        </p:txBody>
      </p:sp>
    </p:spTree>
    <p:extLst>
      <p:ext uri="{BB962C8B-B14F-4D97-AF65-F5344CB8AC3E}">
        <p14:creationId xmlns:p14="http://schemas.microsoft.com/office/powerpoint/2010/main" val="2403136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3263"/>
            <a:ext cx="4691063" cy="3519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92</a:t>
            </a:fld>
            <a:endParaRPr lang="en-US" dirty="0"/>
          </a:p>
        </p:txBody>
      </p:sp>
    </p:spTree>
    <p:extLst>
      <p:ext uri="{BB962C8B-B14F-4D97-AF65-F5344CB8AC3E}">
        <p14:creationId xmlns:p14="http://schemas.microsoft.com/office/powerpoint/2010/main" val="29646445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3263"/>
            <a:ext cx="4691063" cy="3519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93</a:t>
            </a:fld>
            <a:endParaRPr lang="en-US" dirty="0"/>
          </a:p>
        </p:txBody>
      </p:sp>
    </p:spTree>
    <p:extLst>
      <p:ext uri="{BB962C8B-B14F-4D97-AF65-F5344CB8AC3E}">
        <p14:creationId xmlns:p14="http://schemas.microsoft.com/office/powerpoint/2010/main" val="94498422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3263"/>
            <a:ext cx="4691063" cy="3519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94</a:t>
            </a:fld>
            <a:endParaRPr lang="en-US" dirty="0"/>
          </a:p>
        </p:txBody>
      </p:sp>
    </p:spTree>
    <p:extLst>
      <p:ext uri="{BB962C8B-B14F-4D97-AF65-F5344CB8AC3E}">
        <p14:creationId xmlns:p14="http://schemas.microsoft.com/office/powerpoint/2010/main" val="10760954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3263"/>
            <a:ext cx="4691063" cy="3519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95</a:t>
            </a:fld>
            <a:endParaRPr lang="en-US" dirty="0"/>
          </a:p>
        </p:txBody>
      </p:sp>
    </p:spTree>
    <p:extLst>
      <p:ext uri="{BB962C8B-B14F-4D97-AF65-F5344CB8AC3E}">
        <p14:creationId xmlns:p14="http://schemas.microsoft.com/office/powerpoint/2010/main" val="4489470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3263"/>
            <a:ext cx="4691063" cy="3519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96</a:t>
            </a:fld>
            <a:endParaRPr lang="en-US" dirty="0"/>
          </a:p>
        </p:txBody>
      </p:sp>
    </p:spTree>
    <p:extLst>
      <p:ext uri="{BB962C8B-B14F-4D97-AF65-F5344CB8AC3E}">
        <p14:creationId xmlns:p14="http://schemas.microsoft.com/office/powerpoint/2010/main" val="7250471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3263"/>
            <a:ext cx="4691063" cy="3519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97</a:t>
            </a:fld>
            <a:endParaRPr lang="en-US" dirty="0"/>
          </a:p>
        </p:txBody>
      </p:sp>
    </p:spTree>
    <p:extLst>
      <p:ext uri="{BB962C8B-B14F-4D97-AF65-F5344CB8AC3E}">
        <p14:creationId xmlns:p14="http://schemas.microsoft.com/office/powerpoint/2010/main" val="116706152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3263"/>
            <a:ext cx="4691063" cy="3519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98</a:t>
            </a:fld>
            <a:endParaRPr lang="en-US" dirty="0"/>
          </a:p>
        </p:txBody>
      </p:sp>
    </p:spTree>
    <p:extLst>
      <p:ext uri="{BB962C8B-B14F-4D97-AF65-F5344CB8AC3E}">
        <p14:creationId xmlns:p14="http://schemas.microsoft.com/office/powerpoint/2010/main" val="102022454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3263"/>
            <a:ext cx="4691063" cy="3519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99</a:t>
            </a:fld>
            <a:endParaRPr lang="en-US" dirty="0"/>
          </a:p>
        </p:txBody>
      </p:sp>
    </p:spTree>
    <p:extLst>
      <p:ext uri="{BB962C8B-B14F-4D97-AF65-F5344CB8AC3E}">
        <p14:creationId xmlns:p14="http://schemas.microsoft.com/office/powerpoint/2010/main" val="32616654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3263"/>
            <a:ext cx="4691063" cy="3519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100</a:t>
            </a:fld>
            <a:endParaRPr lang="en-US" dirty="0"/>
          </a:p>
        </p:txBody>
      </p:sp>
    </p:spTree>
    <p:extLst>
      <p:ext uri="{BB962C8B-B14F-4D97-AF65-F5344CB8AC3E}">
        <p14:creationId xmlns:p14="http://schemas.microsoft.com/office/powerpoint/2010/main" val="31696571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39606-9704-48A1-981F-9524252D0135}" type="slidenum">
              <a:rPr lang="en-US" smtClean="0"/>
              <a:t>101</a:t>
            </a:fld>
            <a:endParaRPr lang="en-US" dirty="0"/>
          </a:p>
        </p:txBody>
      </p:sp>
    </p:spTree>
    <p:extLst>
      <p:ext uri="{BB962C8B-B14F-4D97-AF65-F5344CB8AC3E}">
        <p14:creationId xmlns:p14="http://schemas.microsoft.com/office/powerpoint/2010/main" val="503496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dirty="0">
                <a:solidFill>
                  <a:prstClr val="black">
                    <a:tint val="75000"/>
                  </a:prstClr>
                </a:solidFill>
              </a:rPr>
              <a:t>11/10/2021</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1215EF3-A6CB-E54C-B6CC-01F257EC01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8756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solidFill>
                  <a:prstClr val="black">
                    <a:tint val="75000"/>
                  </a:prstClr>
                </a:solidFill>
              </a:rPr>
              <a:t>11/10/2021</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1215EF3-A6CB-E54C-B6CC-01F257EC01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3863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solidFill>
                  <a:prstClr val="black">
                    <a:tint val="75000"/>
                  </a:prstClr>
                </a:solidFill>
              </a:rPr>
              <a:t>11/10/2021</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1215EF3-A6CB-E54C-B6CC-01F257EC01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2071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solidFill>
                  <a:prstClr val="black">
                    <a:tint val="75000"/>
                  </a:prstClr>
                </a:solidFill>
              </a:rPr>
              <a:t>11/10/2021</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1215EF3-A6CB-E54C-B6CC-01F257EC01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6892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solidFill>
                  <a:prstClr val="black">
                    <a:tint val="75000"/>
                  </a:prstClr>
                </a:solidFill>
              </a:rPr>
              <a:t>11/10/2021</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1215EF3-A6CB-E54C-B6CC-01F257EC01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3660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dirty="0">
                <a:solidFill>
                  <a:prstClr val="black">
                    <a:tint val="75000"/>
                  </a:prstClr>
                </a:solidFill>
              </a:rPr>
              <a:t>11/10/2021</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1215EF3-A6CB-E54C-B6CC-01F257EC01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111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dirty="0">
                <a:solidFill>
                  <a:prstClr val="black">
                    <a:tint val="75000"/>
                  </a:prstClr>
                </a:solidFill>
              </a:rPr>
              <a:t>11/10/2021</a:t>
            </a: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1215EF3-A6CB-E54C-B6CC-01F257EC01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0055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solidFill>
                  <a:prstClr val="black">
                    <a:tint val="75000"/>
                  </a:prstClr>
                </a:solidFill>
              </a:rPr>
              <a:t>11/10/2021</a:t>
            </a: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1215EF3-A6CB-E54C-B6CC-01F257EC01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89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prstClr val="black">
                    <a:tint val="75000"/>
                  </a:prstClr>
                </a:solidFill>
              </a:rPr>
              <a:t>11/10/2021</a:t>
            </a: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1215EF3-A6CB-E54C-B6CC-01F257EC01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3971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solidFill>
                  <a:prstClr val="black">
                    <a:tint val="75000"/>
                  </a:prstClr>
                </a:solidFill>
              </a:rPr>
              <a:t>11/10/2021</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1215EF3-A6CB-E54C-B6CC-01F257EC01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7678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solidFill>
                  <a:prstClr val="black">
                    <a:tint val="75000"/>
                  </a:prstClr>
                </a:solidFill>
              </a:rPr>
              <a:t>11/10/2021</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1215EF3-A6CB-E54C-B6CC-01F257EC01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8070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r>
              <a:rPr lang="en-US" dirty="0">
                <a:solidFill>
                  <a:prstClr val="black">
                    <a:tint val="75000"/>
                  </a:prstClr>
                </a:solidFill>
              </a:rPr>
              <a:t>11/10/2021</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1215EF3-A6CB-E54C-B6CC-01F257EC0178}"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9976395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hyperlink" Target="https://pxhere.com/en/photo/662096"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jpg!d"/><Relationship Id="rId5" Type="http://schemas.openxmlformats.org/officeDocument/2006/relationships/hyperlink" Target="https://www.flickr.com/photos/141761303@N08/38674829622" TargetMode="External"/><Relationship Id="rId4" Type="http://schemas.openxmlformats.org/officeDocument/2006/relationships/image" Target="../media/image6.jpg"/></Relationships>
</file>

<file path=ppt/slides/_rels/slide10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4.jpeg"/></Relationships>
</file>

<file path=ppt/slides/_rels/slide10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0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cuppwi.org/"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0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0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0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0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0.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1.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2.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3.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4.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8.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1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9.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1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4.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5.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6.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7.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4.jpeg"/></Relationships>
</file>

<file path=ppt/slides/_rels/slide1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9.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14.jpeg"/></Relationships>
</file>

<file path=ppt/slides/_rels/slide1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0.xml"/><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14.jpeg"/></Relationships>
</file>

<file path=ppt/slides/_rels/slide1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1.xml"/><Relationship Id="rId1" Type="http://schemas.openxmlformats.org/officeDocument/2006/relationships/slideLayout" Target="../slideLayouts/slideLayout4.xml"/><Relationship Id="rId6" Type="http://schemas.openxmlformats.org/officeDocument/2006/relationships/image" Target="../media/image44.gif"/><Relationship Id="rId5" Type="http://schemas.openxmlformats.org/officeDocument/2006/relationships/image" Target="../media/image43.jpg"/><Relationship Id="rId4" Type="http://schemas.openxmlformats.org/officeDocument/2006/relationships/image" Target="../media/image14.jpeg"/></Relationships>
</file>

<file path=ppt/slides/_rels/slide1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2.xml"/><Relationship Id="rId1" Type="http://schemas.openxmlformats.org/officeDocument/2006/relationships/slideLayout" Target="../slideLayouts/slideLayout4.xml"/><Relationship Id="rId6" Type="http://schemas.openxmlformats.org/officeDocument/2006/relationships/hyperlink" Target="mailto:berghouseb@archmil.org" TargetMode="External"/><Relationship Id="rId5" Type="http://schemas.openxmlformats.org/officeDocument/2006/relationships/hyperlink" Target="http://www.archmil.org/" TargetMode="External"/><Relationship Id="rId4" Type="http://schemas.openxmlformats.org/officeDocument/2006/relationships/image" Target="../media/image14.jpeg"/></Relationships>
</file>

<file path=ppt/slides/_rels/slide1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4.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hyperlink" Target="mailto:kastenk@archmil.org"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creativecommons.org/licenses/by-nc/3.0/" TargetMode="External"/><Relationship Id="rId5" Type="http://schemas.openxmlformats.org/officeDocument/2006/relationships/hyperlink" Target="https://www.pngall.com/happy-teachers-day-png" TargetMode="Externa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Moyerj@archmil.or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pngimg.com/download/43988" TargetMode="Externa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internationaljournalofresearch.com/2020/07/20/balance-life-with-balance/" TargetMode="External"/><Relationship Id="rId4" Type="http://schemas.openxmlformats.org/officeDocument/2006/relationships/image" Target="../media/image13.jpeg"/></Relationships>
</file>

<file path=ppt/slides/_rels/slide3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4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4.jpeg"/></Relationships>
</file>

<file path=ppt/slides/_rels/slide4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5.jpg"/><Relationship Id="rId7" Type="http://schemas.openxmlformats.org/officeDocument/2006/relationships/image" Target="../media/image22.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6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www.employeenavigator.com/"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mailto:wursterm@archmil.org" TargetMode="External"/><Relationship Id="rId4" Type="http://schemas.openxmlformats.org/officeDocument/2006/relationships/hyperlink" Target="mailto:lisamcginnis@baswv.com"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hyperlink" Target="mailto:pension@archmil.or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hyperlink" Target="mailto:pension@archmil.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hyperlink" Target="mailto:pension@archmil.org" TargetMode="External"/><Relationship Id="rId4" Type="http://schemas.openxmlformats.org/officeDocument/2006/relationships/hyperlink" Target="https://www.octoberthree.com/"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hyperlink" Target="mailto:levendoskia@archmil.org" TargetMode="External"/><Relationship Id="rId4" Type="http://schemas.openxmlformats.org/officeDocument/2006/relationships/hyperlink" Target="mailto:fischerb@archmil.org"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jpg"/><Relationship Id="rId7" Type="http://schemas.openxmlformats.org/officeDocument/2006/relationships/diagramQuickStyle" Target="../diagrams/quickStyle1.xml"/><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4.jpeg"/><Relationship Id="rId9" Type="http://schemas.microsoft.com/office/2007/relationships/diagramDrawing" Target="../diagrams/drawing1.xml"/></Relationships>
</file>

<file path=ppt/slides/_rels/slide9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cuppwi.org/"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4.jpeg"/></Relationships>
</file>

<file path=ppt/slides/_rels/slide9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4.jpeg"/></Relationships>
</file>

<file path=ppt/slides/_rels/slide9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4.jpeg"/></Relationships>
</file>

<file path=ppt/slides/_rels/slide9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4.jpeg"/></Relationships>
</file>

<file path=ppt/slides/_rels/slide9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4.jpeg"/></Relationships>
</file>

<file path=ppt/slides/_rels/slide9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D83329-1074-E547-A7EC-256F39A84D6E}"/>
              </a:ext>
            </a:extLst>
          </p:cNvPr>
          <p:cNvPicPr>
            <a:picLocks noChangeAspect="1"/>
          </p:cNvPicPr>
          <p:nvPr/>
        </p:nvPicPr>
        <p:blipFill rotWithShape="1">
          <a:blip r:embed="rId3">
            <a:extLst>
              <a:ext uri="{28A0092B-C50C-407E-A947-70E740481C1C}">
                <a14:useLocalDpi xmlns:a14="http://schemas.microsoft.com/office/drawing/2010/main" val="0"/>
              </a:ext>
            </a:extLst>
          </a:blip>
          <a:srcRect t="11321"/>
          <a:stretch/>
        </p:blipFill>
        <p:spPr>
          <a:xfrm>
            <a:off x="142567" y="151117"/>
            <a:ext cx="8858865" cy="3581400"/>
          </a:xfrm>
          <a:prstGeom prst="rect">
            <a:avLst/>
          </a:prstGeom>
        </p:spPr>
      </p:pic>
      <p:sp>
        <p:nvSpPr>
          <p:cNvPr id="4" name="Rectangle 3">
            <a:extLst>
              <a:ext uri="{FF2B5EF4-FFF2-40B4-BE49-F238E27FC236}">
                <a16:creationId xmlns:a16="http://schemas.microsoft.com/office/drawing/2014/main" id="{B6EF0363-952A-3144-9A18-05F7534051AF}"/>
              </a:ext>
            </a:extLst>
          </p:cNvPr>
          <p:cNvSpPr/>
          <p:nvPr/>
        </p:nvSpPr>
        <p:spPr>
          <a:xfrm>
            <a:off x="-10886" y="5257800"/>
            <a:ext cx="9144000"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New Business Administrator Institute</a:t>
            </a:r>
          </a:p>
        </p:txBody>
      </p:sp>
      <p:pic>
        <p:nvPicPr>
          <p:cNvPr id="5" name="Picture 4">
            <a:extLst>
              <a:ext uri="{FF2B5EF4-FFF2-40B4-BE49-F238E27FC236}">
                <a16:creationId xmlns:a16="http://schemas.microsoft.com/office/drawing/2014/main" id="{F6120BC3-4EB5-CA46-B26B-CD64B08546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399"/>
          <a:stretch/>
        </p:blipFill>
        <p:spPr>
          <a:xfrm>
            <a:off x="3124200" y="1403350"/>
            <a:ext cx="2672862" cy="3397250"/>
          </a:xfrm>
          <a:prstGeom prst="rect">
            <a:avLst/>
          </a:prstGeom>
        </p:spPr>
      </p:pic>
      <p:sp>
        <p:nvSpPr>
          <p:cNvPr id="2" name="Slide Number Placeholder 1">
            <a:extLst>
              <a:ext uri="{FF2B5EF4-FFF2-40B4-BE49-F238E27FC236}">
                <a16:creationId xmlns:a16="http://schemas.microsoft.com/office/drawing/2014/main" id="{F870B56B-9923-4D07-8B31-D0DAA1C15E70}"/>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2479ED8B-D451-4E67-9584-0CCDD02CD28C}"/>
              </a:ext>
            </a:extLst>
          </p:cNvPr>
          <p:cNvSpPr txBox="1"/>
          <p:nvPr/>
        </p:nvSpPr>
        <p:spPr>
          <a:xfrm>
            <a:off x="142566" y="5677987"/>
            <a:ext cx="8544233" cy="615553"/>
          </a:xfrm>
          <a:prstGeom prst="rect">
            <a:avLst/>
          </a:prstGeom>
          <a:noFill/>
        </p:spPr>
        <p:txBody>
          <a:bodyPr wrap="square" rtlCol="0">
            <a:spAutoFit/>
          </a:bodyPr>
          <a:lstStyle/>
          <a:p>
            <a:pPr algn="ctr"/>
            <a:r>
              <a:rPr lang="en-US" sz="2000" dirty="0"/>
              <a:t>Session II</a:t>
            </a:r>
          </a:p>
          <a:p>
            <a:pPr algn="ctr"/>
            <a:r>
              <a:rPr lang="en-US" sz="1400" i="1" dirty="0"/>
              <a:t>February 23, 2022</a:t>
            </a:r>
            <a:endParaRPr lang="en-US" i="1" dirty="0"/>
          </a:p>
        </p:txBody>
      </p:sp>
    </p:spTree>
    <p:extLst>
      <p:ext uri="{BB962C8B-B14F-4D97-AF65-F5344CB8AC3E}">
        <p14:creationId xmlns:p14="http://schemas.microsoft.com/office/powerpoint/2010/main" val="3015911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BC508F-EA8C-461A-8D48-FA79380CE207}"/>
              </a:ext>
            </a:extLst>
          </p:cNvPr>
          <p:cNvSpPr>
            <a:spLocks noGrp="1"/>
          </p:cNvSpPr>
          <p:nvPr>
            <p:ph idx="1"/>
          </p:nvPr>
        </p:nvSpPr>
        <p:spPr/>
        <p:txBody>
          <a:bodyPr/>
          <a:lstStyle/>
          <a:p>
            <a:endParaRPr lang="en-US" dirty="0"/>
          </a:p>
          <a:p>
            <a:endParaRPr lang="en-US" dirty="0"/>
          </a:p>
        </p:txBody>
      </p:sp>
      <p:pic>
        <p:nvPicPr>
          <p:cNvPr id="4" name="Picture 3" descr="content header.jpg">
            <a:extLst>
              <a:ext uri="{FF2B5EF4-FFF2-40B4-BE49-F238E27FC236}">
                <a16:creationId xmlns:a16="http://schemas.microsoft.com/office/drawing/2014/main" id="{35CF8511-B4C6-4946-B4B0-4E600B880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27"/>
            <a:ext cx="9144000" cy="1010169"/>
          </a:xfrm>
          <a:prstGeom prst="rect">
            <a:avLst/>
          </a:prstGeom>
        </p:spPr>
      </p:pic>
      <p:graphicFrame>
        <p:nvGraphicFramePr>
          <p:cNvPr id="5" name="Table 5">
            <a:extLst>
              <a:ext uri="{FF2B5EF4-FFF2-40B4-BE49-F238E27FC236}">
                <a16:creationId xmlns:a16="http://schemas.microsoft.com/office/drawing/2014/main" id="{D3C85B18-C4B3-7B4D-A1AC-A8D4B055095D}"/>
              </a:ext>
            </a:extLst>
          </p:cNvPr>
          <p:cNvGraphicFramePr>
            <a:graphicFrameLocks noGrp="1"/>
          </p:cNvGraphicFramePr>
          <p:nvPr/>
        </p:nvGraphicFramePr>
        <p:xfrm>
          <a:off x="152400" y="1218908"/>
          <a:ext cx="8915400" cy="4958056"/>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2541241432"/>
                    </a:ext>
                  </a:extLst>
                </a:gridCol>
                <a:gridCol w="1447800">
                  <a:extLst>
                    <a:ext uri="{9D8B030D-6E8A-4147-A177-3AD203B41FA5}">
                      <a16:colId xmlns:a16="http://schemas.microsoft.com/office/drawing/2014/main" val="325752127"/>
                    </a:ext>
                  </a:extLst>
                </a:gridCol>
                <a:gridCol w="4495800">
                  <a:extLst>
                    <a:ext uri="{9D8B030D-6E8A-4147-A177-3AD203B41FA5}">
                      <a16:colId xmlns:a16="http://schemas.microsoft.com/office/drawing/2014/main" val="1534398604"/>
                    </a:ext>
                  </a:extLst>
                </a:gridCol>
              </a:tblGrid>
              <a:tr h="4958056">
                <a:tc>
                  <a:txBody>
                    <a:bodyPr/>
                    <a:lstStyle/>
                    <a:p>
                      <a:endParaRPr lang="en-US" dirty="0"/>
                    </a:p>
                  </a:txBody>
                  <a:tcPr/>
                </a:tc>
                <a:tc>
                  <a:txBody>
                    <a:bodyPr/>
                    <a:lstStyle/>
                    <a:p>
                      <a:endParaRPr lang="en-US" dirty="0"/>
                    </a:p>
                  </a:txBody>
                  <a:tcPr/>
                </a:tc>
                <a:tc>
                  <a:txBody>
                    <a:bodyPr/>
                    <a:lstStyle/>
                    <a:p>
                      <a:r>
                        <a:rPr lang="en-US" sz="1600" dirty="0">
                          <a:solidFill>
                            <a:schemeClr val="bg1"/>
                          </a:solidFill>
                        </a:rPr>
                        <a:t>ALL APPLICANTS THAT YOU INTERVIEW MUST FILL OUT AN APPLICATION</a:t>
                      </a:r>
                    </a:p>
                  </a:txBody>
                  <a:tcPr/>
                </a:tc>
                <a:extLst>
                  <a:ext uri="{0D108BD9-81ED-4DB2-BD59-A6C34878D82A}">
                    <a16:rowId xmlns:a16="http://schemas.microsoft.com/office/drawing/2014/main" val="4144828670"/>
                  </a:ext>
                </a:extLst>
              </a:tr>
            </a:tbl>
          </a:graphicData>
        </a:graphic>
      </p:graphicFrame>
      <p:pic>
        <p:nvPicPr>
          <p:cNvPr id="7" name="Picture 6">
            <a:extLst>
              <a:ext uri="{FF2B5EF4-FFF2-40B4-BE49-F238E27FC236}">
                <a16:creationId xmlns:a16="http://schemas.microsoft.com/office/drawing/2014/main" id="{7CC140D9-C0E6-AE46-BF8C-33C51D664D2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1218907"/>
            <a:ext cx="4572000" cy="5262561"/>
          </a:xfrm>
          <a:prstGeom prst="rect">
            <a:avLst/>
          </a:prstGeom>
        </p:spPr>
      </p:pic>
      <p:pic>
        <p:nvPicPr>
          <p:cNvPr id="10" name="Picture 9" descr="Letter&#10;&#10;Description automatically generated with medium confidence">
            <a:extLst>
              <a:ext uri="{FF2B5EF4-FFF2-40B4-BE49-F238E27FC236}">
                <a16:creationId xmlns:a16="http://schemas.microsoft.com/office/drawing/2014/main" id="{72234D90-2641-8C41-A54D-E58BF14C656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572000" y="2286000"/>
            <a:ext cx="4572000" cy="4089400"/>
          </a:xfrm>
          <a:prstGeom prst="rect">
            <a:avLst/>
          </a:prstGeom>
        </p:spPr>
      </p:pic>
    </p:spTree>
    <p:extLst>
      <p:ext uri="{BB962C8B-B14F-4D97-AF65-F5344CB8AC3E}">
        <p14:creationId xmlns:p14="http://schemas.microsoft.com/office/powerpoint/2010/main" val="23616503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7" name="TextBox 6"/>
          <p:cNvSpPr txBox="1"/>
          <p:nvPr/>
        </p:nvSpPr>
        <p:spPr>
          <a:xfrm>
            <a:off x="2286000" y="203661"/>
            <a:ext cx="6858000" cy="461665"/>
          </a:xfrm>
          <a:prstGeom prst="rect">
            <a:avLst/>
          </a:prstGeom>
          <a:noFill/>
        </p:spPr>
        <p:txBody>
          <a:bodyPr wrap="square" rtlCol="0">
            <a:spAutoFit/>
          </a:bodyPr>
          <a:lstStyle/>
          <a:p>
            <a:r>
              <a:rPr lang="en-US" sz="2400" dirty="0">
                <a:solidFill>
                  <a:schemeClr val="bg1"/>
                </a:solidFill>
              </a:rPr>
              <a:t> CUPP – Employer Notification of Claim </a:t>
            </a:r>
          </a:p>
        </p:txBody>
      </p:sp>
      <p:sp>
        <p:nvSpPr>
          <p:cNvPr id="3" name="Slide Number Placeholder 2"/>
          <p:cNvSpPr>
            <a:spLocks noGrp="1"/>
          </p:cNvSpPr>
          <p:nvPr>
            <p:ph type="sldNum" sz="quarter" idx="12"/>
          </p:nvPr>
        </p:nvSpPr>
        <p:spPr/>
        <p:txBody>
          <a:bodyPr/>
          <a:lstStyle/>
          <a:p>
            <a:fld id="{71215EF3-A6CB-E54C-B6CC-01F257EC0178}" type="slidenum">
              <a:rPr lang="en-US" smtClean="0">
                <a:solidFill>
                  <a:prstClr val="black">
                    <a:tint val="75000"/>
                  </a:prstClr>
                </a:solidFill>
              </a:rPr>
              <a:pPr/>
              <a:t>100</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pic>
        <p:nvPicPr>
          <p:cNvPr id="4" name="Picture 3"/>
          <p:cNvPicPr>
            <a:picLocks noChangeAspect="1"/>
          </p:cNvPicPr>
          <p:nvPr/>
        </p:nvPicPr>
        <p:blipFill rotWithShape="1">
          <a:blip r:embed="rId5"/>
          <a:srcRect l="18541" t="22001" r="59584" b="22665"/>
          <a:stretch/>
        </p:blipFill>
        <p:spPr>
          <a:xfrm>
            <a:off x="1524000" y="1213830"/>
            <a:ext cx="6659142" cy="5263893"/>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6" name="TextBox 5"/>
          <p:cNvSpPr txBox="1"/>
          <p:nvPr/>
        </p:nvSpPr>
        <p:spPr>
          <a:xfrm>
            <a:off x="1600200" y="1905000"/>
            <a:ext cx="3505200" cy="153888"/>
          </a:xfrm>
          <a:prstGeom prst="rect">
            <a:avLst/>
          </a:prstGeom>
          <a:solidFill>
            <a:schemeClr val="tx1"/>
          </a:solidFill>
        </p:spPr>
        <p:txBody>
          <a:bodyPr wrap="square" rtlCol="0">
            <a:spAutoFit/>
          </a:bodyPr>
          <a:lstStyle/>
          <a:p>
            <a:endParaRPr lang="en-US" sz="400" dirty="0"/>
          </a:p>
        </p:txBody>
      </p:sp>
      <p:sp>
        <p:nvSpPr>
          <p:cNvPr id="10" name="TextBox 9"/>
          <p:cNvSpPr txBox="1"/>
          <p:nvPr/>
        </p:nvSpPr>
        <p:spPr>
          <a:xfrm>
            <a:off x="4724400" y="2895600"/>
            <a:ext cx="685800" cy="169277"/>
          </a:xfrm>
          <a:prstGeom prst="rect">
            <a:avLst/>
          </a:prstGeom>
          <a:solidFill>
            <a:schemeClr val="tx1"/>
          </a:solidFill>
        </p:spPr>
        <p:txBody>
          <a:bodyPr wrap="square" rtlCol="0">
            <a:spAutoFit/>
          </a:bodyPr>
          <a:lstStyle/>
          <a:p>
            <a:endParaRPr lang="en-US" sz="500" dirty="0"/>
          </a:p>
        </p:txBody>
      </p:sp>
      <p:sp>
        <p:nvSpPr>
          <p:cNvPr id="11" name="TextBox 10"/>
          <p:cNvSpPr txBox="1"/>
          <p:nvPr/>
        </p:nvSpPr>
        <p:spPr>
          <a:xfrm>
            <a:off x="1901315" y="2639646"/>
            <a:ext cx="765685" cy="179753"/>
          </a:xfrm>
          <a:prstGeom prst="rect">
            <a:avLst/>
          </a:prstGeom>
          <a:solidFill>
            <a:schemeClr val="tx1"/>
          </a:solidFill>
        </p:spPr>
        <p:txBody>
          <a:bodyPr wrap="square" rtlCol="0">
            <a:spAutoFit/>
          </a:bodyPr>
          <a:lstStyle/>
          <a:p>
            <a:endParaRPr lang="en-US" sz="400" dirty="0"/>
          </a:p>
        </p:txBody>
      </p:sp>
    </p:spTree>
    <p:extLst>
      <p:ext uri="{BB962C8B-B14F-4D97-AF65-F5344CB8AC3E}">
        <p14:creationId xmlns:p14="http://schemas.microsoft.com/office/powerpoint/2010/main" val="15395341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7" y="2466716"/>
            <a:ext cx="7068312" cy="1010169"/>
          </a:xfrm>
          <a:prstGeom prst="rect">
            <a:avLst/>
          </a:prstGeom>
        </p:spPr>
      </p:pic>
      <p:sp>
        <p:nvSpPr>
          <p:cNvPr id="5" name="Slide Number Placeholder 4"/>
          <p:cNvSpPr>
            <a:spLocks noGrp="1"/>
          </p:cNvSpPr>
          <p:nvPr>
            <p:ph type="sldNum" sz="quarter" idx="12"/>
          </p:nvPr>
        </p:nvSpPr>
        <p:spPr/>
        <p:txBody>
          <a:bodyPr/>
          <a:lstStyle/>
          <a:p>
            <a:fld id="{71215EF3-A6CB-E54C-B6CC-01F257EC0178}" type="slidenum">
              <a:rPr lang="en-US" smtClean="0">
                <a:solidFill>
                  <a:prstClr val="black">
                    <a:tint val="75000"/>
                  </a:prstClr>
                </a:solidFill>
              </a:rPr>
              <a:pPr/>
              <a:t>101</a:t>
            </a:fld>
            <a:endParaRPr lang="en-US" dirty="0">
              <a:solidFill>
                <a:prstClr val="black">
                  <a:tint val="75000"/>
                </a:prstClr>
              </a:solidFill>
            </a:endParaRPr>
          </a:p>
        </p:txBody>
      </p:sp>
      <p:pic>
        <p:nvPicPr>
          <p:cNvPr id="8" name="Picture 7">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274" y="2471472"/>
            <a:ext cx="1761946" cy="1051128"/>
          </a:xfrm>
          <a:prstGeom prst="rect">
            <a:avLst/>
          </a:prstGeom>
        </p:spPr>
      </p:pic>
      <p:sp>
        <p:nvSpPr>
          <p:cNvPr id="3" name="TextBox 2"/>
          <p:cNvSpPr txBox="1"/>
          <p:nvPr/>
        </p:nvSpPr>
        <p:spPr>
          <a:xfrm>
            <a:off x="2142743" y="2766203"/>
            <a:ext cx="6934200" cy="461665"/>
          </a:xfrm>
          <a:prstGeom prst="rect">
            <a:avLst/>
          </a:prstGeom>
          <a:noFill/>
        </p:spPr>
        <p:txBody>
          <a:bodyPr wrap="square" rtlCol="0">
            <a:spAutoFit/>
          </a:bodyPr>
          <a:lstStyle/>
          <a:p>
            <a:pPr algn="ctr"/>
            <a:r>
              <a:rPr lang="en-US" sz="2400" dirty="0">
                <a:solidFill>
                  <a:schemeClr val="bg1"/>
                </a:solidFill>
              </a:rPr>
              <a:t>Appendix</a:t>
            </a:r>
            <a:r>
              <a:rPr lang="en-US" sz="2400" dirty="0"/>
              <a:t> </a:t>
            </a:r>
          </a:p>
        </p:txBody>
      </p:sp>
    </p:spTree>
    <p:extLst>
      <p:ext uri="{BB962C8B-B14F-4D97-AF65-F5344CB8AC3E}">
        <p14:creationId xmlns:p14="http://schemas.microsoft.com/office/powerpoint/2010/main" val="12645737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7" name="TextBox 6"/>
          <p:cNvSpPr txBox="1"/>
          <p:nvPr/>
        </p:nvSpPr>
        <p:spPr>
          <a:xfrm>
            <a:off x="2286000" y="203661"/>
            <a:ext cx="6858000" cy="461665"/>
          </a:xfrm>
          <a:prstGeom prst="rect">
            <a:avLst/>
          </a:prstGeom>
          <a:noFill/>
        </p:spPr>
        <p:txBody>
          <a:bodyPr wrap="square" rtlCol="0">
            <a:spAutoFit/>
          </a:bodyPr>
          <a:lstStyle/>
          <a:p>
            <a:r>
              <a:rPr lang="en-US" sz="2400" dirty="0">
                <a:solidFill>
                  <a:schemeClr val="bg1"/>
                </a:solidFill>
              </a:rPr>
              <a:t> CUPP Contacts</a:t>
            </a:r>
          </a:p>
        </p:txBody>
      </p:sp>
      <p:sp>
        <p:nvSpPr>
          <p:cNvPr id="8" name="Content Placeholder 7"/>
          <p:cNvSpPr>
            <a:spLocks noGrp="1"/>
          </p:cNvSpPr>
          <p:nvPr>
            <p:ph idx="1"/>
          </p:nvPr>
        </p:nvSpPr>
        <p:spPr>
          <a:xfrm>
            <a:off x="381000" y="1167939"/>
            <a:ext cx="8458200" cy="5080461"/>
          </a:xfrm>
        </p:spPr>
        <p:txBody>
          <a:bodyPr>
            <a:noAutofit/>
          </a:bodyPr>
          <a:lstStyle/>
          <a:p>
            <a:pPr marL="514325" lvl="1" indent="0">
              <a:buNone/>
            </a:pPr>
            <a:r>
              <a:rPr lang="en-US" sz="1600" b="1" dirty="0"/>
              <a:t>CHURCH UNEMPLOYMENT PAY PROGRAM, INC.</a:t>
            </a:r>
          </a:p>
          <a:p>
            <a:pPr marL="514325" lvl="1" indent="0">
              <a:buNone/>
            </a:pPr>
            <a:r>
              <a:rPr lang="en-US" sz="1400" dirty="0"/>
              <a:t>c/o Wisconsin Catholic Conference</a:t>
            </a:r>
          </a:p>
          <a:p>
            <a:pPr marL="514325" lvl="1" indent="0">
              <a:buNone/>
            </a:pPr>
            <a:r>
              <a:rPr lang="en-US" sz="1400" dirty="0"/>
              <a:t>106 E. </a:t>
            </a:r>
            <a:r>
              <a:rPr lang="en-US" sz="1400"/>
              <a:t>Doty St</a:t>
            </a:r>
            <a:r>
              <a:rPr lang="en-US" sz="1400" dirty="0"/>
              <a:t>., </a:t>
            </a:r>
            <a:r>
              <a:rPr lang="en-US" sz="1400"/>
              <a:t>Suite 300</a:t>
            </a:r>
            <a:endParaRPr lang="en-US" sz="1400" dirty="0"/>
          </a:p>
          <a:p>
            <a:pPr marL="514325" lvl="1" indent="0">
              <a:buNone/>
            </a:pPr>
            <a:r>
              <a:rPr lang="en-US" sz="1400" dirty="0"/>
              <a:t>Madison, WI 53703</a:t>
            </a:r>
          </a:p>
          <a:p>
            <a:pPr marL="514325" lvl="1" indent="0">
              <a:buNone/>
            </a:pPr>
            <a:r>
              <a:rPr lang="en-US" sz="1400" dirty="0"/>
              <a:t>(608) 467-8047</a:t>
            </a:r>
          </a:p>
          <a:p>
            <a:pPr marL="514325" lvl="1" indent="0">
              <a:buNone/>
            </a:pPr>
            <a:r>
              <a:rPr lang="en-US" sz="1400" dirty="0"/>
              <a:t>Fax (608) 257-0376</a:t>
            </a:r>
          </a:p>
          <a:p>
            <a:pPr marL="514325" lvl="1" indent="0">
              <a:buNone/>
            </a:pPr>
            <a:r>
              <a:rPr lang="en-US" sz="1400" dirty="0"/>
              <a:t>info@cuppwi.org</a:t>
            </a:r>
          </a:p>
          <a:p>
            <a:pPr marL="514325" lvl="1" indent="0">
              <a:buNone/>
            </a:pPr>
            <a:r>
              <a:rPr lang="en-US" sz="1400" dirty="0">
                <a:hlinkClick r:id="rId4"/>
              </a:rPr>
              <a:t>https://cuppwi.org</a:t>
            </a:r>
            <a:endParaRPr lang="en-US" sz="1400" dirty="0"/>
          </a:p>
          <a:p>
            <a:pPr marL="514325" lvl="1" indent="0">
              <a:buNone/>
            </a:pPr>
            <a:r>
              <a:rPr lang="en-US" sz="1400" dirty="0"/>
              <a:t> </a:t>
            </a:r>
          </a:p>
          <a:p>
            <a:pPr marL="514325" lvl="1" indent="0">
              <a:buNone/>
            </a:pPr>
            <a:endParaRPr lang="en-US" sz="1400" dirty="0"/>
          </a:p>
        </p:txBody>
      </p:sp>
      <p:sp>
        <p:nvSpPr>
          <p:cNvPr id="3" name="Slide Number Placeholder 2"/>
          <p:cNvSpPr>
            <a:spLocks noGrp="1"/>
          </p:cNvSpPr>
          <p:nvPr>
            <p:ph type="sldNum" sz="quarter" idx="12"/>
          </p:nvPr>
        </p:nvSpPr>
        <p:spPr/>
        <p:txBody>
          <a:bodyPr/>
          <a:lstStyle/>
          <a:p>
            <a:fld id="{71215EF3-A6CB-E54C-B6CC-01F257EC0178}" type="slidenum">
              <a:rPr lang="en-US" smtClean="0">
                <a:solidFill>
                  <a:prstClr val="black">
                    <a:tint val="75000"/>
                  </a:prstClr>
                </a:solidFill>
              </a:rPr>
              <a:pPr/>
              <a:t>102</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38700CE9-2F79-DE47-872F-A05927CC81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Tree>
    <p:extLst>
      <p:ext uri="{BB962C8B-B14F-4D97-AF65-F5344CB8AC3E}">
        <p14:creationId xmlns:p14="http://schemas.microsoft.com/office/powerpoint/2010/main" val="36039916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endParaRPr lang="en-US" sz="2400" dirty="0">
              <a:solidFill>
                <a:schemeClr val="bg1"/>
              </a:solidFill>
              <a:latin typeface="Times New Roman"/>
              <a:cs typeface="Times New Roman"/>
            </a:endParaRPr>
          </a:p>
        </p:txBody>
      </p:sp>
      <p:sp>
        <p:nvSpPr>
          <p:cNvPr id="4" name="Content Placeholder 2">
            <a:extLst>
              <a:ext uri="{FF2B5EF4-FFF2-40B4-BE49-F238E27FC236}">
                <a16:creationId xmlns:a16="http://schemas.microsoft.com/office/drawing/2014/main" id="{171A9D8A-BCB7-49CC-A460-53F0730CFB57}"/>
              </a:ext>
            </a:extLst>
          </p:cNvPr>
          <p:cNvSpPr>
            <a:spLocks noGrp="1"/>
          </p:cNvSpPr>
          <p:nvPr>
            <p:ph idx="1"/>
          </p:nvPr>
        </p:nvSpPr>
        <p:spPr>
          <a:xfrm>
            <a:off x="647700" y="1447800"/>
            <a:ext cx="7848600" cy="5029200"/>
          </a:xfrm>
        </p:spPr>
        <p:txBody>
          <a:bodyPr>
            <a:normAutofit/>
          </a:bodyPr>
          <a:lstStyle/>
          <a:p>
            <a:pPr marL="0" indent="0" algn="ctr">
              <a:buNone/>
            </a:pPr>
            <a:r>
              <a:rPr lang="en-US" sz="6000" dirty="0"/>
              <a:t>Questions??</a:t>
            </a:r>
          </a:p>
          <a:p>
            <a:endParaRPr lang="en-US" dirty="0"/>
          </a:p>
          <a:p>
            <a:endParaRPr lang="en-US" dirty="0"/>
          </a:p>
        </p:txBody>
      </p:sp>
      <p:sp>
        <p:nvSpPr>
          <p:cNvPr id="3" name="Slide Number Placeholder 2">
            <a:extLst>
              <a:ext uri="{FF2B5EF4-FFF2-40B4-BE49-F238E27FC236}">
                <a16:creationId xmlns:a16="http://schemas.microsoft.com/office/drawing/2014/main" id="{D55641F7-E31E-42EB-A308-DCF6DB17BDFB}"/>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103</a:t>
            </a:fld>
            <a:endParaRPr lang="en-US" dirty="0">
              <a:solidFill>
                <a:prstClr val="black">
                  <a:tint val="75000"/>
                </a:prstClr>
              </a:solidFill>
            </a:endParaRPr>
          </a:p>
        </p:txBody>
      </p:sp>
      <p:sp>
        <p:nvSpPr>
          <p:cNvPr id="5" name="TextBox 4">
            <a:extLst>
              <a:ext uri="{FF2B5EF4-FFF2-40B4-BE49-F238E27FC236}">
                <a16:creationId xmlns:a16="http://schemas.microsoft.com/office/drawing/2014/main" id="{CAC2EF07-0F1D-4FA5-A212-9AC5415F52C0}"/>
              </a:ext>
            </a:extLst>
          </p:cNvPr>
          <p:cNvSpPr txBox="1"/>
          <p:nvPr/>
        </p:nvSpPr>
        <p:spPr>
          <a:xfrm>
            <a:off x="381000" y="5486400"/>
            <a:ext cx="8458200" cy="369332"/>
          </a:xfrm>
          <a:prstGeom prst="rect">
            <a:avLst/>
          </a:prstGeom>
          <a:noFill/>
        </p:spPr>
        <p:txBody>
          <a:bodyPr wrap="square" rtlCol="0">
            <a:spAutoFit/>
          </a:bodyPr>
          <a:lstStyle/>
          <a:p>
            <a:r>
              <a:rPr lang="en-US" dirty="0"/>
              <a:t>Up Next: Lunch</a:t>
            </a:r>
          </a:p>
        </p:txBody>
      </p:sp>
    </p:spTree>
    <p:extLst>
      <p:ext uri="{BB962C8B-B14F-4D97-AF65-F5344CB8AC3E}">
        <p14:creationId xmlns:p14="http://schemas.microsoft.com/office/powerpoint/2010/main" val="12010095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3" name="Slide Number Placeholder 2">
            <a:extLst>
              <a:ext uri="{FF2B5EF4-FFF2-40B4-BE49-F238E27FC236}">
                <a16:creationId xmlns:a16="http://schemas.microsoft.com/office/drawing/2014/main" id="{215D2609-F5BE-4FE8-A9B7-65694BB9A64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104</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63141A1D-18D7-4945-991A-7B44CC0D6F81}"/>
              </a:ext>
            </a:extLst>
          </p:cNvPr>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Lunch!</a:t>
            </a:r>
          </a:p>
        </p:txBody>
      </p:sp>
      <p:pic>
        <p:nvPicPr>
          <p:cNvPr id="7" name="Picture 2" descr="Meal Prayer Bounty Bread">
            <a:extLst>
              <a:ext uri="{FF2B5EF4-FFF2-40B4-BE49-F238E27FC236}">
                <a16:creationId xmlns:a16="http://schemas.microsoft.com/office/drawing/2014/main" id="{72EE7DA6-55C2-4E05-B77C-91C91FBB8AA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87981" y="1371600"/>
            <a:ext cx="5768037" cy="43260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C722EDA-FA6C-4184-AF5B-4F983790283E}"/>
              </a:ext>
            </a:extLst>
          </p:cNvPr>
          <p:cNvSpPr txBox="1"/>
          <p:nvPr/>
        </p:nvSpPr>
        <p:spPr>
          <a:xfrm>
            <a:off x="381000" y="5802868"/>
            <a:ext cx="8458200" cy="369332"/>
          </a:xfrm>
          <a:prstGeom prst="rect">
            <a:avLst/>
          </a:prstGeom>
          <a:noFill/>
        </p:spPr>
        <p:txBody>
          <a:bodyPr wrap="square" rtlCol="0">
            <a:spAutoFit/>
          </a:bodyPr>
          <a:lstStyle/>
          <a:p>
            <a:r>
              <a:rPr lang="en-US" dirty="0"/>
              <a:t>Up Next: Income – Restricted, Unrestricted, Designated</a:t>
            </a:r>
          </a:p>
        </p:txBody>
      </p:sp>
    </p:spTree>
    <p:extLst>
      <p:ext uri="{BB962C8B-B14F-4D97-AF65-F5344CB8AC3E}">
        <p14:creationId xmlns:p14="http://schemas.microsoft.com/office/powerpoint/2010/main" val="20605561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5" name="TextBox 4">
            <a:extLst>
              <a:ext uri="{FF2B5EF4-FFF2-40B4-BE49-F238E27FC236}">
                <a16:creationId xmlns:a16="http://schemas.microsoft.com/office/drawing/2014/main" id="{748F718C-6F0B-40E2-99E2-1AF649D616DD}"/>
              </a:ext>
            </a:extLst>
          </p:cNvPr>
          <p:cNvSpPr txBox="1"/>
          <p:nvPr/>
        </p:nvSpPr>
        <p:spPr>
          <a:xfrm>
            <a:off x="533400" y="1981200"/>
            <a:ext cx="8382000" cy="2906758"/>
          </a:xfrm>
          <a:prstGeom prst="rect">
            <a:avLst/>
          </a:prstGeom>
          <a:noFill/>
        </p:spPr>
        <p:txBody>
          <a:bodyPr wrap="square">
            <a:spAutoFit/>
          </a:bodyPr>
          <a:lstStyle/>
          <a:p>
            <a:pPr>
              <a:lnSpc>
                <a:spcPct val="110000"/>
              </a:lnSpc>
            </a:pPr>
            <a:r>
              <a:rPr lang="en-US" sz="3600" b="1" dirty="0">
                <a:latin typeface="Times New Roman"/>
                <a:cs typeface="Times New Roman"/>
              </a:rPr>
              <a:t>Parish Income, What’s the Difference: Unrestricted, Restricted, Designated </a:t>
            </a:r>
          </a:p>
          <a:p>
            <a:pPr>
              <a:lnSpc>
                <a:spcPct val="110000"/>
              </a:lnSpc>
            </a:pPr>
            <a:endParaRPr lang="en-US" sz="2400" dirty="0">
              <a:latin typeface="Times New Roman"/>
              <a:cs typeface="Times New Roman"/>
            </a:endParaRPr>
          </a:p>
          <a:p>
            <a:pPr>
              <a:lnSpc>
                <a:spcPct val="110000"/>
              </a:lnSpc>
            </a:pPr>
            <a:endParaRPr lang="en-US" sz="2400" dirty="0">
              <a:latin typeface="Times New Roman"/>
              <a:cs typeface="Times New Roman"/>
            </a:endParaRPr>
          </a:p>
          <a:p>
            <a:pPr>
              <a:lnSpc>
                <a:spcPct val="110000"/>
              </a:lnSpc>
            </a:pPr>
            <a:r>
              <a:rPr lang="en-US" sz="2400" dirty="0">
                <a:latin typeface="Times New Roman"/>
                <a:cs typeface="Times New Roman"/>
              </a:rPr>
              <a:t>Katie Esterle</a:t>
            </a:r>
          </a:p>
          <a:p>
            <a:pPr>
              <a:lnSpc>
                <a:spcPct val="110000"/>
              </a:lnSpc>
            </a:pPr>
            <a:r>
              <a:rPr lang="en-US" sz="2400" dirty="0">
                <a:latin typeface="Times New Roman"/>
                <a:cs typeface="Times New Roman"/>
              </a:rPr>
              <a:t>Parish &amp; School Finance Office</a:t>
            </a:r>
          </a:p>
        </p:txBody>
      </p:sp>
      <p:sp>
        <p:nvSpPr>
          <p:cNvPr id="3" name="Slide Number Placeholder 2">
            <a:extLst>
              <a:ext uri="{FF2B5EF4-FFF2-40B4-BE49-F238E27FC236}">
                <a16:creationId xmlns:a16="http://schemas.microsoft.com/office/drawing/2014/main" id="{215D2609-F5BE-4FE8-A9B7-65694BB9A64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105</a:t>
            </a:fld>
            <a:endParaRPr lang="en-US" dirty="0">
              <a:solidFill>
                <a:prstClr val="black">
                  <a:tint val="75000"/>
                </a:prstClr>
              </a:solidFill>
            </a:endParaRPr>
          </a:p>
        </p:txBody>
      </p:sp>
    </p:spTree>
    <p:extLst>
      <p:ext uri="{BB962C8B-B14F-4D97-AF65-F5344CB8AC3E}">
        <p14:creationId xmlns:p14="http://schemas.microsoft.com/office/powerpoint/2010/main" val="28844393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First, a Quiz </a:t>
            </a:r>
            <a:r>
              <a:rPr lang="en-US" sz="2400" dirty="0">
                <a:solidFill>
                  <a:schemeClr val="bg1"/>
                </a:solidFill>
                <a:latin typeface="Times New Roman"/>
                <a:cs typeface="Times New Roman"/>
                <a:sym typeface="Wingdings" panose="05000000000000000000" pitchFamily="2" charset="2"/>
              </a:rPr>
              <a:t></a:t>
            </a:r>
            <a:endParaRPr lang="en-US" sz="2400" dirty="0">
              <a:solidFill>
                <a:schemeClr val="bg1"/>
              </a:solidFill>
              <a:latin typeface="Times New Roman"/>
              <a:cs typeface="Times New Roman"/>
            </a:endParaRP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4" name="Content Placeholder 3">
            <a:extLst>
              <a:ext uri="{FF2B5EF4-FFF2-40B4-BE49-F238E27FC236}">
                <a16:creationId xmlns:a16="http://schemas.microsoft.com/office/drawing/2014/main" id="{FFEFBF60-78B0-48F7-974B-6A1AA0F537FD}"/>
              </a:ext>
            </a:extLst>
          </p:cNvPr>
          <p:cNvSpPr>
            <a:spLocks noGrp="1"/>
          </p:cNvSpPr>
          <p:nvPr>
            <p:ph idx="1"/>
          </p:nvPr>
        </p:nvSpPr>
        <p:spPr/>
        <p:txBody>
          <a:bodyPr>
            <a:normAutofit/>
          </a:bodyPr>
          <a:lstStyle/>
          <a:p>
            <a:r>
              <a:rPr lang="en-US" dirty="0"/>
              <a:t>Take 5 minutes to review the handout with a small group. Of the examples, which are unrestricted, restricted and designated?</a:t>
            </a:r>
          </a:p>
        </p:txBody>
      </p:sp>
      <p:sp>
        <p:nvSpPr>
          <p:cNvPr id="3" name="Slide Number Placeholder 2">
            <a:extLst>
              <a:ext uri="{FF2B5EF4-FFF2-40B4-BE49-F238E27FC236}">
                <a16:creationId xmlns:a16="http://schemas.microsoft.com/office/drawing/2014/main" id="{96EE006F-BE5D-4308-9024-A392F070B630}"/>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106</a:t>
            </a:fld>
            <a:endParaRPr lang="en-US" dirty="0">
              <a:solidFill>
                <a:prstClr val="black">
                  <a:tint val="75000"/>
                </a:prstClr>
              </a:solidFill>
            </a:endParaRPr>
          </a:p>
        </p:txBody>
      </p:sp>
    </p:spTree>
    <p:extLst>
      <p:ext uri="{BB962C8B-B14F-4D97-AF65-F5344CB8AC3E}">
        <p14:creationId xmlns:p14="http://schemas.microsoft.com/office/powerpoint/2010/main" val="28137197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Why does this matter?</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4" name="Content Placeholder 3">
            <a:extLst>
              <a:ext uri="{FF2B5EF4-FFF2-40B4-BE49-F238E27FC236}">
                <a16:creationId xmlns:a16="http://schemas.microsoft.com/office/drawing/2014/main" id="{40B91FB4-578F-440C-BDC2-C7391AF1831C}"/>
              </a:ext>
            </a:extLst>
          </p:cNvPr>
          <p:cNvSpPr>
            <a:spLocks noGrp="1"/>
          </p:cNvSpPr>
          <p:nvPr>
            <p:ph idx="1"/>
          </p:nvPr>
        </p:nvSpPr>
        <p:spPr>
          <a:xfrm>
            <a:off x="457200" y="1586650"/>
            <a:ext cx="8229600" cy="4745915"/>
          </a:xfrm>
        </p:spPr>
        <p:txBody>
          <a:bodyPr>
            <a:spAutoFit/>
          </a:bodyPr>
          <a:lstStyle/>
          <a:p>
            <a:r>
              <a:rPr lang="en-US" sz="2400" dirty="0"/>
              <a:t>Accounting standards require that nonprofits report income in two categories: with donor restriction and without donor restriction</a:t>
            </a:r>
          </a:p>
          <a:p>
            <a:r>
              <a:rPr lang="en-US" sz="2400" dirty="0"/>
              <a:t>Parishes have an obligation to the donor to use restricted funds properly</a:t>
            </a:r>
          </a:p>
          <a:p>
            <a:r>
              <a:rPr lang="en-US" sz="2400" dirty="0"/>
              <a:t>It helps keep the parish financial reporting clean as to what revenue, expenses and funds are restricted vs. operating</a:t>
            </a:r>
          </a:p>
          <a:p>
            <a:pPr lvl="1"/>
            <a:r>
              <a:rPr lang="en-US" sz="1800" dirty="0"/>
              <a:t>It can be difficult to make decisions if a parish’s numbers are commingled</a:t>
            </a:r>
          </a:p>
          <a:p>
            <a:r>
              <a:rPr lang="en-US" sz="2400" dirty="0"/>
              <a:t>It makes completing the CFS easier</a:t>
            </a:r>
          </a:p>
          <a:p>
            <a:pPr lvl="1"/>
            <a:r>
              <a:rPr lang="en-US" sz="1800" dirty="0"/>
              <a:t>(We will cover this later)</a:t>
            </a:r>
          </a:p>
          <a:p>
            <a:r>
              <a:rPr lang="en-US" sz="2400" dirty="0"/>
              <a:t>The Archdiocesan assessment is based on unrestricted revenue</a:t>
            </a:r>
          </a:p>
        </p:txBody>
      </p:sp>
      <p:sp>
        <p:nvSpPr>
          <p:cNvPr id="3" name="Slide Number Placeholder 2">
            <a:extLst>
              <a:ext uri="{FF2B5EF4-FFF2-40B4-BE49-F238E27FC236}">
                <a16:creationId xmlns:a16="http://schemas.microsoft.com/office/drawing/2014/main" id="{4990A109-081E-4311-B13E-DD5E45C2D71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107</a:t>
            </a:fld>
            <a:endParaRPr lang="en-US" dirty="0">
              <a:solidFill>
                <a:prstClr val="black">
                  <a:tint val="75000"/>
                </a:prstClr>
              </a:solidFill>
            </a:endParaRPr>
          </a:p>
        </p:txBody>
      </p:sp>
    </p:spTree>
    <p:extLst>
      <p:ext uri="{BB962C8B-B14F-4D97-AF65-F5344CB8AC3E}">
        <p14:creationId xmlns:p14="http://schemas.microsoft.com/office/powerpoint/2010/main" val="272522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Unrestricted Income</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4" name="Content Placeholder 3">
            <a:extLst>
              <a:ext uri="{FF2B5EF4-FFF2-40B4-BE49-F238E27FC236}">
                <a16:creationId xmlns:a16="http://schemas.microsoft.com/office/drawing/2014/main" id="{40B91FB4-578F-440C-BDC2-C7391AF1831C}"/>
              </a:ext>
            </a:extLst>
          </p:cNvPr>
          <p:cNvSpPr>
            <a:spLocks noGrp="1"/>
          </p:cNvSpPr>
          <p:nvPr>
            <p:ph idx="1"/>
          </p:nvPr>
        </p:nvSpPr>
        <p:spPr>
          <a:xfrm>
            <a:off x="457200" y="1586650"/>
            <a:ext cx="8229600" cy="3933384"/>
          </a:xfrm>
        </p:spPr>
        <p:txBody>
          <a:bodyPr>
            <a:spAutoFit/>
          </a:bodyPr>
          <a:lstStyle/>
          <a:p>
            <a:r>
              <a:rPr lang="en-US" sz="2400" dirty="0"/>
              <a:t>Income that a parish/school receives that is not legally restricted by the donor. </a:t>
            </a:r>
          </a:p>
          <a:p>
            <a:r>
              <a:rPr lang="en-US" sz="2400" dirty="0"/>
              <a:t>Examples:</a:t>
            </a:r>
          </a:p>
          <a:p>
            <a:pPr lvl="1"/>
            <a:r>
              <a:rPr lang="en-US" sz="2000" dirty="0"/>
              <a:t>Offerings collected (cash &amp; envelopes)</a:t>
            </a:r>
          </a:p>
          <a:p>
            <a:pPr lvl="1"/>
            <a:r>
              <a:rPr lang="en-US" sz="2000" dirty="0"/>
              <a:t>Loose change offerings</a:t>
            </a:r>
          </a:p>
          <a:p>
            <a:pPr lvl="1"/>
            <a:r>
              <a:rPr lang="en-US" sz="2000" dirty="0"/>
              <a:t>Holy Day envelopes / cash and loose change</a:t>
            </a:r>
          </a:p>
          <a:p>
            <a:pPr lvl="1"/>
            <a:r>
              <a:rPr lang="en-US" sz="2000" dirty="0"/>
              <a:t>Investment Income from unrestricted investments</a:t>
            </a:r>
          </a:p>
          <a:p>
            <a:pPr lvl="1"/>
            <a:r>
              <a:rPr lang="en-US" sz="2000" dirty="0"/>
              <a:t>School tuition</a:t>
            </a:r>
          </a:p>
          <a:p>
            <a:pPr lvl="1"/>
            <a:r>
              <a:rPr lang="en-US" sz="2000" dirty="0"/>
              <a:t>Fundraisers</a:t>
            </a:r>
          </a:p>
          <a:p>
            <a:pPr lvl="1"/>
            <a:r>
              <a:rPr lang="en-US" sz="2000" dirty="0"/>
              <a:t>Bequests and memorials </a:t>
            </a:r>
          </a:p>
        </p:txBody>
      </p:sp>
      <p:sp>
        <p:nvSpPr>
          <p:cNvPr id="3" name="Slide Number Placeholder 2">
            <a:extLst>
              <a:ext uri="{FF2B5EF4-FFF2-40B4-BE49-F238E27FC236}">
                <a16:creationId xmlns:a16="http://schemas.microsoft.com/office/drawing/2014/main" id="{4990A109-081E-4311-B13E-DD5E45C2D71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108</a:t>
            </a:fld>
            <a:endParaRPr lang="en-US" dirty="0">
              <a:solidFill>
                <a:prstClr val="black">
                  <a:tint val="75000"/>
                </a:prstClr>
              </a:solidFill>
            </a:endParaRPr>
          </a:p>
        </p:txBody>
      </p:sp>
    </p:spTree>
    <p:extLst>
      <p:ext uri="{BB962C8B-B14F-4D97-AF65-F5344CB8AC3E}">
        <p14:creationId xmlns:p14="http://schemas.microsoft.com/office/powerpoint/2010/main" val="425481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Restricted Income</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4" name="Content Placeholder 3">
            <a:extLst>
              <a:ext uri="{FF2B5EF4-FFF2-40B4-BE49-F238E27FC236}">
                <a16:creationId xmlns:a16="http://schemas.microsoft.com/office/drawing/2014/main" id="{40B91FB4-578F-440C-BDC2-C7391AF1831C}"/>
              </a:ext>
            </a:extLst>
          </p:cNvPr>
          <p:cNvSpPr>
            <a:spLocks noGrp="1"/>
          </p:cNvSpPr>
          <p:nvPr>
            <p:ph idx="1"/>
          </p:nvPr>
        </p:nvSpPr>
        <p:spPr>
          <a:xfrm>
            <a:off x="457200" y="1586650"/>
            <a:ext cx="8229600" cy="2751522"/>
          </a:xfrm>
        </p:spPr>
        <p:txBody>
          <a:bodyPr>
            <a:spAutoFit/>
          </a:bodyPr>
          <a:lstStyle/>
          <a:p>
            <a:r>
              <a:rPr lang="en-US" sz="2400" dirty="0"/>
              <a:t>Income that a parish/school receives in which the donor states a specific purpose for the funds, </a:t>
            </a:r>
            <a:r>
              <a:rPr lang="en-US" sz="2400" u="sng" dirty="0"/>
              <a:t>in writing</a:t>
            </a:r>
            <a:r>
              <a:rPr lang="en-US" sz="2400" dirty="0"/>
              <a:t>.</a:t>
            </a:r>
          </a:p>
          <a:p>
            <a:r>
              <a:rPr lang="en-US" sz="2400" dirty="0"/>
              <a:t>Examples:</a:t>
            </a:r>
          </a:p>
          <a:p>
            <a:pPr lvl="1"/>
            <a:r>
              <a:rPr lang="en-US" sz="2000" dirty="0"/>
              <a:t>Funds raised as part of a capital campaign</a:t>
            </a:r>
          </a:p>
          <a:p>
            <a:pPr lvl="1"/>
            <a:r>
              <a:rPr lang="en-US" sz="2000" dirty="0"/>
              <a:t>Donation to a parish for capital needs </a:t>
            </a:r>
          </a:p>
          <a:p>
            <a:pPr lvl="1"/>
            <a:r>
              <a:rPr lang="en-US" sz="2000" dirty="0"/>
              <a:t>Endowments</a:t>
            </a:r>
          </a:p>
          <a:p>
            <a:pPr lvl="1"/>
            <a:r>
              <a:rPr lang="en-US" sz="2000" dirty="0"/>
              <a:t>Cemetery Funds</a:t>
            </a:r>
          </a:p>
        </p:txBody>
      </p:sp>
      <p:sp>
        <p:nvSpPr>
          <p:cNvPr id="3" name="Slide Number Placeholder 2">
            <a:extLst>
              <a:ext uri="{FF2B5EF4-FFF2-40B4-BE49-F238E27FC236}">
                <a16:creationId xmlns:a16="http://schemas.microsoft.com/office/drawing/2014/main" id="{4990A109-081E-4311-B13E-DD5E45C2D71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109</a:t>
            </a:fld>
            <a:endParaRPr lang="en-US" dirty="0">
              <a:solidFill>
                <a:prstClr val="black">
                  <a:tint val="75000"/>
                </a:prstClr>
              </a:solidFill>
            </a:endParaRPr>
          </a:p>
        </p:txBody>
      </p:sp>
    </p:spTree>
    <p:extLst>
      <p:ext uri="{BB962C8B-B14F-4D97-AF65-F5344CB8AC3E}">
        <p14:creationId xmlns:p14="http://schemas.microsoft.com/office/powerpoint/2010/main" val="410776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BC508F-EA8C-461A-8D48-FA79380CE207}"/>
              </a:ext>
            </a:extLst>
          </p:cNvPr>
          <p:cNvSpPr>
            <a:spLocks noGrp="1"/>
          </p:cNvSpPr>
          <p:nvPr>
            <p:ph idx="1"/>
          </p:nvPr>
        </p:nvSpPr>
        <p:spPr/>
        <p:txBody>
          <a:bodyPr/>
          <a:lstStyle/>
          <a:p>
            <a:pPr marL="0" lvl="0" indent="0" defTabSz="457200">
              <a:lnSpc>
                <a:spcPct val="100000"/>
              </a:lnSpc>
              <a:spcBef>
                <a:spcPts val="0"/>
              </a:spcBef>
              <a:buNone/>
              <a:defRPr/>
            </a:pPr>
            <a:r>
              <a:rPr lang="en-US" sz="3600" dirty="0">
                <a:solidFill>
                  <a:prstClr val="black"/>
                </a:solidFill>
                <a:latin typeface="Garamond" panose="02020404030301010803"/>
              </a:rPr>
              <a:t>Good Interview Questions – Yes or No?</a:t>
            </a:r>
          </a:p>
          <a:p>
            <a:pPr marL="0" lvl="0" indent="0" defTabSz="457200">
              <a:lnSpc>
                <a:spcPct val="100000"/>
              </a:lnSpc>
              <a:spcBef>
                <a:spcPts val="0"/>
              </a:spcBef>
              <a:buNone/>
              <a:defRPr/>
            </a:pPr>
            <a:endParaRPr lang="en-US" sz="3200" dirty="0">
              <a:solidFill>
                <a:prstClr val="black"/>
              </a:solidFill>
              <a:latin typeface="Garamond" panose="02020404030301010803"/>
            </a:endParaRPr>
          </a:p>
          <a:p>
            <a:pPr marL="0" lvl="0" indent="0" defTabSz="457200">
              <a:lnSpc>
                <a:spcPct val="100000"/>
              </a:lnSpc>
              <a:spcBef>
                <a:spcPts val="0"/>
              </a:spcBef>
              <a:buNone/>
              <a:defRPr/>
            </a:pPr>
            <a:r>
              <a:rPr lang="en-US" sz="3200" dirty="0">
                <a:solidFill>
                  <a:prstClr val="black"/>
                </a:solidFill>
                <a:latin typeface="Garamond" panose="02020404030301010803"/>
              </a:rPr>
              <a:t>NO</a:t>
            </a:r>
            <a:r>
              <a:rPr lang="en-US" sz="2400" dirty="0">
                <a:solidFill>
                  <a:prstClr val="black"/>
                </a:solidFill>
                <a:latin typeface="Garamond" panose="02020404030301010803"/>
              </a:rPr>
              <a:t> - How much longer do you plan to work before you retire?</a:t>
            </a:r>
          </a:p>
          <a:p>
            <a:pPr marL="0" lvl="0" indent="0" defTabSz="457200">
              <a:lnSpc>
                <a:spcPct val="100000"/>
              </a:lnSpc>
              <a:spcBef>
                <a:spcPts val="0"/>
              </a:spcBef>
              <a:buNone/>
              <a:defRPr/>
            </a:pPr>
            <a:endParaRPr lang="en-US" sz="2400" dirty="0">
              <a:solidFill>
                <a:prstClr val="black"/>
              </a:solidFill>
              <a:latin typeface="Garamond" panose="02020404030301010803"/>
            </a:endParaRPr>
          </a:p>
          <a:p>
            <a:pPr marL="0" lvl="0" indent="0" defTabSz="457200">
              <a:lnSpc>
                <a:spcPct val="100000"/>
              </a:lnSpc>
              <a:spcBef>
                <a:spcPts val="0"/>
              </a:spcBef>
              <a:buNone/>
              <a:defRPr/>
            </a:pPr>
            <a:r>
              <a:rPr lang="en-US" sz="3200" dirty="0">
                <a:solidFill>
                  <a:prstClr val="black"/>
                </a:solidFill>
                <a:latin typeface="Garamond" panose="02020404030301010803"/>
              </a:rPr>
              <a:t>YES</a:t>
            </a:r>
            <a:r>
              <a:rPr lang="en-US" sz="2400" dirty="0">
                <a:solidFill>
                  <a:prstClr val="black"/>
                </a:solidFill>
                <a:latin typeface="Garamond" panose="02020404030301010803"/>
              </a:rPr>
              <a:t> - What are your long-term career goals?</a:t>
            </a:r>
          </a:p>
          <a:p>
            <a:pPr marL="0" indent="0">
              <a:buNone/>
            </a:pPr>
            <a:endParaRPr lang="en-US" dirty="0"/>
          </a:p>
        </p:txBody>
      </p:sp>
      <p:pic>
        <p:nvPicPr>
          <p:cNvPr id="4" name="Picture 3" descr="content header.jpg">
            <a:extLst>
              <a:ext uri="{FF2B5EF4-FFF2-40B4-BE49-F238E27FC236}">
                <a16:creationId xmlns:a16="http://schemas.microsoft.com/office/drawing/2014/main" id="{35CF8511-B4C6-4946-B4B0-4E600B880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27"/>
            <a:ext cx="9144000" cy="1010169"/>
          </a:xfrm>
          <a:prstGeom prst="rect">
            <a:avLst/>
          </a:prstGeom>
        </p:spPr>
      </p:pic>
    </p:spTree>
    <p:extLst>
      <p:ext uri="{BB962C8B-B14F-4D97-AF65-F5344CB8AC3E}">
        <p14:creationId xmlns:p14="http://schemas.microsoft.com/office/powerpoint/2010/main" val="33878968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Designated Income</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4" name="Content Placeholder 3">
            <a:extLst>
              <a:ext uri="{FF2B5EF4-FFF2-40B4-BE49-F238E27FC236}">
                <a16:creationId xmlns:a16="http://schemas.microsoft.com/office/drawing/2014/main" id="{40B91FB4-578F-440C-BDC2-C7391AF1831C}"/>
              </a:ext>
            </a:extLst>
          </p:cNvPr>
          <p:cNvSpPr>
            <a:spLocks noGrp="1"/>
          </p:cNvSpPr>
          <p:nvPr>
            <p:ph idx="1"/>
          </p:nvPr>
        </p:nvSpPr>
        <p:spPr>
          <a:xfrm>
            <a:off x="457200" y="1586650"/>
            <a:ext cx="8229600" cy="2997744"/>
          </a:xfrm>
        </p:spPr>
        <p:txBody>
          <a:bodyPr>
            <a:spAutoFit/>
          </a:bodyPr>
          <a:lstStyle/>
          <a:p>
            <a:r>
              <a:rPr lang="en-US" sz="2400" dirty="0"/>
              <a:t>Income that a parish/school receives that is not legally restricted by the donor, but the parish sets aside for a specific purpose.</a:t>
            </a:r>
          </a:p>
          <a:p>
            <a:r>
              <a:rPr lang="en-US" sz="2400" dirty="0"/>
              <a:t>Examples:</a:t>
            </a:r>
          </a:p>
          <a:p>
            <a:pPr lvl="1"/>
            <a:r>
              <a:rPr lang="en-US" sz="2000" dirty="0"/>
              <a:t>Funds belonging to affiliated organizations like Athletics or Christian Women</a:t>
            </a:r>
          </a:p>
          <a:p>
            <a:pPr lvl="1"/>
            <a:r>
              <a:rPr lang="en-US" sz="2000" dirty="0"/>
              <a:t>A savings account for capital improvements that is funded through accumulated profits</a:t>
            </a:r>
          </a:p>
        </p:txBody>
      </p:sp>
      <p:sp>
        <p:nvSpPr>
          <p:cNvPr id="3" name="Slide Number Placeholder 2">
            <a:extLst>
              <a:ext uri="{FF2B5EF4-FFF2-40B4-BE49-F238E27FC236}">
                <a16:creationId xmlns:a16="http://schemas.microsoft.com/office/drawing/2014/main" id="{4990A109-081E-4311-B13E-DD5E45C2D71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110</a:t>
            </a:fld>
            <a:endParaRPr lang="en-US" dirty="0">
              <a:solidFill>
                <a:prstClr val="black">
                  <a:tint val="75000"/>
                </a:prstClr>
              </a:solidFill>
            </a:endParaRPr>
          </a:p>
        </p:txBody>
      </p:sp>
    </p:spTree>
    <p:extLst>
      <p:ext uri="{BB962C8B-B14F-4D97-AF65-F5344CB8AC3E}">
        <p14:creationId xmlns:p14="http://schemas.microsoft.com/office/powerpoint/2010/main" val="376192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What to do About Unsolicited Designations</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4" name="Content Placeholder 3">
            <a:extLst>
              <a:ext uri="{FF2B5EF4-FFF2-40B4-BE49-F238E27FC236}">
                <a16:creationId xmlns:a16="http://schemas.microsoft.com/office/drawing/2014/main" id="{40B91FB4-578F-440C-BDC2-C7391AF1831C}"/>
              </a:ext>
            </a:extLst>
          </p:cNvPr>
          <p:cNvSpPr>
            <a:spLocks noGrp="1"/>
          </p:cNvSpPr>
          <p:nvPr>
            <p:ph idx="1"/>
          </p:nvPr>
        </p:nvSpPr>
        <p:spPr>
          <a:xfrm>
            <a:off x="457200" y="1586650"/>
            <a:ext cx="8229600" cy="4721292"/>
          </a:xfrm>
        </p:spPr>
        <p:txBody>
          <a:bodyPr>
            <a:spAutoFit/>
          </a:bodyPr>
          <a:lstStyle/>
          <a:p>
            <a:r>
              <a:rPr lang="en-US" sz="2400" dirty="0"/>
              <a:t>If a donor designates a contribution that isn’t a result of an “ask” for that purpose, you have a choice.  If you accept the gift with strings attached, that money becomes restricted to that purpose.  Sometimes that’s fine. </a:t>
            </a:r>
          </a:p>
          <a:p>
            <a:pPr lvl="1"/>
            <a:r>
              <a:rPr lang="en-US" sz="2000" dirty="0"/>
              <a:t>Example: having a facilities fund to pay mortgage and building-related expenses, you may be happy to accept such gifts even if they weren’t directly solicited.</a:t>
            </a:r>
          </a:p>
          <a:p>
            <a:r>
              <a:rPr lang="en-US" sz="2400" dirty="0"/>
              <a:t>What about designations that don’t make sense for your parish at this time?</a:t>
            </a:r>
          </a:p>
          <a:p>
            <a:pPr lvl="1"/>
            <a:r>
              <a:rPr lang="en-US" sz="2000" dirty="0"/>
              <a:t>You are not obligated to accept designated gifts.</a:t>
            </a:r>
          </a:p>
          <a:p>
            <a:pPr lvl="1"/>
            <a:r>
              <a:rPr lang="en-US" sz="2000" dirty="0"/>
              <a:t>One option: ask the donor if the money can be used for other purposes. If the donor is gracious enough to agree, the money isn’t restricted.</a:t>
            </a:r>
          </a:p>
        </p:txBody>
      </p:sp>
      <p:sp>
        <p:nvSpPr>
          <p:cNvPr id="3" name="Slide Number Placeholder 2">
            <a:extLst>
              <a:ext uri="{FF2B5EF4-FFF2-40B4-BE49-F238E27FC236}">
                <a16:creationId xmlns:a16="http://schemas.microsoft.com/office/drawing/2014/main" id="{4990A109-081E-4311-B13E-DD5E45C2D71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111</a:t>
            </a:fld>
            <a:endParaRPr lang="en-US" dirty="0">
              <a:solidFill>
                <a:prstClr val="black">
                  <a:tint val="75000"/>
                </a:prstClr>
              </a:solidFill>
            </a:endParaRPr>
          </a:p>
        </p:txBody>
      </p:sp>
    </p:spTree>
    <p:extLst>
      <p:ext uri="{BB962C8B-B14F-4D97-AF65-F5344CB8AC3E}">
        <p14:creationId xmlns:p14="http://schemas.microsoft.com/office/powerpoint/2010/main" val="421940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Example 1</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4" name="Content Placeholder 3">
            <a:extLst>
              <a:ext uri="{FF2B5EF4-FFF2-40B4-BE49-F238E27FC236}">
                <a16:creationId xmlns:a16="http://schemas.microsoft.com/office/drawing/2014/main" id="{40B91FB4-578F-440C-BDC2-C7391AF1831C}"/>
              </a:ext>
            </a:extLst>
          </p:cNvPr>
          <p:cNvSpPr>
            <a:spLocks noGrp="1"/>
          </p:cNvSpPr>
          <p:nvPr>
            <p:ph sz="half" idx="1"/>
          </p:nvPr>
        </p:nvSpPr>
        <p:spPr>
          <a:xfrm>
            <a:off x="419100" y="1646548"/>
            <a:ext cx="8305800" cy="1643527"/>
          </a:xfrm>
        </p:spPr>
        <p:txBody>
          <a:bodyPr wrap="square">
            <a:spAutoFit/>
          </a:bodyPr>
          <a:lstStyle/>
          <a:p>
            <a:r>
              <a:rPr lang="en-US" sz="2400" dirty="0"/>
              <a:t>Example 1:  The parish is undertaking an addition to the school.  The parish conducts a capital campaign to raise $1,000,000 to pay for the addition. </a:t>
            </a:r>
          </a:p>
          <a:p>
            <a:endParaRPr lang="en-US" sz="2400" dirty="0"/>
          </a:p>
        </p:txBody>
      </p:sp>
      <p:sp>
        <p:nvSpPr>
          <p:cNvPr id="8" name="Content Placeholder 7">
            <a:extLst>
              <a:ext uri="{FF2B5EF4-FFF2-40B4-BE49-F238E27FC236}">
                <a16:creationId xmlns:a16="http://schemas.microsoft.com/office/drawing/2014/main" id="{FC5BAFD8-1965-4F8D-B985-C11E759C6ABB}"/>
              </a:ext>
            </a:extLst>
          </p:cNvPr>
          <p:cNvSpPr>
            <a:spLocks noGrp="1"/>
          </p:cNvSpPr>
          <p:nvPr>
            <p:ph sz="half" idx="2"/>
          </p:nvPr>
        </p:nvSpPr>
        <p:spPr>
          <a:xfrm>
            <a:off x="419100" y="3133984"/>
            <a:ext cx="8305800" cy="590032"/>
          </a:xfrm>
          <a:solidFill>
            <a:schemeClr val="accent1"/>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2400" dirty="0"/>
              <a:t>Answer: Restricted</a:t>
            </a:r>
            <a:endParaRPr lang="en-US" dirty="0"/>
          </a:p>
        </p:txBody>
      </p:sp>
      <p:sp>
        <p:nvSpPr>
          <p:cNvPr id="3" name="Slide Number Placeholder 2">
            <a:extLst>
              <a:ext uri="{FF2B5EF4-FFF2-40B4-BE49-F238E27FC236}">
                <a16:creationId xmlns:a16="http://schemas.microsoft.com/office/drawing/2014/main" id="{4990A109-081E-4311-B13E-DD5E45C2D71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112</a:t>
            </a:fld>
            <a:endParaRPr lang="en-US" dirty="0">
              <a:solidFill>
                <a:prstClr val="black">
                  <a:tint val="75000"/>
                </a:prstClr>
              </a:solidFill>
            </a:endParaRPr>
          </a:p>
        </p:txBody>
      </p:sp>
      <p:sp>
        <p:nvSpPr>
          <p:cNvPr id="13" name="Content Placeholder 7">
            <a:extLst>
              <a:ext uri="{FF2B5EF4-FFF2-40B4-BE49-F238E27FC236}">
                <a16:creationId xmlns:a16="http://schemas.microsoft.com/office/drawing/2014/main" id="{4D0F4A94-B112-4035-8BF8-9572C3560BC0}"/>
              </a:ext>
            </a:extLst>
          </p:cNvPr>
          <p:cNvSpPr txBox="1">
            <a:spLocks/>
          </p:cNvSpPr>
          <p:nvPr/>
        </p:nvSpPr>
        <p:spPr>
          <a:xfrm>
            <a:off x="419100" y="4190999"/>
            <a:ext cx="8267700" cy="2133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400" dirty="0"/>
              <a:t>Additional items to consider</a:t>
            </a:r>
          </a:p>
          <a:p>
            <a:pPr lvl="1"/>
            <a:r>
              <a:rPr lang="en-US" sz="2000" dirty="0"/>
              <a:t>Proxy</a:t>
            </a:r>
          </a:p>
          <a:p>
            <a:pPr lvl="1"/>
            <a:r>
              <a:rPr lang="en-US" sz="2000" dirty="0"/>
              <a:t>Have a contingency (what if you raise more than needed)</a:t>
            </a:r>
          </a:p>
        </p:txBody>
      </p:sp>
    </p:spTree>
    <p:extLst>
      <p:ext uri="{BB962C8B-B14F-4D97-AF65-F5344CB8AC3E}">
        <p14:creationId xmlns:p14="http://schemas.microsoft.com/office/powerpoint/2010/main" val="35258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Example 2</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4" name="Content Placeholder 3">
            <a:extLst>
              <a:ext uri="{FF2B5EF4-FFF2-40B4-BE49-F238E27FC236}">
                <a16:creationId xmlns:a16="http://schemas.microsoft.com/office/drawing/2014/main" id="{40B91FB4-578F-440C-BDC2-C7391AF1831C}"/>
              </a:ext>
            </a:extLst>
          </p:cNvPr>
          <p:cNvSpPr>
            <a:spLocks noGrp="1"/>
          </p:cNvSpPr>
          <p:nvPr>
            <p:ph sz="half" idx="1"/>
          </p:nvPr>
        </p:nvSpPr>
        <p:spPr>
          <a:xfrm>
            <a:off x="419100" y="1646548"/>
            <a:ext cx="8305800" cy="2382191"/>
          </a:xfrm>
        </p:spPr>
        <p:txBody>
          <a:bodyPr wrap="square">
            <a:spAutoFit/>
          </a:bodyPr>
          <a:lstStyle/>
          <a:p>
            <a:r>
              <a:rPr lang="en-US" sz="2400" dirty="0"/>
              <a:t>Example 2:  The parish has a net surplus of $50,000 at the end of the fiscal year.  They decide to set aside reserves for facility premises maintenance that need to occur in a future fiscal year.  It formalizes this through action of the Pastoral and Finance Councils.</a:t>
            </a:r>
          </a:p>
          <a:p>
            <a:endParaRPr lang="en-US" sz="2400" dirty="0"/>
          </a:p>
        </p:txBody>
      </p:sp>
      <p:sp>
        <p:nvSpPr>
          <p:cNvPr id="8" name="Content Placeholder 7">
            <a:extLst>
              <a:ext uri="{FF2B5EF4-FFF2-40B4-BE49-F238E27FC236}">
                <a16:creationId xmlns:a16="http://schemas.microsoft.com/office/drawing/2014/main" id="{FC5BAFD8-1965-4F8D-B985-C11E759C6ABB}"/>
              </a:ext>
            </a:extLst>
          </p:cNvPr>
          <p:cNvSpPr>
            <a:spLocks noGrp="1"/>
          </p:cNvSpPr>
          <p:nvPr>
            <p:ph sz="half" idx="2"/>
          </p:nvPr>
        </p:nvSpPr>
        <p:spPr>
          <a:xfrm>
            <a:off x="419100" y="3829568"/>
            <a:ext cx="8305800" cy="590032"/>
          </a:xfrm>
          <a:solidFill>
            <a:schemeClr val="accent1"/>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2400" dirty="0"/>
              <a:t>Answer: Designated</a:t>
            </a:r>
            <a:endParaRPr lang="en-US" dirty="0"/>
          </a:p>
        </p:txBody>
      </p:sp>
      <p:sp>
        <p:nvSpPr>
          <p:cNvPr id="3" name="Slide Number Placeholder 2">
            <a:extLst>
              <a:ext uri="{FF2B5EF4-FFF2-40B4-BE49-F238E27FC236}">
                <a16:creationId xmlns:a16="http://schemas.microsoft.com/office/drawing/2014/main" id="{4990A109-081E-4311-B13E-DD5E45C2D71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113</a:t>
            </a:fld>
            <a:endParaRPr lang="en-US" dirty="0">
              <a:solidFill>
                <a:prstClr val="black">
                  <a:tint val="75000"/>
                </a:prstClr>
              </a:solidFill>
            </a:endParaRPr>
          </a:p>
        </p:txBody>
      </p:sp>
    </p:spTree>
    <p:extLst>
      <p:ext uri="{BB962C8B-B14F-4D97-AF65-F5344CB8AC3E}">
        <p14:creationId xmlns:p14="http://schemas.microsoft.com/office/powerpoint/2010/main" val="327645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Example 3</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4" name="Content Placeholder 3">
            <a:extLst>
              <a:ext uri="{FF2B5EF4-FFF2-40B4-BE49-F238E27FC236}">
                <a16:creationId xmlns:a16="http://schemas.microsoft.com/office/drawing/2014/main" id="{40B91FB4-578F-440C-BDC2-C7391AF1831C}"/>
              </a:ext>
            </a:extLst>
          </p:cNvPr>
          <p:cNvSpPr>
            <a:spLocks noGrp="1"/>
          </p:cNvSpPr>
          <p:nvPr>
            <p:ph sz="half" idx="1"/>
          </p:nvPr>
        </p:nvSpPr>
        <p:spPr>
          <a:xfrm>
            <a:off x="419100" y="1646548"/>
            <a:ext cx="8305800" cy="1274195"/>
          </a:xfrm>
        </p:spPr>
        <p:txBody>
          <a:bodyPr wrap="square">
            <a:spAutoFit/>
          </a:bodyPr>
          <a:lstStyle/>
          <a:p>
            <a:r>
              <a:rPr lang="en-US" sz="2400" dirty="0"/>
              <a:t>Example 3:  A donor comes forward and offers the parish $25,000 to maintain the church pipe organ.</a:t>
            </a:r>
          </a:p>
          <a:p>
            <a:endParaRPr lang="en-US" sz="2400" dirty="0"/>
          </a:p>
        </p:txBody>
      </p:sp>
      <p:sp>
        <p:nvSpPr>
          <p:cNvPr id="8" name="Content Placeholder 7">
            <a:extLst>
              <a:ext uri="{FF2B5EF4-FFF2-40B4-BE49-F238E27FC236}">
                <a16:creationId xmlns:a16="http://schemas.microsoft.com/office/drawing/2014/main" id="{FC5BAFD8-1965-4F8D-B985-C11E759C6ABB}"/>
              </a:ext>
            </a:extLst>
          </p:cNvPr>
          <p:cNvSpPr>
            <a:spLocks noGrp="1"/>
          </p:cNvSpPr>
          <p:nvPr>
            <p:ph sz="half" idx="2"/>
          </p:nvPr>
        </p:nvSpPr>
        <p:spPr>
          <a:xfrm>
            <a:off x="419100" y="3133984"/>
            <a:ext cx="8305800" cy="590032"/>
          </a:xfrm>
          <a:solidFill>
            <a:schemeClr val="accent1"/>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2400" dirty="0"/>
              <a:t>Answer: Restricted</a:t>
            </a:r>
            <a:endParaRPr lang="en-US" dirty="0"/>
          </a:p>
        </p:txBody>
      </p:sp>
      <p:sp>
        <p:nvSpPr>
          <p:cNvPr id="3" name="Slide Number Placeholder 2">
            <a:extLst>
              <a:ext uri="{FF2B5EF4-FFF2-40B4-BE49-F238E27FC236}">
                <a16:creationId xmlns:a16="http://schemas.microsoft.com/office/drawing/2014/main" id="{4990A109-081E-4311-B13E-DD5E45C2D71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114</a:t>
            </a:fld>
            <a:endParaRPr lang="en-US" dirty="0">
              <a:solidFill>
                <a:prstClr val="black">
                  <a:tint val="75000"/>
                </a:prstClr>
              </a:solidFill>
            </a:endParaRPr>
          </a:p>
        </p:txBody>
      </p:sp>
      <p:sp>
        <p:nvSpPr>
          <p:cNvPr id="13" name="Content Placeholder 7">
            <a:extLst>
              <a:ext uri="{FF2B5EF4-FFF2-40B4-BE49-F238E27FC236}">
                <a16:creationId xmlns:a16="http://schemas.microsoft.com/office/drawing/2014/main" id="{4D0F4A94-B112-4035-8BF8-9572C3560BC0}"/>
              </a:ext>
            </a:extLst>
          </p:cNvPr>
          <p:cNvSpPr txBox="1">
            <a:spLocks/>
          </p:cNvSpPr>
          <p:nvPr/>
        </p:nvSpPr>
        <p:spPr>
          <a:xfrm>
            <a:off x="419100" y="4724399"/>
            <a:ext cx="8267700" cy="15240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400" dirty="0"/>
              <a:t>Additional items to consider</a:t>
            </a:r>
          </a:p>
          <a:p>
            <a:pPr lvl="1"/>
            <a:r>
              <a:rPr lang="en-US" sz="2000" dirty="0"/>
              <a:t>Is the donation in writing?</a:t>
            </a:r>
          </a:p>
          <a:p>
            <a:pPr lvl="1"/>
            <a:r>
              <a:rPr lang="en-US" sz="2000" dirty="0"/>
              <a:t>Do you need $25k for a pipe organ? Can the intention be fulfilled?</a:t>
            </a:r>
          </a:p>
        </p:txBody>
      </p:sp>
      <p:sp>
        <p:nvSpPr>
          <p:cNvPr id="9" name="Content Placeholder 7">
            <a:extLst>
              <a:ext uri="{FF2B5EF4-FFF2-40B4-BE49-F238E27FC236}">
                <a16:creationId xmlns:a16="http://schemas.microsoft.com/office/drawing/2014/main" id="{2233ADAD-4A1C-49C1-A19C-4D6759C01EDF}"/>
              </a:ext>
            </a:extLst>
          </p:cNvPr>
          <p:cNvSpPr txBox="1">
            <a:spLocks/>
          </p:cNvSpPr>
          <p:nvPr/>
        </p:nvSpPr>
        <p:spPr>
          <a:xfrm>
            <a:off x="419100" y="3937257"/>
            <a:ext cx="8305800" cy="590032"/>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lt1"/>
                </a:solidFill>
                <a:latin typeface="+mn-lt"/>
                <a:ea typeface="+mn-ea"/>
                <a:cs typeface="+mn-cs"/>
              </a:defRPr>
            </a:lvl9pPr>
          </a:lstStyle>
          <a:p>
            <a:r>
              <a:rPr lang="en-US" sz="2400" dirty="0"/>
              <a:t>Or is it?</a:t>
            </a:r>
            <a:endParaRPr lang="en-US" dirty="0"/>
          </a:p>
        </p:txBody>
      </p:sp>
    </p:spTree>
    <p:extLst>
      <p:ext uri="{BB962C8B-B14F-4D97-AF65-F5344CB8AC3E}">
        <p14:creationId xmlns:p14="http://schemas.microsoft.com/office/powerpoint/2010/main" val="82374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Example 4</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4" name="Content Placeholder 3">
            <a:extLst>
              <a:ext uri="{FF2B5EF4-FFF2-40B4-BE49-F238E27FC236}">
                <a16:creationId xmlns:a16="http://schemas.microsoft.com/office/drawing/2014/main" id="{40B91FB4-578F-440C-BDC2-C7391AF1831C}"/>
              </a:ext>
            </a:extLst>
          </p:cNvPr>
          <p:cNvSpPr>
            <a:spLocks noGrp="1"/>
          </p:cNvSpPr>
          <p:nvPr>
            <p:ph sz="half" idx="1"/>
          </p:nvPr>
        </p:nvSpPr>
        <p:spPr>
          <a:xfrm>
            <a:off x="419100" y="1646548"/>
            <a:ext cx="8305800" cy="1643527"/>
          </a:xfrm>
        </p:spPr>
        <p:txBody>
          <a:bodyPr wrap="square">
            <a:spAutoFit/>
          </a:bodyPr>
          <a:lstStyle/>
          <a:p>
            <a:r>
              <a:rPr lang="en-US" sz="2400" dirty="0"/>
              <a:t>Example 4:  The Christian Women have $12,520 in their checking account.  The money is raised through bake sales during the year.</a:t>
            </a:r>
          </a:p>
          <a:p>
            <a:endParaRPr lang="en-US" sz="2400" dirty="0"/>
          </a:p>
        </p:txBody>
      </p:sp>
      <p:sp>
        <p:nvSpPr>
          <p:cNvPr id="8" name="Content Placeholder 7">
            <a:extLst>
              <a:ext uri="{FF2B5EF4-FFF2-40B4-BE49-F238E27FC236}">
                <a16:creationId xmlns:a16="http://schemas.microsoft.com/office/drawing/2014/main" id="{FC5BAFD8-1965-4F8D-B985-C11E759C6ABB}"/>
              </a:ext>
            </a:extLst>
          </p:cNvPr>
          <p:cNvSpPr>
            <a:spLocks noGrp="1"/>
          </p:cNvSpPr>
          <p:nvPr>
            <p:ph sz="half" idx="2"/>
          </p:nvPr>
        </p:nvSpPr>
        <p:spPr>
          <a:xfrm>
            <a:off x="419100" y="3133984"/>
            <a:ext cx="8305800" cy="590032"/>
          </a:xfrm>
          <a:solidFill>
            <a:schemeClr val="accent1"/>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2400" dirty="0"/>
              <a:t>Answer: Designated</a:t>
            </a:r>
            <a:endParaRPr lang="en-US" dirty="0"/>
          </a:p>
        </p:txBody>
      </p:sp>
      <p:sp>
        <p:nvSpPr>
          <p:cNvPr id="3" name="Slide Number Placeholder 2">
            <a:extLst>
              <a:ext uri="{FF2B5EF4-FFF2-40B4-BE49-F238E27FC236}">
                <a16:creationId xmlns:a16="http://schemas.microsoft.com/office/drawing/2014/main" id="{4990A109-081E-4311-B13E-DD5E45C2D71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115</a:t>
            </a:fld>
            <a:endParaRPr lang="en-US" dirty="0">
              <a:solidFill>
                <a:prstClr val="black">
                  <a:tint val="75000"/>
                </a:prstClr>
              </a:solidFill>
            </a:endParaRPr>
          </a:p>
        </p:txBody>
      </p:sp>
      <p:sp>
        <p:nvSpPr>
          <p:cNvPr id="13" name="Content Placeholder 7">
            <a:extLst>
              <a:ext uri="{FF2B5EF4-FFF2-40B4-BE49-F238E27FC236}">
                <a16:creationId xmlns:a16="http://schemas.microsoft.com/office/drawing/2014/main" id="{4D0F4A94-B112-4035-8BF8-9572C3560BC0}"/>
              </a:ext>
            </a:extLst>
          </p:cNvPr>
          <p:cNvSpPr txBox="1">
            <a:spLocks/>
          </p:cNvSpPr>
          <p:nvPr/>
        </p:nvSpPr>
        <p:spPr>
          <a:xfrm>
            <a:off x="419100" y="4190999"/>
            <a:ext cx="8267700" cy="2133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400" dirty="0"/>
              <a:t>Additional items to consider</a:t>
            </a:r>
          </a:p>
          <a:p>
            <a:pPr lvl="1"/>
            <a:r>
              <a:rPr lang="en-US" sz="2000" dirty="0"/>
              <a:t>How was the money raised?</a:t>
            </a:r>
          </a:p>
          <a:p>
            <a:pPr lvl="1"/>
            <a:r>
              <a:rPr lang="en-US" sz="2000" dirty="0"/>
              <a:t>Does the group have bylaws?</a:t>
            </a:r>
          </a:p>
        </p:txBody>
      </p:sp>
    </p:spTree>
    <p:extLst>
      <p:ext uri="{BB962C8B-B14F-4D97-AF65-F5344CB8AC3E}">
        <p14:creationId xmlns:p14="http://schemas.microsoft.com/office/powerpoint/2010/main" val="364609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Example 5</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4" name="Content Placeholder 3">
            <a:extLst>
              <a:ext uri="{FF2B5EF4-FFF2-40B4-BE49-F238E27FC236}">
                <a16:creationId xmlns:a16="http://schemas.microsoft.com/office/drawing/2014/main" id="{40B91FB4-578F-440C-BDC2-C7391AF1831C}"/>
              </a:ext>
            </a:extLst>
          </p:cNvPr>
          <p:cNvSpPr>
            <a:spLocks noGrp="1"/>
          </p:cNvSpPr>
          <p:nvPr>
            <p:ph sz="half" idx="1"/>
          </p:nvPr>
        </p:nvSpPr>
        <p:spPr>
          <a:xfrm>
            <a:off x="419100" y="1646548"/>
            <a:ext cx="8305800" cy="904863"/>
          </a:xfrm>
        </p:spPr>
        <p:txBody>
          <a:bodyPr wrap="square">
            <a:spAutoFit/>
          </a:bodyPr>
          <a:lstStyle/>
          <a:p>
            <a:r>
              <a:rPr lang="en-US" sz="2400" dirty="0"/>
              <a:t>Example 5:  The parish receives a large bequest.</a:t>
            </a:r>
          </a:p>
          <a:p>
            <a:endParaRPr lang="en-US" sz="2400" dirty="0"/>
          </a:p>
        </p:txBody>
      </p:sp>
      <p:sp>
        <p:nvSpPr>
          <p:cNvPr id="8" name="Content Placeholder 7">
            <a:extLst>
              <a:ext uri="{FF2B5EF4-FFF2-40B4-BE49-F238E27FC236}">
                <a16:creationId xmlns:a16="http://schemas.microsoft.com/office/drawing/2014/main" id="{FC5BAFD8-1965-4F8D-B985-C11E759C6ABB}"/>
              </a:ext>
            </a:extLst>
          </p:cNvPr>
          <p:cNvSpPr>
            <a:spLocks noGrp="1"/>
          </p:cNvSpPr>
          <p:nvPr>
            <p:ph sz="half" idx="2"/>
          </p:nvPr>
        </p:nvSpPr>
        <p:spPr>
          <a:xfrm>
            <a:off x="419100" y="3133984"/>
            <a:ext cx="8305800" cy="590032"/>
          </a:xfrm>
          <a:solidFill>
            <a:schemeClr val="accent1"/>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2400" dirty="0"/>
              <a:t>Answer: Unrestricted</a:t>
            </a:r>
            <a:endParaRPr lang="en-US" dirty="0"/>
          </a:p>
        </p:txBody>
      </p:sp>
      <p:sp>
        <p:nvSpPr>
          <p:cNvPr id="3" name="Slide Number Placeholder 2">
            <a:extLst>
              <a:ext uri="{FF2B5EF4-FFF2-40B4-BE49-F238E27FC236}">
                <a16:creationId xmlns:a16="http://schemas.microsoft.com/office/drawing/2014/main" id="{4990A109-081E-4311-B13E-DD5E45C2D71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116</a:t>
            </a:fld>
            <a:endParaRPr lang="en-US" dirty="0">
              <a:solidFill>
                <a:prstClr val="black">
                  <a:tint val="75000"/>
                </a:prstClr>
              </a:solidFill>
            </a:endParaRPr>
          </a:p>
        </p:txBody>
      </p:sp>
      <p:sp>
        <p:nvSpPr>
          <p:cNvPr id="13" name="Content Placeholder 7">
            <a:extLst>
              <a:ext uri="{FF2B5EF4-FFF2-40B4-BE49-F238E27FC236}">
                <a16:creationId xmlns:a16="http://schemas.microsoft.com/office/drawing/2014/main" id="{4D0F4A94-B112-4035-8BF8-9572C3560BC0}"/>
              </a:ext>
            </a:extLst>
          </p:cNvPr>
          <p:cNvSpPr txBox="1">
            <a:spLocks/>
          </p:cNvSpPr>
          <p:nvPr/>
        </p:nvSpPr>
        <p:spPr>
          <a:xfrm>
            <a:off x="419100" y="4190999"/>
            <a:ext cx="8267700" cy="2133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400" dirty="0"/>
              <a:t>Unless there was a specific intent from the donor in writing, the gift is unrestricted.</a:t>
            </a:r>
          </a:p>
        </p:txBody>
      </p:sp>
    </p:spTree>
    <p:extLst>
      <p:ext uri="{BB962C8B-B14F-4D97-AF65-F5344CB8AC3E}">
        <p14:creationId xmlns:p14="http://schemas.microsoft.com/office/powerpoint/2010/main" val="137929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Income: Restricted, Unrestricted, Designated</a:t>
            </a:r>
          </a:p>
        </p:txBody>
      </p:sp>
      <p:sp>
        <p:nvSpPr>
          <p:cNvPr id="4" name="Content Placeholder 2">
            <a:extLst>
              <a:ext uri="{FF2B5EF4-FFF2-40B4-BE49-F238E27FC236}">
                <a16:creationId xmlns:a16="http://schemas.microsoft.com/office/drawing/2014/main" id="{171A9D8A-BCB7-49CC-A460-53F0730CFB57}"/>
              </a:ext>
            </a:extLst>
          </p:cNvPr>
          <p:cNvSpPr>
            <a:spLocks noGrp="1"/>
          </p:cNvSpPr>
          <p:nvPr>
            <p:ph idx="1"/>
          </p:nvPr>
        </p:nvSpPr>
        <p:spPr>
          <a:xfrm>
            <a:off x="647700" y="1509712"/>
            <a:ext cx="7848600" cy="5029200"/>
          </a:xfrm>
        </p:spPr>
        <p:txBody>
          <a:bodyPr>
            <a:normAutofit/>
          </a:bodyPr>
          <a:lstStyle/>
          <a:p>
            <a:pPr marL="0" indent="0" algn="ctr">
              <a:buNone/>
            </a:pPr>
            <a:r>
              <a:rPr lang="en-US" sz="6000" dirty="0"/>
              <a:t>Questions??</a:t>
            </a:r>
          </a:p>
          <a:p>
            <a:endParaRPr lang="en-US" dirty="0"/>
          </a:p>
          <a:p>
            <a:endParaRPr lang="en-US" dirty="0"/>
          </a:p>
        </p:txBody>
      </p:sp>
      <p:sp>
        <p:nvSpPr>
          <p:cNvPr id="3" name="Slide Number Placeholder 2">
            <a:extLst>
              <a:ext uri="{FF2B5EF4-FFF2-40B4-BE49-F238E27FC236}">
                <a16:creationId xmlns:a16="http://schemas.microsoft.com/office/drawing/2014/main" id="{D55641F7-E31E-42EB-A308-DCF6DB17BDFB}"/>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117</a:t>
            </a:fld>
            <a:endParaRPr lang="en-US" dirty="0">
              <a:solidFill>
                <a:prstClr val="black">
                  <a:tint val="75000"/>
                </a:prstClr>
              </a:solidFill>
            </a:endParaRPr>
          </a:p>
        </p:txBody>
      </p:sp>
      <p:sp>
        <p:nvSpPr>
          <p:cNvPr id="5" name="TextBox 4">
            <a:extLst>
              <a:ext uri="{FF2B5EF4-FFF2-40B4-BE49-F238E27FC236}">
                <a16:creationId xmlns:a16="http://schemas.microsoft.com/office/drawing/2014/main" id="{CAC2EF07-0F1D-4FA5-A212-9AC5415F52C0}"/>
              </a:ext>
            </a:extLst>
          </p:cNvPr>
          <p:cNvSpPr txBox="1"/>
          <p:nvPr/>
        </p:nvSpPr>
        <p:spPr>
          <a:xfrm>
            <a:off x="381000" y="5486400"/>
            <a:ext cx="8458200" cy="369332"/>
          </a:xfrm>
          <a:prstGeom prst="rect">
            <a:avLst/>
          </a:prstGeom>
          <a:noFill/>
        </p:spPr>
        <p:txBody>
          <a:bodyPr wrap="square" rtlCol="0">
            <a:spAutoFit/>
          </a:bodyPr>
          <a:lstStyle/>
          <a:p>
            <a:r>
              <a:rPr lang="en-US" dirty="0"/>
              <a:t>Up Next: Parishes as Corporate Entities</a:t>
            </a:r>
          </a:p>
        </p:txBody>
      </p:sp>
    </p:spTree>
    <p:extLst>
      <p:ext uri="{BB962C8B-B14F-4D97-AF65-F5344CB8AC3E}">
        <p14:creationId xmlns:p14="http://schemas.microsoft.com/office/powerpoint/2010/main" val="41561121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extLst>
              <p:ext uri="{D42A27DB-BD31-4B8C-83A1-F6EECF244321}">
                <p14:modId xmlns:p14="http://schemas.microsoft.com/office/powerpoint/2010/main" val="2396569850"/>
              </p:ext>
            </p:extLst>
          </p:nvPr>
        </p:nvGraphicFramePr>
        <p:xfrm>
          <a:off x="762000" y="1397000"/>
          <a:ext cx="8001000" cy="5308600"/>
        </p:xfrm>
        <a:graphic>
          <a:graphicData uri="http://schemas.openxmlformats.org/drawingml/2006/table">
            <a:tbl>
              <a:tblPr firstRow="1" bandRow="1">
                <a:tableStyleId>{5C22544A-7EE6-4342-B048-85BDC9FD1C3A}</a:tableStyleId>
              </a:tblPr>
              <a:tblGrid>
                <a:gridCol w="8001000">
                  <a:extLst>
                    <a:ext uri="{9D8B030D-6E8A-4147-A177-3AD203B41FA5}">
                      <a16:colId xmlns:a16="http://schemas.microsoft.com/office/drawing/2014/main" val="1714606087"/>
                    </a:ext>
                  </a:extLst>
                </a:gridCol>
              </a:tblGrid>
              <a:tr h="5308600">
                <a:tc>
                  <a:txBody>
                    <a:bodyPr/>
                    <a:lstStyle/>
                    <a:p>
                      <a:endParaRPr lang="en-US" sz="3200" dirty="0">
                        <a:solidFill>
                          <a:schemeClr val="tx1"/>
                        </a:solidFill>
                      </a:endParaRPr>
                    </a:p>
                    <a:p>
                      <a:r>
                        <a:rPr lang="en-US" sz="4000" dirty="0">
                          <a:solidFill>
                            <a:schemeClr val="tx1"/>
                          </a:solidFill>
                          <a:latin typeface="Times New Roman" panose="02020603050405020304" pitchFamily="18" charset="0"/>
                          <a:cs typeface="Times New Roman" panose="02020603050405020304" pitchFamily="18" charset="0"/>
                        </a:rPr>
                        <a:t>Canon Law as it pertains to Parishes</a:t>
                      </a:r>
                    </a:p>
                    <a:p>
                      <a:endParaRPr lang="en-US" sz="4000" dirty="0">
                        <a:solidFill>
                          <a:schemeClr val="tx1"/>
                        </a:solidFill>
                      </a:endParaRPr>
                    </a:p>
                    <a:p>
                      <a:endParaRPr lang="en-US" sz="4000" dirty="0">
                        <a:solidFill>
                          <a:schemeClr val="tx1"/>
                        </a:solidFill>
                      </a:endParaRPr>
                    </a:p>
                    <a:p>
                      <a:pPr>
                        <a:lnSpc>
                          <a:spcPct val="110000"/>
                        </a:lnSpc>
                      </a:pPr>
                      <a:r>
                        <a:rPr lang="en-US" sz="2400" b="0" dirty="0">
                          <a:solidFill>
                            <a:schemeClr val="tx1"/>
                          </a:solidFill>
                          <a:latin typeface="Times New Roman"/>
                          <a:cs typeface="Times New Roman"/>
                        </a:rPr>
                        <a:t>Barbara Anne Cusack</a:t>
                      </a:r>
                    </a:p>
                    <a:p>
                      <a:pPr>
                        <a:lnSpc>
                          <a:spcPct val="110000"/>
                        </a:lnSpc>
                      </a:pPr>
                      <a:r>
                        <a:rPr lang="en-US" sz="2400" b="0" dirty="0">
                          <a:solidFill>
                            <a:schemeClr val="tx1"/>
                          </a:solidFill>
                          <a:latin typeface="Times New Roman"/>
                          <a:cs typeface="Times New Roman"/>
                        </a:rPr>
                        <a:t>Chancellor</a:t>
                      </a:r>
                    </a:p>
                    <a:p>
                      <a:pPr>
                        <a:lnSpc>
                          <a:spcPct val="110000"/>
                        </a:lnSpc>
                      </a:pPr>
                      <a:r>
                        <a:rPr lang="en-US" sz="2400" b="0" dirty="0">
                          <a:solidFill>
                            <a:schemeClr val="tx1"/>
                          </a:solidFill>
                          <a:latin typeface="Times New Roman"/>
                          <a:cs typeface="Times New Roman"/>
                        </a:rPr>
                        <a:t>Archdiocese of Milwaukee</a:t>
                      </a:r>
                    </a:p>
                    <a:p>
                      <a:endParaRPr lang="en-US" sz="3200" dirty="0"/>
                    </a:p>
                  </a:txBody>
                  <a:tcPr>
                    <a:noFill/>
                  </a:tcPr>
                </a:tc>
                <a:extLst>
                  <a:ext uri="{0D108BD9-81ED-4DB2-BD59-A6C34878D82A}">
                    <a16:rowId xmlns:a16="http://schemas.microsoft.com/office/drawing/2014/main" val="4176754971"/>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118</a:t>
            </a:fld>
            <a:endParaRPr lang="en-US" dirty="0">
              <a:solidFill>
                <a:prstClr val="black">
                  <a:tint val="75000"/>
                </a:prstClr>
              </a:solidFill>
            </a:endParaRPr>
          </a:p>
        </p:txBody>
      </p:sp>
    </p:spTree>
    <p:extLst>
      <p:ext uri="{BB962C8B-B14F-4D97-AF65-F5344CB8AC3E}">
        <p14:creationId xmlns:p14="http://schemas.microsoft.com/office/powerpoint/2010/main" val="21690643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5" name="TextBox 4">
            <a:extLst>
              <a:ext uri="{FF2B5EF4-FFF2-40B4-BE49-F238E27FC236}">
                <a16:creationId xmlns:a16="http://schemas.microsoft.com/office/drawing/2014/main" id="{748F718C-6F0B-40E2-99E2-1AF649D616DD}"/>
              </a:ext>
            </a:extLst>
          </p:cNvPr>
          <p:cNvSpPr txBox="1"/>
          <p:nvPr/>
        </p:nvSpPr>
        <p:spPr>
          <a:xfrm>
            <a:off x="533400" y="1981200"/>
            <a:ext cx="8382000" cy="2703625"/>
          </a:xfrm>
          <a:prstGeom prst="rect">
            <a:avLst/>
          </a:prstGeom>
          <a:noFill/>
        </p:spPr>
        <p:txBody>
          <a:bodyPr wrap="square">
            <a:spAutoFit/>
          </a:bodyPr>
          <a:lstStyle/>
          <a:p>
            <a:pPr>
              <a:lnSpc>
                <a:spcPct val="110000"/>
              </a:lnSpc>
            </a:pPr>
            <a:r>
              <a:rPr lang="en-US" sz="3600" b="1" dirty="0">
                <a:latin typeface="Times New Roman"/>
                <a:cs typeface="Times New Roman"/>
              </a:rPr>
              <a:t>Legal Structure of Parishes</a:t>
            </a:r>
          </a:p>
          <a:p>
            <a:pPr>
              <a:lnSpc>
                <a:spcPct val="110000"/>
              </a:lnSpc>
            </a:pPr>
            <a:endParaRPr lang="en-US" sz="2400" dirty="0">
              <a:latin typeface="Times New Roman"/>
              <a:cs typeface="Times New Roman"/>
            </a:endParaRPr>
          </a:p>
          <a:p>
            <a:pPr>
              <a:lnSpc>
                <a:spcPct val="110000"/>
              </a:lnSpc>
            </a:pPr>
            <a:endParaRPr lang="en-US" sz="2400" dirty="0">
              <a:latin typeface="Times New Roman"/>
              <a:cs typeface="Times New Roman"/>
            </a:endParaRPr>
          </a:p>
          <a:p>
            <a:pPr>
              <a:lnSpc>
                <a:spcPct val="110000"/>
              </a:lnSpc>
            </a:pPr>
            <a:r>
              <a:rPr lang="en-US" sz="2400" dirty="0">
                <a:latin typeface="Times New Roman"/>
                <a:cs typeface="Times New Roman"/>
              </a:rPr>
              <a:t>Sharon Hanson</a:t>
            </a:r>
          </a:p>
          <a:p>
            <a:pPr>
              <a:lnSpc>
                <a:spcPct val="110000"/>
              </a:lnSpc>
            </a:pPr>
            <a:r>
              <a:rPr lang="en-US" sz="2400" dirty="0">
                <a:latin typeface="Times New Roman"/>
                <a:cs typeface="Times New Roman"/>
              </a:rPr>
              <a:t>General Counsel</a:t>
            </a:r>
          </a:p>
          <a:p>
            <a:pPr>
              <a:lnSpc>
                <a:spcPct val="110000"/>
              </a:lnSpc>
            </a:pPr>
            <a:r>
              <a:rPr lang="en-US" sz="2400" dirty="0">
                <a:latin typeface="Times New Roman"/>
                <a:cs typeface="Times New Roman"/>
              </a:rPr>
              <a:t>Archdiocese of Milwaukee</a:t>
            </a:r>
            <a:endParaRPr lang="en-US" sz="2800" dirty="0">
              <a:latin typeface="Times New Roman"/>
              <a:cs typeface="Times New Roman"/>
            </a:endParaRPr>
          </a:p>
        </p:txBody>
      </p:sp>
      <p:sp>
        <p:nvSpPr>
          <p:cNvPr id="3" name="Slide Number Placeholder 2">
            <a:extLst>
              <a:ext uri="{FF2B5EF4-FFF2-40B4-BE49-F238E27FC236}">
                <a16:creationId xmlns:a16="http://schemas.microsoft.com/office/drawing/2014/main" id="{215D2609-F5BE-4FE8-A9B7-65694BB9A64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119</a:t>
            </a:fld>
            <a:endParaRPr lang="en-US" dirty="0">
              <a:solidFill>
                <a:prstClr val="black">
                  <a:tint val="75000"/>
                </a:prstClr>
              </a:solidFill>
            </a:endParaRPr>
          </a:p>
        </p:txBody>
      </p:sp>
    </p:spTree>
    <p:extLst>
      <p:ext uri="{BB962C8B-B14F-4D97-AF65-F5344CB8AC3E}">
        <p14:creationId xmlns:p14="http://schemas.microsoft.com/office/powerpoint/2010/main" val="3130157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BC508F-EA8C-461A-8D48-FA79380CE207}"/>
              </a:ext>
            </a:extLst>
          </p:cNvPr>
          <p:cNvSpPr>
            <a:spLocks noGrp="1"/>
          </p:cNvSpPr>
          <p:nvPr>
            <p:ph idx="1"/>
          </p:nvPr>
        </p:nvSpPr>
        <p:spPr>
          <a:xfrm>
            <a:off x="628650" y="1162568"/>
            <a:ext cx="7886700" cy="5390631"/>
          </a:xfrm>
        </p:spPr>
        <p:txBody>
          <a:bodyPr>
            <a:normAutofit/>
          </a:bodyPr>
          <a:lstStyle/>
          <a:p>
            <a:pPr marL="0" lvl="0" indent="0" defTabSz="457200">
              <a:lnSpc>
                <a:spcPct val="100000"/>
              </a:lnSpc>
              <a:spcBef>
                <a:spcPts val="0"/>
              </a:spcBef>
              <a:buNone/>
              <a:defRPr/>
            </a:pPr>
            <a:r>
              <a:rPr lang="en-US" sz="3200" dirty="0">
                <a:solidFill>
                  <a:prstClr val="black"/>
                </a:solidFill>
                <a:latin typeface="Garamond" panose="02020404030301010803"/>
              </a:rPr>
              <a:t>NO - How far is your commute?</a:t>
            </a:r>
          </a:p>
          <a:p>
            <a:pPr marL="0" lvl="0" indent="0" defTabSz="457200">
              <a:lnSpc>
                <a:spcPct val="100000"/>
              </a:lnSpc>
              <a:spcBef>
                <a:spcPts val="0"/>
              </a:spcBef>
              <a:buNone/>
              <a:defRPr/>
            </a:pPr>
            <a:r>
              <a:rPr lang="en-US" sz="3200" dirty="0">
                <a:solidFill>
                  <a:prstClr val="black"/>
                </a:solidFill>
                <a:latin typeface="Garamond" panose="02020404030301010803"/>
              </a:rPr>
              <a:t>YES - Are you able to start work at 8 a.m.?</a:t>
            </a:r>
          </a:p>
          <a:p>
            <a:pPr marL="0" lvl="0" indent="0" defTabSz="457200">
              <a:lnSpc>
                <a:spcPct val="100000"/>
              </a:lnSpc>
              <a:spcBef>
                <a:spcPts val="0"/>
              </a:spcBef>
              <a:buNone/>
              <a:defRPr/>
            </a:pPr>
            <a:endParaRPr lang="en-US" sz="3200" dirty="0">
              <a:solidFill>
                <a:prstClr val="black"/>
              </a:solidFill>
              <a:latin typeface="Garamond" panose="02020404030301010803"/>
            </a:endParaRPr>
          </a:p>
          <a:p>
            <a:pPr marL="0" lvl="0" indent="0" defTabSz="457200">
              <a:lnSpc>
                <a:spcPct val="100000"/>
              </a:lnSpc>
              <a:spcBef>
                <a:spcPts val="0"/>
              </a:spcBef>
              <a:buNone/>
              <a:defRPr/>
            </a:pPr>
            <a:r>
              <a:rPr lang="en-US" sz="3200" dirty="0">
                <a:solidFill>
                  <a:prstClr val="black"/>
                </a:solidFill>
                <a:latin typeface="Garamond" panose="02020404030301010803"/>
              </a:rPr>
              <a:t>NO - Are you a U.S. citizen?</a:t>
            </a:r>
          </a:p>
          <a:p>
            <a:pPr marL="0" lvl="0" indent="0" defTabSz="457200">
              <a:lnSpc>
                <a:spcPct val="100000"/>
              </a:lnSpc>
              <a:spcBef>
                <a:spcPts val="0"/>
              </a:spcBef>
              <a:buNone/>
              <a:defRPr/>
            </a:pPr>
            <a:r>
              <a:rPr lang="en-US" sz="3200" dirty="0">
                <a:solidFill>
                  <a:prstClr val="black"/>
                </a:solidFill>
                <a:latin typeface="Garamond" panose="02020404030301010803"/>
              </a:rPr>
              <a:t>YES - Are you authorized to work in the U.S.?</a:t>
            </a:r>
          </a:p>
          <a:p>
            <a:pPr marL="0" lvl="0" indent="0" defTabSz="457200">
              <a:lnSpc>
                <a:spcPct val="100000"/>
              </a:lnSpc>
              <a:spcBef>
                <a:spcPts val="0"/>
              </a:spcBef>
              <a:buNone/>
              <a:defRPr/>
            </a:pPr>
            <a:endParaRPr lang="en-US" sz="3200" dirty="0">
              <a:solidFill>
                <a:prstClr val="black"/>
              </a:solidFill>
              <a:latin typeface="Garamond" panose="02020404030301010803"/>
            </a:endParaRPr>
          </a:p>
          <a:p>
            <a:pPr marL="0" lvl="0" indent="0" defTabSz="457200">
              <a:lnSpc>
                <a:spcPct val="100000"/>
              </a:lnSpc>
              <a:spcBef>
                <a:spcPts val="0"/>
              </a:spcBef>
              <a:buNone/>
              <a:defRPr/>
            </a:pPr>
            <a:r>
              <a:rPr lang="en-US" sz="3200" dirty="0">
                <a:solidFill>
                  <a:prstClr val="black"/>
                </a:solidFill>
                <a:latin typeface="Garamond" panose="02020404030301010803"/>
              </a:rPr>
              <a:t>NO - Do you have any disabilities?</a:t>
            </a:r>
          </a:p>
          <a:p>
            <a:pPr marL="0" lvl="0" indent="0" defTabSz="457200">
              <a:lnSpc>
                <a:spcPct val="100000"/>
              </a:lnSpc>
              <a:spcBef>
                <a:spcPts val="0"/>
              </a:spcBef>
              <a:buNone/>
              <a:defRPr/>
            </a:pPr>
            <a:r>
              <a:rPr lang="en-US" sz="3200" dirty="0">
                <a:solidFill>
                  <a:prstClr val="black"/>
                </a:solidFill>
                <a:latin typeface="Garamond" panose="02020404030301010803"/>
              </a:rPr>
              <a:t>YES - Are you able to perform the specific duties of this position?</a:t>
            </a:r>
          </a:p>
          <a:p>
            <a:pPr marL="0" indent="0">
              <a:buNone/>
            </a:pPr>
            <a:endParaRPr lang="en-US" dirty="0"/>
          </a:p>
        </p:txBody>
      </p:sp>
      <p:pic>
        <p:nvPicPr>
          <p:cNvPr id="4" name="Picture 3" descr="content header.jpg">
            <a:extLst>
              <a:ext uri="{FF2B5EF4-FFF2-40B4-BE49-F238E27FC236}">
                <a16:creationId xmlns:a16="http://schemas.microsoft.com/office/drawing/2014/main" id="{35CF8511-B4C6-4946-B4B0-4E600B880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27"/>
            <a:ext cx="9144000" cy="1010169"/>
          </a:xfrm>
          <a:prstGeom prst="rect">
            <a:avLst/>
          </a:prstGeom>
        </p:spPr>
      </p:pic>
    </p:spTree>
    <p:extLst>
      <p:ext uri="{BB962C8B-B14F-4D97-AF65-F5344CB8AC3E}">
        <p14:creationId xmlns:p14="http://schemas.microsoft.com/office/powerpoint/2010/main" val="13189276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Parish Corporations</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4" name="Text Placeholder 3">
            <a:extLst>
              <a:ext uri="{FF2B5EF4-FFF2-40B4-BE49-F238E27FC236}">
                <a16:creationId xmlns:a16="http://schemas.microsoft.com/office/drawing/2014/main" id="{5EFE9BD0-156F-4366-99B2-4AE449C81D50}"/>
              </a:ext>
            </a:extLst>
          </p:cNvPr>
          <p:cNvSpPr>
            <a:spLocks noGrp="1"/>
          </p:cNvSpPr>
          <p:nvPr>
            <p:ph type="body" idx="1"/>
          </p:nvPr>
        </p:nvSpPr>
        <p:spPr>
          <a:xfrm>
            <a:off x="457200" y="1535113"/>
            <a:ext cx="8077200" cy="639762"/>
          </a:xfrm>
        </p:spPr>
        <p:txBody>
          <a:bodyPr>
            <a:normAutofit/>
          </a:bodyPr>
          <a:lstStyle/>
          <a:p>
            <a:r>
              <a:rPr lang="en-US" dirty="0"/>
              <a:t>LEGAL Structure of parish corporations under civil law</a:t>
            </a:r>
          </a:p>
        </p:txBody>
      </p:sp>
      <p:sp>
        <p:nvSpPr>
          <p:cNvPr id="7" name="Content Placeholder 6">
            <a:extLst>
              <a:ext uri="{FF2B5EF4-FFF2-40B4-BE49-F238E27FC236}">
                <a16:creationId xmlns:a16="http://schemas.microsoft.com/office/drawing/2014/main" id="{DC8510DB-6015-4413-95DC-2D0C51C55E90}"/>
              </a:ext>
            </a:extLst>
          </p:cNvPr>
          <p:cNvSpPr>
            <a:spLocks noGrp="1"/>
          </p:cNvSpPr>
          <p:nvPr>
            <p:ph sz="half" idx="2"/>
          </p:nvPr>
        </p:nvSpPr>
        <p:spPr>
          <a:xfrm>
            <a:off x="457200" y="2174875"/>
            <a:ext cx="8077200" cy="3951288"/>
          </a:xfrm>
        </p:spPr>
        <p:txBody>
          <a:bodyPr>
            <a:normAutofit lnSpcReduction="10000"/>
          </a:bodyPr>
          <a:lstStyle/>
          <a:p>
            <a:r>
              <a:rPr lang="en-US" dirty="0"/>
              <a:t>All Parishes are organized as “Religious Societies” under Chapter 187 of the Wisconsin Statutes.</a:t>
            </a:r>
          </a:p>
          <a:p>
            <a:r>
              <a:rPr lang="en-US" dirty="0"/>
              <a:t>Religious Societies are distinct from other forms of legal entities in Wisconsin (e.g., C-Corporations, S-Corporations, Nonstock (nonprofit) Corporations, Partnerships, LLCs, Trusts, etc.)</a:t>
            </a:r>
          </a:p>
          <a:p>
            <a:r>
              <a:rPr lang="en-US" dirty="0"/>
              <a:t>Chapter 187 devotes an entire subsection (Wis. Stat. § 187.19) to Catholic parishes, referring to Catholic parish entities as “congregations”.</a:t>
            </a:r>
          </a:p>
          <a:p>
            <a:r>
              <a:rPr lang="en-US" dirty="0"/>
              <a:t>The formal legal name of each parish includes the word “Congregation”.</a:t>
            </a:r>
          </a:p>
        </p:txBody>
      </p:sp>
    </p:spTree>
    <p:extLst>
      <p:ext uri="{BB962C8B-B14F-4D97-AF65-F5344CB8AC3E}">
        <p14:creationId xmlns:p14="http://schemas.microsoft.com/office/powerpoint/2010/main" val="19941232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Parish Corporations</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4" name="Text Placeholder 3">
            <a:extLst>
              <a:ext uri="{FF2B5EF4-FFF2-40B4-BE49-F238E27FC236}">
                <a16:creationId xmlns:a16="http://schemas.microsoft.com/office/drawing/2014/main" id="{5EFE9BD0-156F-4366-99B2-4AE449C81D50}"/>
              </a:ext>
            </a:extLst>
          </p:cNvPr>
          <p:cNvSpPr>
            <a:spLocks noGrp="1"/>
          </p:cNvSpPr>
          <p:nvPr>
            <p:ph type="body" idx="1"/>
          </p:nvPr>
        </p:nvSpPr>
        <p:spPr>
          <a:xfrm>
            <a:off x="457200" y="1535113"/>
            <a:ext cx="8077200" cy="639762"/>
          </a:xfrm>
        </p:spPr>
        <p:txBody>
          <a:bodyPr>
            <a:normAutofit/>
          </a:bodyPr>
          <a:lstStyle/>
          <a:p>
            <a:r>
              <a:rPr lang="en-US" dirty="0"/>
              <a:t>Formational documents under civil law</a:t>
            </a:r>
          </a:p>
        </p:txBody>
      </p:sp>
      <p:sp>
        <p:nvSpPr>
          <p:cNvPr id="7" name="Content Placeholder 6">
            <a:extLst>
              <a:ext uri="{FF2B5EF4-FFF2-40B4-BE49-F238E27FC236}">
                <a16:creationId xmlns:a16="http://schemas.microsoft.com/office/drawing/2014/main" id="{DC8510DB-6015-4413-95DC-2D0C51C55E90}"/>
              </a:ext>
            </a:extLst>
          </p:cNvPr>
          <p:cNvSpPr>
            <a:spLocks noGrp="1"/>
          </p:cNvSpPr>
          <p:nvPr>
            <p:ph sz="half" idx="2"/>
          </p:nvPr>
        </p:nvSpPr>
        <p:spPr>
          <a:xfrm>
            <a:off x="457200" y="2174875"/>
            <a:ext cx="8077200" cy="3951288"/>
          </a:xfrm>
        </p:spPr>
        <p:txBody>
          <a:bodyPr>
            <a:normAutofit lnSpcReduction="10000"/>
          </a:bodyPr>
          <a:lstStyle/>
          <a:p>
            <a:r>
              <a:rPr lang="en-US" dirty="0"/>
              <a:t>Certain legal documents are required to be prepared upon the creation of a parish entity.</a:t>
            </a:r>
          </a:p>
          <a:p>
            <a:r>
              <a:rPr lang="en-US" dirty="0"/>
              <a:t>Articles of Incorporation</a:t>
            </a:r>
          </a:p>
          <a:p>
            <a:pPr lvl="1"/>
            <a:r>
              <a:rPr lang="en-US" dirty="0"/>
              <a:t>Signed by the Archbishop and four other founding members</a:t>
            </a:r>
          </a:p>
          <a:p>
            <a:pPr lvl="1"/>
            <a:r>
              <a:rPr lang="en-US" dirty="0"/>
              <a:t>Filed with both the Wisconsin Department of Financial Institutions and the Register of Deeds.</a:t>
            </a:r>
          </a:p>
          <a:p>
            <a:r>
              <a:rPr lang="en-US" dirty="0"/>
              <a:t>Bylaws – Adopted by the Board of Directors</a:t>
            </a:r>
          </a:p>
          <a:p>
            <a:r>
              <a:rPr lang="en-US" dirty="0"/>
              <a:t>Tax-Exempt Status / Listing in Official Catholic Directory</a:t>
            </a:r>
          </a:p>
          <a:p>
            <a:r>
              <a:rPr lang="en-US" i="1" dirty="0"/>
              <a:t>Practice Pointer: Keep copies of your formational documents on hand.</a:t>
            </a:r>
          </a:p>
        </p:txBody>
      </p:sp>
    </p:spTree>
    <p:extLst>
      <p:ext uri="{BB962C8B-B14F-4D97-AF65-F5344CB8AC3E}">
        <p14:creationId xmlns:p14="http://schemas.microsoft.com/office/powerpoint/2010/main" val="27261592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Board of Directors</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7" name="Content Placeholder 2">
            <a:extLst>
              <a:ext uri="{FF2B5EF4-FFF2-40B4-BE49-F238E27FC236}">
                <a16:creationId xmlns:a16="http://schemas.microsoft.com/office/drawing/2014/main" id="{75834230-5237-4007-B0D9-71493981BCDA}"/>
              </a:ext>
            </a:extLst>
          </p:cNvPr>
          <p:cNvSpPr txBox="1">
            <a:spLocks/>
          </p:cNvSpPr>
          <p:nvPr/>
        </p:nvSpPr>
        <p:spPr>
          <a:xfrm>
            <a:off x="609600" y="1600202"/>
            <a:ext cx="7848600" cy="4343398"/>
          </a:xfrm>
          <a:prstGeom prst="rect">
            <a:avLst/>
          </a:prstGeom>
          <a:solidFill>
            <a:srgbClr val="4F81BD"/>
          </a:solidFill>
          <a:ln w="25400" cap="flat" cmpd="sng" algn="ctr">
            <a:solidFill>
              <a:srgbClr val="4F81BD">
                <a:shade val="50000"/>
              </a:srgbClr>
            </a:solidFill>
            <a:prstDash val="solid"/>
          </a:ln>
          <a:effectLst/>
        </p:spPr>
        <p:txBody>
          <a:bodyPr vert="horz" lIns="91440" tIns="45720" rIns="91440" bIns="45720" rtlCol="0">
            <a:normAutofit fontScale="92500" lnSpcReduction="10000"/>
          </a:bodyPr>
          <a:lstStyle>
            <a:lvl1pPr marL="457189" indent="-457189" algn="l" defTabSz="1219170" rtl="0" eaLnBrk="1" latinLnBrk="0" hangingPunct="1">
              <a:spcBef>
                <a:spcPct val="20000"/>
              </a:spcBef>
              <a:buFont typeface="Arial" pitchFamily="34" charset="0"/>
              <a:buChar char="•"/>
              <a:defRPr sz="4267" kern="1200">
                <a:solidFill>
                  <a:schemeClr val="lt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lt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lt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lt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lt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lt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lt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lt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lt1"/>
                </a:solidFill>
                <a:latin typeface="+mn-lt"/>
                <a:ea typeface="+mn-ea"/>
                <a:cs typeface="+mn-cs"/>
              </a:defRPr>
            </a:lvl9pPr>
          </a:lstStyle>
          <a:p>
            <a:pPr marL="0" marR="0" lvl="0" indent="0" algn="l" defTabSz="1219170" rtl="0" eaLnBrk="1" fontAlgn="auto" latinLnBrk="0" hangingPunct="1">
              <a:lnSpc>
                <a:spcPct val="150000"/>
              </a:lnSpc>
              <a:spcBef>
                <a:spcPts val="32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ysClr val="window" lastClr="FFFFFF"/>
                </a:solidFill>
                <a:effectLst/>
                <a:uLnTx/>
                <a:uFillTx/>
                <a:latin typeface="Calibri"/>
                <a:ea typeface="+mn-ea"/>
                <a:cs typeface="+mn-cs"/>
              </a:rPr>
              <a:t>By statute, each parish has a Board of Directors consisting of five (5) individuals:</a:t>
            </a:r>
          </a:p>
          <a:p>
            <a:pPr marL="990575" marR="0" lvl="1" indent="-380990" algn="l" defTabSz="1219170" rtl="0" eaLnBrk="1" fontAlgn="auto" latinLnBrk="0" hangingPunct="1">
              <a:lnSpc>
                <a:spcPct val="15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ysClr val="window" lastClr="FFFFFF"/>
                </a:solidFill>
                <a:effectLst/>
                <a:uLnTx/>
                <a:uFillTx/>
                <a:latin typeface="Calibri"/>
                <a:ea typeface="+mn-ea"/>
                <a:cs typeface="+mn-cs"/>
              </a:rPr>
              <a:t>Archbishop of the Archdiocese of Milwaukee, ex officio</a:t>
            </a:r>
          </a:p>
          <a:p>
            <a:pPr marL="990575" marR="0" lvl="1" indent="-380990" algn="l" defTabSz="1219170" rtl="0" eaLnBrk="1" fontAlgn="auto" latinLnBrk="0" hangingPunct="1">
              <a:lnSpc>
                <a:spcPct val="15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ysClr val="window" lastClr="FFFFFF"/>
                </a:solidFill>
                <a:effectLst/>
                <a:uLnTx/>
                <a:uFillTx/>
                <a:latin typeface="Calibri"/>
                <a:ea typeface="+mn-ea"/>
                <a:cs typeface="+mn-cs"/>
              </a:rPr>
              <a:t>Vicar General of the Archdiocese of Milwaukee, ex officio</a:t>
            </a:r>
          </a:p>
          <a:p>
            <a:pPr marL="990575" marR="0" lvl="1" indent="-380990" algn="l" defTabSz="1219170" rtl="0" eaLnBrk="1" fontAlgn="auto" latinLnBrk="0" hangingPunct="1">
              <a:lnSpc>
                <a:spcPct val="15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ysClr val="window" lastClr="FFFFFF"/>
                </a:solidFill>
                <a:effectLst/>
                <a:uLnTx/>
                <a:uFillTx/>
                <a:latin typeface="Calibri"/>
                <a:ea typeface="+mn-ea"/>
                <a:cs typeface="+mn-cs"/>
              </a:rPr>
              <a:t>Pastor / Parish Director / Administrator of the Parish, ex officio</a:t>
            </a:r>
          </a:p>
          <a:p>
            <a:pPr marL="990575" marR="0" lvl="1" indent="-380990" algn="l" defTabSz="1219170" rtl="0" eaLnBrk="1" fontAlgn="auto" latinLnBrk="0" hangingPunct="1">
              <a:lnSpc>
                <a:spcPct val="15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ysClr val="window" lastClr="FFFFFF"/>
                </a:solidFill>
                <a:effectLst/>
                <a:uLnTx/>
                <a:uFillTx/>
                <a:latin typeface="Calibri"/>
                <a:ea typeface="+mn-ea"/>
                <a:cs typeface="+mn-cs"/>
              </a:rPr>
              <a:t>Lay Trustee</a:t>
            </a:r>
          </a:p>
          <a:p>
            <a:pPr marL="990575" marR="0" lvl="1" indent="-380990" algn="l" defTabSz="1219170" rtl="0" eaLnBrk="1" fontAlgn="auto" latinLnBrk="0" hangingPunct="1">
              <a:lnSpc>
                <a:spcPct val="15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ysClr val="window" lastClr="FFFFFF"/>
                </a:solidFill>
                <a:effectLst/>
                <a:uLnTx/>
                <a:uFillTx/>
                <a:latin typeface="Calibri"/>
                <a:ea typeface="+mn-ea"/>
                <a:cs typeface="+mn-cs"/>
              </a:rPr>
              <a:t>Lay Trustee</a:t>
            </a:r>
          </a:p>
          <a:p>
            <a:pPr marL="457189" marR="0" lvl="0" indent="-457189" algn="l" defTabSz="1219170" rtl="0" eaLnBrk="1" fontAlgn="auto" latinLnBrk="0" hangingPunct="1">
              <a:lnSpc>
                <a:spcPct val="100000"/>
              </a:lnSpc>
              <a:spcBef>
                <a:spcPct val="20000"/>
              </a:spcBef>
              <a:spcAft>
                <a:spcPts val="0"/>
              </a:spcAft>
              <a:buClrTx/>
              <a:buSzTx/>
              <a:buFont typeface="Arial" pitchFamily="34" charset="0"/>
              <a:buChar char="•"/>
              <a:tabLst/>
              <a:defRPr/>
            </a:pPr>
            <a:endParaRPr kumimoji="0" lang="en-US" sz="4267" b="0" i="0" u="none" strike="noStrike" kern="1200" cap="none" spc="0" normalizeH="0" baseline="0" noProof="0" dirty="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34312943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Officers</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7" name="Content Placeholder 2">
            <a:extLst>
              <a:ext uri="{FF2B5EF4-FFF2-40B4-BE49-F238E27FC236}">
                <a16:creationId xmlns:a16="http://schemas.microsoft.com/office/drawing/2014/main" id="{75834230-5237-4007-B0D9-71493981BCDA}"/>
              </a:ext>
            </a:extLst>
          </p:cNvPr>
          <p:cNvSpPr txBox="1">
            <a:spLocks/>
          </p:cNvSpPr>
          <p:nvPr/>
        </p:nvSpPr>
        <p:spPr>
          <a:xfrm>
            <a:off x="609600" y="1600202"/>
            <a:ext cx="7848600" cy="4343398"/>
          </a:xfrm>
          <a:prstGeom prst="rect">
            <a:avLst/>
          </a:prstGeom>
          <a:solidFill>
            <a:srgbClr val="4F81BD"/>
          </a:solidFill>
          <a:ln w="25400" cap="flat" cmpd="sng" algn="ctr">
            <a:solidFill>
              <a:srgbClr val="4F81BD">
                <a:shade val="50000"/>
              </a:srgbClr>
            </a:solidFill>
            <a:prstDash val="solid"/>
          </a:ln>
          <a:effectLst/>
        </p:spPr>
        <p:txBody>
          <a:bodyPr vert="horz" lIns="91440" tIns="45720" rIns="91440" bIns="45720" rtlCol="0">
            <a:normAutofit fontScale="92500"/>
          </a:bodyPr>
          <a:lstStyle>
            <a:lvl1pPr marL="457189" indent="-457189" algn="l" defTabSz="1219170" rtl="0" eaLnBrk="1" latinLnBrk="0" hangingPunct="1">
              <a:spcBef>
                <a:spcPct val="20000"/>
              </a:spcBef>
              <a:buFont typeface="Arial" pitchFamily="34" charset="0"/>
              <a:buChar char="•"/>
              <a:defRPr sz="4267" kern="1200">
                <a:solidFill>
                  <a:schemeClr val="lt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lt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lt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lt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lt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lt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lt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lt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lt1"/>
                </a:solidFill>
                <a:latin typeface="+mn-lt"/>
                <a:ea typeface="+mn-ea"/>
                <a:cs typeface="+mn-cs"/>
              </a:defRPr>
            </a:lvl9pPr>
          </a:lstStyle>
          <a:p>
            <a:pPr marL="0" indent="0">
              <a:lnSpc>
                <a:spcPct val="150000"/>
              </a:lnSpc>
              <a:spcBef>
                <a:spcPts val="3200"/>
              </a:spcBef>
              <a:buNone/>
            </a:pPr>
            <a:r>
              <a:rPr lang="en-US" sz="2400" dirty="0"/>
              <a:t>By statute, each parish has the following four (4) corporate officers:</a:t>
            </a:r>
          </a:p>
          <a:p>
            <a:pPr lvl="1">
              <a:lnSpc>
                <a:spcPct val="150000"/>
              </a:lnSpc>
              <a:buFont typeface="Arial" panose="020B0604020202020204" pitchFamily="34" charset="0"/>
              <a:buChar char="•"/>
            </a:pPr>
            <a:r>
              <a:rPr lang="en-US" sz="2400" dirty="0"/>
              <a:t>President:  Archbishop of the Archdiocese of Milwaukee</a:t>
            </a:r>
          </a:p>
          <a:p>
            <a:pPr lvl="1">
              <a:lnSpc>
                <a:spcPct val="150000"/>
              </a:lnSpc>
              <a:buFont typeface="Arial" panose="020B0604020202020204" pitchFamily="34" charset="0"/>
              <a:buChar char="•"/>
            </a:pPr>
            <a:r>
              <a:rPr lang="en-US" sz="2400" dirty="0"/>
              <a:t>Vice President:  Pastor / Parish Director / Administrator</a:t>
            </a:r>
          </a:p>
          <a:p>
            <a:pPr lvl="1">
              <a:lnSpc>
                <a:spcPct val="150000"/>
              </a:lnSpc>
              <a:buFont typeface="Arial" panose="020B0604020202020204" pitchFamily="34" charset="0"/>
              <a:buChar char="•"/>
            </a:pPr>
            <a:r>
              <a:rPr lang="en-US" sz="2400" dirty="0"/>
              <a:t>Secretary:  Trustee</a:t>
            </a:r>
          </a:p>
          <a:p>
            <a:pPr lvl="1">
              <a:lnSpc>
                <a:spcPct val="150000"/>
              </a:lnSpc>
              <a:buFont typeface="Arial" panose="020B0604020202020204" pitchFamily="34" charset="0"/>
              <a:buChar char="•"/>
            </a:pPr>
            <a:r>
              <a:rPr lang="en-US" sz="2400" dirty="0"/>
              <a:t>Treasurer:  Trustee</a:t>
            </a:r>
          </a:p>
          <a:p>
            <a:pPr marL="457189" marR="0" lvl="0" indent="-457189" algn="l" defTabSz="1219170" rtl="0" eaLnBrk="1" fontAlgn="auto" latinLnBrk="0" hangingPunct="1">
              <a:lnSpc>
                <a:spcPct val="100000"/>
              </a:lnSpc>
              <a:spcBef>
                <a:spcPct val="20000"/>
              </a:spcBef>
              <a:spcAft>
                <a:spcPts val="0"/>
              </a:spcAft>
              <a:buClrTx/>
              <a:buSzTx/>
              <a:buFont typeface="Arial" pitchFamily="34" charset="0"/>
              <a:buChar char="•"/>
              <a:tabLst/>
              <a:defRPr/>
            </a:pPr>
            <a:endParaRPr kumimoji="0" lang="en-US" sz="4267" b="0" i="0" u="none" strike="noStrike" kern="1200" cap="none" spc="0" normalizeH="0" baseline="0" noProof="0" dirty="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33787729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6" name="TextBox 5"/>
          <p:cNvSpPr txBox="1"/>
          <p:nvPr/>
        </p:nvSpPr>
        <p:spPr>
          <a:xfrm>
            <a:off x="2409746" y="304800"/>
            <a:ext cx="6719565" cy="469167"/>
          </a:xfrm>
          <a:prstGeom prst="rect">
            <a:avLst/>
          </a:prstGeom>
          <a:noFill/>
        </p:spPr>
        <p:txBody>
          <a:bodyPr wrap="square" rtlCol="0">
            <a:spAutoFit/>
          </a:bodyPr>
          <a:lstStyle/>
          <a:p>
            <a:pPr lvl="0">
              <a:lnSpc>
                <a:spcPct val="110000"/>
              </a:lnSpc>
            </a:pPr>
            <a:endParaRPr lang="en-US" sz="2400" dirty="0">
              <a:solidFill>
                <a:schemeClr val="bg1"/>
              </a:solidFill>
              <a:latin typeface="Times New Roman"/>
              <a:cs typeface="Times New Roman"/>
            </a:endParaRPr>
          </a:p>
        </p:txBody>
      </p:sp>
      <p:sp>
        <p:nvSpPr>
          <p:cNvPr id="4" name="Content Placeholder 2">
            <a:extLst>
              <a:ext uri="{FF2B5EF4-FFF2-40B4-BE49-F238E27FC236}">
                <a16:creationId xmlns:a16="http://schemas.microsoft.com/office/drawing/2014/main" id="{171A9D8A-BCB7-49CC-A460-53F0730CFB57}"/>
              </a:ext>
            </a:extLst>
          </p:cNvPr>
          <p:cNvSpPr>
            <a:spLocks noGrp="1"/>
          </p:cNvSpPr>
          <p:nvPr>
            <p:ph idx="1"/>
          </p:nvPr>
        </p:nvSpPr>
        <p:spPr>
          <a:xfrm>
            <a:off x="647700" y="1447800"/>
            <a:ext cx="7848600" cy="5029200"/>
          </a:xfrm>
        </p:spPr>
        <p:txBody>
          <a:bodyPr>
            <a:normAutofit/>
          </a:bodyPr>
          <a:lstStyle/>
          <a:p>
            <a:pPr marL="0" indent="0" algn="ctr">
              <a:buNone/>
            </a:pPr>
            <a:r>
              <a:rPr lang="en-US" sz="6000" dirty="0"/>
              <a:t>Questions??</a:t>
            </a:r>
          </a:p>
          <a:p>
            <a:endParaRPr lang="en-US" dirty="0"/>
          </a:p>
          <a:p>
            <a:endParaRPr lang="en-US" dirty="0"/>
          </a:p>
        </p:txBody>
      </p:sp>
      <p:sp>
        <p:nvSpPr>
          <p:cNvPr id="3" name="Slide Number Placeholder 2">
            <a:extLst>
              <a:ext uri="{FF2B5EF4-FFF2-40B4-BE49-F238E27FC236}">
                <a16:creationId xmlns:a16="http://schemas.microsoft.com/office/drawing/2014/main" id="{D55641F7-E31E-42EB-A308-DCF6DB17BDFB}"/>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124</a:t>
            </a:fld>
            <a:endParaRPr lang="en-US" dirty="0">
              <a:solidFill>
                <a:prstClr val="black">
                  <a:tint val="75000"/>
                </a:prstClr>
              </a:solidFill>
            </a:endParaRPr>
          </a:p>
        </p:txBody>
      </p:sp>
      <p:sp>
        <p:nvSpPr>
          <p:cNvPr id="5" name="TextBox 4">
            <a:extLst>
              <a:ext uri="{FF2B5EF4-FFF2-40B4-BE49-F238E27FC236}">
                <a16:creationId xmlns:a16="http://schemas.microsoft.com/office/drawing/2014/main" id="{CAC2EF07-0F1D-4FA5-A212-9AC5415F52C0}"/>
              </a:ext>
            </a:extLst>
          </p:cNvPr>
          <p:cNvSpPr txBox="1"/>
          <p:nvPr/>
        </p:nvSpPr>
        <p:spPr>
          <a:xfrm>
            <a:off x="381000" y="5486400"/>
            <a:ext cx="8458200" cy="369332"/>
          </a:xfrm>
          <a:prstGeom prst="rect">
            <a:avLst/>
          </a:prstGeom>
          <a:noFill/>
        </p:spPr>
        <p:txBody>
          <a:bodyPr wrap="square" rtlCol="0">
            <a:spAutoFit/>
          </a:bodyPr>
          <a:lstStyle/>
          <a:p>
            <a:r>
              <a:rPr lang="en-US" dirty="0"/>
              <a:t>Up Next: Proxy Process</a:t>
            </a:r>
          </a:p>
        </p:txBody>
      </p:sp>
    </p:spTree>
    <p:extLst>
      <p:ext uri="{BB962C8B-B14F-4D97-AF65-F5344CB8AC3E}">
        <p14:creationId xmlns:p14="http://schemas.microsoft.com/office/powerpoint/2010/main" val="6386879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5" name="TextBox 4">
            <a:extLst>
              <a:ext uri="{FF2B5EF4-FFF2-40B4-BE49-F238E27FC236}">
                <a16:creationId xmlns:a16="http://schemas.microsoft.com/office/drawing/2014/main" id="{748F718C-6F0B-40E2-99E2-1AF649D616DD}"/>
              </a:ext>
            </a:extLst>
          </p:cNvPr>
          <p:cNvSpPr txBox="1"/>
          <p:nvPr/>
        </p:nvSpPr>
        <p:spPr>
          <a:xfrm>
            <a:off x="533400" y="1981200"/>
            <a:ext cx="8382000" cy="2771336"/>
          </a:xfrm>
          <a:prstGeom prst="rect">
            <a:avLst/>
          </a:prstGeom>
          <a:noFill/>
        </p:spPr>
        <p:txBody>
          <a:bodyPr wrap="square">
            <a:spAutoFit/>
          </a:bodyPr>
          <a:lstStyle/>
          <a:p>
            <a:pPr>
              <a:lnSpc>
                <a:spcPct val="110000"/>
              </a:lnSpc>
            </a:pPr>
            <a:r>
              <a:rPr lang="en-US" sz="3600" b="1" dirty="0">
                <a:latin typeface="Times New Roman"/>
                <a:cs typeface="Times New Roman"/>
              </a:rPr>
              <a:t>Proxy Process</a:t>
            </a:r>
          </a:p>
          <a:p>
            <a:pPr>
              <a:lnSpc>
                <a:spcPct val="110000"/>
              </a:lnSpc>
            </a:pPr>
            <a:endParaRPr lang="en-US" sz="2400" dirty="0">
              <a:latin typeface="Times New Roman"/>
              <a:cs typeface="Times New Roman"/>
            </a:endParaRPr>
          </a:p>
          <a:p>
            <a:pPr>
              <a:lnSpc>
                <a:spcPct val="110000"/>
              </a:lnSpc>
            </a:pPr>
            <a:endParaRPr lang="en-US" sz="2400" dirty="0">
              <a:latin typeface="Times New Roman"/>
              <a:cs typeface="Times New Roman"/>
            </a:endParaRPr>
          </a:p>
          <a:p>
            <a:pPr>
              <a:lnSpc>
                <a:spcPct val="110000"/>
              </a:lnSpc>
            </a:pPr>
            <a:r>
              <a:rPr lang="en-US" sz="2800" dirty="0">
                <a:latin typeface="Times New Roman"/>
                <a:cs typeface="Times New Roman"/>
              </a:rPr>
              <a:t>Denise Montpas			</a:t>
            </a:r>
          </a:p>
          <a:p>
            <a:pPr>
              <a:lnSpc>
                <a:spcPct val="110000"/>
              </a:lnSpc>
            </a:pPr>
            <a:r>
              <a:rPr lang="en-US" sz="2400" dirty="0">
                <a:latin typeface="Times New Roman"/>
                <a:cs typeface="Times New Roman"/>
              </a:rPr>
              <a:t>Parish &amp; School Finance Office 		</a:t>
            </a:r>
          </a:p>
          <a:p>
            <a:pPr>
              <a:lnSpc>
                <a:spcPct val="110000"/>
              </a:lnSpc>
            </a:pPr>
            <a:r>
              <a:rPr lang="en-US" sz="2400" dirty="0">
                <a:latin typeface="Times New Roman"/>
                <a:cs typeface="Times New Roman"/>
              </a:rPr>
              <a:t>Archdiocese of Milwaukee</a:t>
            </a:r>
            <a:endParaRPr lang="en-US" sz="2800" dirty="0">
              <a:latin typeface="Times New Roman"/>
              <a:cs typeface="Times New Roman"/>
            </a:endParaRPr>
          </a:p>
        </p:txBody>
      </p:sp>
      <p:sp>
        <p:nvSpPr>
          <p:cNvPr id="3" name="Slide Number Placeholder 2">
            <a:extLst>
              <a:ext uri="{FF2B5EF4-FFF2-40B4-BE49-F238E27FC236}">
                <a16:creationId xmlns:a16="http://schemas.microsoft.com/office/drawing/2014/main" id="{215D2609-F5BE-4FE8-A9B7-65694BB9A64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125</a:t>
            </a:fld>
            <a:endParaRPr lang="en-US" dirty="0">
              <a:solidFill>
                <a:prstClr val="black">
                  <a:tint val="75000"/>
                </a:prstClr>
              </a:solidFill>
            </a:endParaRPr>
          </a:p>
        </p:txBody>
      </p:sp>
    </p:spTree>
    <p:extLst>
      <p:ext uri="{BB962C8B-B14F-4D97-AF65-F5344CB8AC3E}">
        <p14:creationId xmlns:p14="http://schemas.microsoft.com/office/powerpoint/2010/main" val="355335709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What is a Proxy?</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4" name="Content Placeholder 3">
            <a:extLst>
              <a:ext uri="{FF2B5EF4-FFF2-40B4-BE49-F238E27FC236}">
                <a16:creationId xmlns:a16="http://schemas.microsoft.com/office/drawing/2014/main" id="{40B91FB4-578F-440C-BDC2-C7391AF1831C}"/>
              </a:ext>
            </a:extLst>
          </p:cNvPr>
          <p:cNvSpPr>
            <a:spLocks noGrp="1"/>
          </p:cNvSpPr>
          <p:nvPr>
            <p:ph sz="half" idx="1"/>
          </p:nvPr>
        </p:nvSpPr>
        <p:spPr>
          <a:xfrm>
            <a:off x="419100" y="1646548"/>
            <a:ext cx="8305800" cy="2763834"/>
          </a:xfrm>
        </p:spPr>
        <p:txBody>
          <a:bodyPr wrap="square">
            <a:spAutoFit/>
          </a:bodyPr>
          <a:lstStyle/>
          <a:p>
            <a:r>
              <a:rPr lang="en-US" dirty="0"/>
              <a:t>A proxy is the document signed by the archbishop and vicar general whereby they both waive their attendance at the parish directors’ meeting and ask the pastor as vice president to vote on their behalf as indicated in the first section of the document.</a:t>
            </a:r>
          </a:p>
          <a:p>
            <a:endParaRPr lang="en-US" dirty="0"/>
          </a:p>
        </p:txBody>
      </p:sp>
      <p:sp>
        <p:nvSpPr>
          <p:cNvPr id="3" name="Slide Number Placeholder 2">
            <a:extLst>
              <a:ext uri="{FF2B5EF4-FFF2-40B4-BE49-F238E27FC236}">
                <a16:creationId xmlns:a16="http://schemas.microsoft.com/office/drawing/2014/main" id="{4990A109-081E-4311-B13E-DD5E45C2D71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126</a:t>
            </a:fld>
            <a:endParaRPr lang="en-US" dirty="0">
              <a:solidFill>
                <a:prstClr val="black">
                  <a:tint val="75000"/>
                </a:prstClr>
              </a:solidFill>
            </a:endParaRPr>
          </a:p>
        </p:txBody>
      </p:sp>
    </p:spTree>
    <p:extLst>
      <p:ext uri="{BB962C8B-B14F-4D97-AF65-F5344CB8AC3E}">
        <p14:creationId xmlns:p14="http://schemas.microsoft.com/office/powerpoint/2010/main" val="152961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Why is a Proxy Needed?</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4" name="Content Placeholder 3">
            <a:extLst>
              <a:ext uri="{FF2B5EF4-FFF2-40B4-BE49-F238E27FC236}">
                <a16:creationId xmlns:a16="http://schemas.microsoft.com/office/drawing/2014/main" id="{40B91FB4-578F-440C-BDC2-C7391AF1831C}"/>
              </a:ext>
            </a:extLst>
          </p:cNvPr>
          <p:cNvSpPr>
            <a:spLocks noGrp="1"/>
          </p:cNvSpPr>
          <p:nvPr>
            <p:ph sz="half" idx="1"/>
          </p:nvPr>
        </p:nvSpPr>
        <p:spPr>
          <a:xfrm>
            <a:off x="419100" y="1646548"/>
            <a:ext cx="8305800" cy="4764581"/>
          </a:xfrm>
        </p:spPr>
        <p:txBody>
          <a:bodyPr wrap="square">
            <a:normAutofit fontScale="92500" lnSpcReduction="10000"/>
          </a:bodyPr>
          <a:lstStyle/>
          <a:p>
            <a:r>
              <a:rPr lang="en-US" dirty="0"/>
              <a:t>The civil law statute states that:  “The bishop and vicar-general or either of them may be represented at any meeting of the congregation or at any meeting of the directors by proxy with like effect as if personally present.”</a:t>
            </a:r>
          </a:p>
          <a:p>
            <a:r>
              <a:rPr lang="en-US" dirty="0"/>
              <a:t>This means that the Archbishop and Vicar General can vote by proxy.</a:t>
            </a:r>
          </a:p>
          <a:p>
            <a:r>
              <a:rPr lang="en-US" dirty="0"/>
              <a:t>This is the typical way for a unanimous vote to be conducted when a parish attempts to take action in which a unanimous vote of the directors is required, since two of the directors of the parish corporation, the Archbishop and Vicar General, are not located at the parish.</a:t>
            </a:r>
          </a:p>
        </p:txBody>
      </p:sp>
      <p:sp>
        <p:nvSpPr>
          <p:cNvPr id="3" name="Slide Number Placeholder 2">
            <a:extLst>
              <a:ext uri="{FF2B5EF4-FFF2-40B4-BE49-F238E27FC236}">
                <a16:creationId xmlns:a16="http://schemas.microsoft.com/office/drawing/2014/main" id="{4990A109-081E-4311-B13E-DD5E45C2D71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127</a:t>
            </a:fld>
            <a:endParaRPr lang="en-US" dirty="0">
              <a:solidFill>
                <a:prstClr val="black">
                  <a:tint val="75000"/>
                </a:prstClr>
              </a:solidFill>
            </a:endParaRPr>
          </a:p>
        </p:txBody>
      </p:sp>
    </p:spTree>
    <p:extLst>
      <p:ext uri="{BB962C8B-B14F-4D97-AF65-F5344CB8AC3E}">
        <p14:creationId xmlns:p14="http://schemas.microsoft.com/office/powerpoint/2010/main" val="164887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Unanimous Consent</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4" name="Content Placeholder 3">
            <a:extLst>
              <a:ext uri="{FF2B5EF4-FFF2-40B4-BE49-F238E27FC236}">
                <a16:creationId xmlns:a16="http://schemas.microsoft.com/office/drawing/2014/main" id="{40B91FB4-578F-440C-BDC2-C7391AF1831C}"/>
              </a:ext>
            </a:extLst>
          </p:cNvPr>
          <p:cNvSpPr>
            <a:spLocks noGrp="1"/>
          </p:cNvSpPr>
          <p:nvPr>
            <p:ph sz="half" idx="1"/>
          </p:nvPr>
        </p:nvSpPr>
        <p:spPr>
          <a:xfrm>
            <a:off x="457200" y="1798948"/>
            <a:ext cx="8305800" cy="4220852"/>
          </a:xfrm>
        </p:spPr>
        <p:txBody>
          <a:bodyPr wrap="square">
            <a:normAutofit fontScale="85000" lnSpcReduction="10000"/>
          </a:bodyPr>
          <a:lstStyle/>
          <a:p>
            <a:pPr marL="685783" indent="-685783">
              <a:buFont typeface="+mj-lt"/>
              <a:buAutoNum type="arabicPeriod"/>
            </a:pPr>
            <a:r>
              <a:rPr lang="en-US" dirty="0"/>
              <a:t>Borrowing money in excess of $300</a:t>
            </a:r>
          </a:p>
          <a:p>
            <a:pPr marL="685783" indent="-685783">
              <a:buFont typeface="+mj-lt"/>
              <a:buAutoNum type="arabicPeriod"/>
            </a:pPr>
            <a:r>
              <a:rPr lang="en-US" dirty="0"/>
              <a:t>Selling, mortgaging, leasing or other encumbering of parish property</a:t>
            </a:r>
          </a:p>
          <a:p>
            <a:pPr marL="685783" indent="-685783">
              <a:buFont typeface="+mj-lt"/>
              <a:buAutoNum type="arabicPeriod"/>
            </a:pPr>
            <a:r>
              <a:rPr lang="en-US" dirty="0"/>
              <a:t>Making an extraordinary expenditure of funds “already in hand” which is not a regular operation expenditure for any amount of money which exceeds 4% of the last year’s parish revenue*</a:t>
            </a:r>
          </a:p>
          <a:p>
            <a:pPr marL="685783" indent="-685783">
              <a:buFont typeface="+mj-lt"/>
              <a:buAutoNum type="arabicPeriod"/>
            </a:pPr>
            <a:r>
              <a:rPr lang="en-US" dirty="0"/>
              <a:t>Establishing an endowment for any purpose</a:t>
            </a:r>
          </a:p>
          <a:p>
            <a:pPr marL="685783" indent="-685783">
              <a:buFont typeface="+mj-lt"/>
              <a:buAutoNum type="arabicPeriod"/>
            </a:pPr>
            <a:r>
              <a:rPr lang="en-US" dirty="0"/>
              <a:t>Entering into any building or renovation project (covered through Building Commission process if applicable)</a:t>
            </a:r>
          </a:p>
          <a:p>
            <a:pPr marL="685783" indent="-685783">
              <a:buFont typeface="+mj-lt"/>
              <a:buAutoNum type="arabicPeriod"/>
            </a:pPr>
            <a:r>
              <a:rPr lang="en-US" dirty="0"/>
              <a:t>Initiating a capital campaign</a:t>
            </a:r>
          </a:p>
        </p:txBody>
      </p:sp>
      <p:sp>
        <p:nvSpPr>
          <p:cNvPr id="3" name="Slide Number Placeholder 2">
            <a:extLst>
              <a:ext uri="{FF2B5EF4-FFF2-40B4-BE49-F238E27FC236}">
                <a16:creationId xmlns:a16="http://schemas.microsoft.com/office/drawing/2014/main" id="{4990A109-081E-4311-B13E-DD5E45C2D71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128</a:t>
            </a:fld>
            <a:endParaRPr lang="en-US" dirty="0">
              <a:solidFill>
                <a:prstClr val="black">
                  <a:tint val="75000"/>
                </a:prstClr>
              </a:solidFill>
            </a:endParaRPr>
          </a:p>
        </p:txBody>
      </p:sp>
      <p:sp>
        <p:nvSpPr>
          <p:cNvPr id="7" name="Rectangle 6">
            <a:extLst>
              <a:ext uri="{FF2B5EF4-FFF2-40B4-BE49-F238E27FC236}">
                <a16:creationId xmlns:a16="http://schemas.microsoft.com/office/drawing/2014/main" id="{7CFD8FDE-67BA-4BE5-9728-492B088E00DF}"/>
              </a:ext>
            </a:extLst>
          </p:cNvPr>
          <p:cNvSpPr/>
          <p:nvPr/>
        </p:nvSpPr>
        <p:spPr>
          <a:xfrm>
            <a:off x="457200" y="1295399"/>
            <a:ext cx="8305800" cy="40592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Acts of Administration Requiring Unanimous Consent of the Directors</a:t>
            </a:r>
          </a:p>
        </p:txBody>
      </p:sp>
      <p:sp>
        <p:nvSpPr>
          <p:cNvPr id="8" name="Rectangle 7">
            <a:extLst>
              <a:ext uri="{FF2B5EF4-FFF2-40B4-BE49-F238E27FC236}">
                <a16:creationId xmlns:a16="http://schemas.microsoft.com/office/drawing/2014/main" id="{D9E1B549-0A0E-4589-BF3F-080BDEA96EBC}"/>
              </a:ext>
            </a:extLst>
          </p:cNvPr>
          <p:cNvSpPr/>
          <p:nvPr/>
        </p:nvSpPr>
        <p:spPr>
          <a:xfrm>
            <a:off x="457200" y="6010275"/>
            <a:ext cx="8305800" cy="711200"/>
          </a:xfrm>
          <a:prstGeom prst="rect">
            <a:avLst/>
          </a:prstGeom>
          <a:noFill/>
          <a:ln w="9525" cap="flat" cmpd="sng" algn="ctr">
            <a:solidFill>
              <a:srgbClr val="4F81BD"/>
            </a:solidFill>
            <a:prstDash val="solid"/>
            <a:round/>
            <a:headEnd type="none" w="med" len="med"/>
            <a:tailEnd type="none" w="med" len="me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F81BD"/>
                </a:solidFill>
                <a:effectLst/>
                <a:uLnTx/>
                <a:uFillTx/>
                <a:latin typeface="Calibri"/>
                <a:ea typeface="+mn-ea"/>
                <a:cs typeface="+mn-cs"/>
              </a:rPr>
              <a:t>* If the 4% figure is below $1,500, the parish may use $1,500 as its proxy figure.  </a:t>
            </a:r>
          </a:p>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F81BD"/>
                </a:solidFill>
                <a:effectLst/>
                <a:uLnTx/>
                <a:uFillTx/>
                <a:latin typeface="Calibri"/>
                <a:ea typeface="+mn-ea"/>
                <a:cs typeface="+mn-cs"/>
              </a:rPr>
              <a:t>If the 4% figure is over $30,000, the parish must use $30,000 as its proxy ceiling figure.</a:t>
            </a:r>
            <a:endParaRPr kumimoji="0" lang="en-US" sz="2667" b="0" i="0" u="none" strike="noStrike" kern="0" cap="none" spc="0" normalizeH="0" baseline="0" noProof="0" dirty="0">
              <a:ln>
                <a:noFill/>
              </a:ln>
              <a:solidFill>
                <a:srgbClr val="4F81BD"/>
              </a:solidFill>
              <a:effectLst/>
              <a:uLnTx/>
              <a:uFillTx/>
              <a:latin typeface="Calibri"/>
              <a:ea typeface="+mn-ea"/>
              <a:cs typeface="+mn-cs"/>
            </a:endParaRPr>
          </a:p>
        </p:txBody>
      </p:sp>
    </p:spTree>
    <p:extLst>
      <p:ext uri="{BB962C8B-B14F-4D97-AF65-F5344CB8AC3E}">
        <p14:creationId xmlns:p14="http://schemas.microsoft.com/office/powerpoint/2010/main" val="281756668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Requesting a Proxy</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4" name="Content Placeholder 3">
            <a:extLst>
              <a:ext uri="{FF2B5EF4-FFF2-40B4-BE49-F238E27FC236}">
                <a16:creationId xmlns:a16="http://schemas.microsoft.com/office/drawing/2014/main" id="{40B91FB4-578F-440C-BDC2-C7391AF1831C}"/>
              </a:ext>
            </a:extLst>
          </p:cNvPr>
          <p:cNvSpPr>
            <a:spLocks noGrp="1"/>
          </p:cNvSpPr>
          <p:nvPr>
            <p:ph sz="half" idx="1"/>
          </p:nvPr>
        </p:nvSpPr>
        <p:spPr>
          <a:xfrm>
            <a:off x="419100" y="1646548"/>
            <a:ext cx="8305800" cy="4764581"/>
          </a:xfrm>
        </p:spPr>
        <p:txBody>
          <a:bodyPr wrap="square">
            <a:normAutofit fontScale="77500" lnSpcReduction="20000"/>
          </a:bodyPr>
          <a:lstStyle/>
          <a:p>
            <a:pPr marL="0" indent="0">
              <a:buNone/>
            </a:pPr>
            <a:r>
              <a:rPr lang="en-US" dirty="0"/>
              <a:t>To secure the vote of the Archbishop and a vicar general, a letter explaining the proposal is sent to Archbishop by the pastor, including the signatures of the pastor, the two trustees (secretary and treasurer) and the pastoral council chair.  The letter should contain the following information:</a:t>
            </a:r>
          </a:p>
          <a:p>
            <a:r>
              <a:rPr lang="en-US" dirty="0"/>
              <a:t>A clear explanation of the situation</a:t>
            </a:r>
          </a:p>
          <a:p>
            <a:r>
              <a:rPr lang="en-US" dirty="0"/>
              <a:t>Figures and funding matters </a:t>
            </a:r>
            <a:r>
              <a:rPr lang="en-US" dirty="0">
                <a:solidFill>
                  <a:schemeClr val="accent1"/>
                </a:solidFill>
              </a:rPr>
              <a:t>(balance sheet, YTD income statement – actual vs. budget)</a:t>
            </a:r>
          </a:p>
          <a:p>
            <a:r>
              <a:rPr lang="en-US" dirty="0"/>
              <a:t>Lender and payment schedule, if any is needed</a:t>
            </a:r>
          </a:p>
          <a:p>
            <a:r>
              <a:rPr lang="en-US" dirty="0"/>
              <a:t>Timelines</a:t>
            </a:r>
          </a:p>
          <a:p>
            <a:r>
              <a:rPr lang="en-US" dirty="0"/>
              <a:t>Identification of research </a:t>
            </a:r>
            <a:r>
              <a:rPr lang="en-US" dirty="0">
                <a:solidFill>
                  <a:schemeClr val="accent1"/>
                </a:solidFill>
              </a:rPr>
              <a:t>(3 vendor bids recommended) </a:t>
            </a:r>
            <a:r>
              <a:rPr lang="en-US" dirty="0"/>
              <a:t>or relevant studies/consultation</a:t>
            </a:r>
          </a:p>
          <a:p>
            <a:r>
              <a:rPr lang="en-US" dirty="0"/>
              <a:t>A copy of a lease agreement or endowment statutes, etc., if applicable</a:t>
            </a:r>
          </a:p>
          <a:p>
            <a:r>
              <a:rPr lang="en-US" dirty="0"/>
              <a:t>Goal or utilization of a fundraising company (for a Capital Campaign)</a:t>
            </a:r>
          </a:p>
        </p:txBody>
      </p:sp>
      <p:sp>
        <p:nvSpPr>
          <p:cNvPr id="3" name="Slide Number Placeholder 2">
            <a:extLst>
              <a:ext uri="{FF2B5EF4-FFF2-40B4-BE49-F238E27FC236}">
                <a16:creationId xmlns:a16="http://schemas.microsoft.com/office/drawing/2014/main" id="{4990A109-081E-4311-B13E-DD5E45C2D71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129</a:t>
            </a:fld>
            <a:endParaRPr lang="en-US" dirty="0">
              <a:solidFill>
                <a:prstClr val="black">
                  <a:tint val="75000"/>
                </a:prstClr>
              </a:solidFill>
            </a:endParaRPr>
          </a:p>
        </p:txBody>
      </p:sp>
    </p:spTree>
    <p:extLst>
      <p:ext uri="{BB962C8B-B14F-4D97-AF65-F5344CB8AC3E}">
        <p14:creationId xmlns:p14="http://schemas.microsoft.com/office/powerpoint/2010/main" val="322061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BC508F-EA8C-461A-8D48-FA79380CE207}"/>
              </a:ext>
            </a:extLst>
          </p:cNvPr>
          <p:cNvSpPr>
            <a:spLocks noGrp="1"/>
          </p:cNvSpPr>
          <p:nvPr>
            <p:ph idx="1"/>
          </p:nvPr>
        </p:nvSpPr>
        <p:spPr>
          <a:xfrm>
            <a:off x="628650" y="1143000"/>
            <a:ext cx="7886700" cy="5033963"/>
          </a:xfrm>
        </p:spPr>
        <p:txBody>
          <a:bodyPr>
            <a:normAutofit/>
          </a:bodyPr>
          <a:lstStyle/>
          <a:p>
            <a:pPr marL="457200" lvl="0" indent="-457200" defTabSz="457200">
              <a:lnSpc>
                <a:spcPct val="100000"/>
              </a:lnSpc>
              <a:spcBef>
                <a:spcPts val="0"/>
              </a:spcBef>
              <a:defRPr/>
            </a:pPr>
            <a:r>
              <a:rPr lang="en-US" sz="2800" dirty="0">
                <a:solidFill>
                  <a:prstClr val="black"/>
                </a:solidFill>
                <a:latin typeface="Garamond" panose="02020404030301010803"/>
              </a:rPr>
              <a:t>Describe a </a:t>
            </a:r>
            <a:r>
              <a:rPr lang="en-US" sz="2800" u="sng" dirty="0">
                <a:solidFill>
                  <a:prstClr val="black"/>
                </a:solidFill>
                <a:latin typeface="Garamond" panose="02020404030301010803"/>
              </a:rPr>
              <a:t>stressful</a:t>
            </a:r>
            <a:r>
              <a:rPr lang="en-US" sz="2800" dirty="0">
                <a:solidFill>
                  <a:prstClr val="black"/>
                </a:solidFill>
                <a:latin typeface="Garamond" panose="02020404030301010803"/>
              </a:rPr>
              <a:t> situation at work and </a:t>
            </a:r>
          </a:p>
          <a:p>
            <a:pPr marL="0" lvl="0" indent="0" defTabSz="457200">
              <a:lnSpc>
                <a:spcPct val="100000"/>
              </a:lnSpc>
              <a:spcBef>
                <a:spcPts val="0"/>
              </a:spcBef>
              <a:buNone/>
              <a:defRPr/>
            </a:pPr>
            <a:r>
              <a:rPr lang="en-US" sz="2800" dirty="0">
                <a:solidFill>
                  <a:prstClr val="black"/>
                </a:solidFill>
                <a:latin typeface="Garamond" panose="02020404030301010803"/>
              </a:rPr>
              <a:t>	how you handled it.</a:t>
            </a:r>
          </a:p>
          <a:p>
            <a:pPr marL="0" lvl="0" indent="0" defTabSz="457200">
              <a:lnSpc>
                <a:spcPct val="100000"/>
              </a:lnSpc>
              <a:spcBef>
                <a:spcPts val="0"/>
              </a:spcBef>
              <a:buNone/>
              <a:defRPr/>
            </a:pPr>
            <a:endParaRPr lang="en-US" sz="2800" dirty="0">
              <a:solidFill>
                <a:prstClr val="black"/>
              </a:solidFill>
              <a:latin typeface="Garamond" panose="02020404030301010803"/>
            </a:endParaRPr>
          </a:p>
          <a:p>
            <a:pPr marL="457200" lvl="0" indent="-457200" defTabSz="457200">
              <a:lnSpc>
                <a:spcPct val="100000"/>
              </a:lnSpc>
              <a:spcBef>
                <a:spcPts val="0"/>
              </a:spcBef>
              <a:defRPr/>
            </a:pPr>
            <a:r>
              <a:rPr lang="en-US" sz="2800" dirty="0">
                <a:solidFill>
                  <a:prstClr val="black"/>
                </a:solidFill>
                <a:latin typeface="Garamond" panose="02020404030301010803"/>
              </a:rPr>
              <a:t>Have you ever dealt with a </a:t>
            </a:r>
            <a:r>
              <a:rPr lang="en-US" sz="2800" u="sng" dirty="0">
                <a:solidFill>
                  <a:prstClr val="black"/>
                </a:solidFill>
                <a:latin typeface="Garamond" panose="02020404030301010803"/>
              </a:rPr>
              <a:t>policy you weren't in </a:t>
            </a:r>
            <a:r>
              <a:rPr lang="en-US" sz="2800" dirty="0">
                <a:solidFill>
                  <a:prstClr val="black"/>
                </a:solidFill>
                <a:latin typeface="Garamond" panose="02020404030301010803"/>
              </a:rPr>
              <a:t>agreement with? What did you do?</a:t>
            </a:r>
          </a:p>
          <a:p>
            <a:pPr marL="457200" lvl="0" indent="-457200" defTabSz="457200">
              <a:lnSpc>
                <a:spcPct val="100000"/>
              </a:lnSpc>
              <a:spcBef>
                <a:spcPts val="0"/>
              </a:spcBef>
              <a:defRPr/>
            </a:pPr>
            <a:endParaRPr lang="en-US" sz="2800" dirty="0">
              <a:solidFill>
                <a:prstClr val="black"/>
              </a:solidFill>
              <a:latin typeface="Garamond" panose="02020404030301010803"/>
            </a:endParaRPr>
          </a:p>
          <a:p>
            <a:pPr marL="457200" lvl="0" indent="-457200" defTabSz="457200">
              <a:lnSpc>
                <a:spcPct val="100000"/>
              </a:lnSpc>
              <a:spcBef>
                <a:spcPts val="0"/>
              </a:spcBef>
              <a:defRPr/>
            </a:pPr>
            <a:r>
              <a:rPr lang="en-US" sz="2800" dirty="0">
                <a:solidFill>
                  <a:prstClr val="black"/>
                </a:solidFill>
                <a:latin typeface="Garamond" panose="02020404030301010803"/>
              </a:rPr>
              <a:t>Have you </a:t>
            </a:r>
            <a:r>
              <a:rPr lang="en-US" sz="2800" u="sng" dirty="0">
                <a:solidFill>
                  <a:prstClr val="black"/>
                </a:solidFill>
                <a:latin typeface="Garamond" panose="02020404030301010803"/>
              </a:rPr>
              <a:t>gone above and beyond </a:t>
            </a:r>
            <a:r>
              <a:rPr lang="en-US" sz="2800" dirty="0">
                <a:solidFill>
                  <a:prstClr val="black"/>
                </a:solidFill>
                <a:latin typeface="Garamond" panose="02020404030301010803"/>
              </a:rPr>
              <a:t>the call of duty? If so, describe the situation?</a:t>
            </a:r>
          </a:p>
          <a:p>
            <a:pPr marL="0" lvl="0" indent="0" defTabSz="457200">
              <a:lnSpc>
                <a:spcPct val="100000"/>
              </a:lnSpc>
              <a:spcBef>
                <a:spcPts val="0"/>
              </a:spcBef>
              <a:buNone/>
              <a:defRPr/>
            </a:pPr>
            <a:endParaRPr lang="en-US" sz="2800" dirty="0">
              <a:solidFill>
                <a:prstClr val="black"/>
              </a:solidFill>
              <a:latin typeface="Garamond" panose="02020404030301010803"/>
            </a:endParaRPr>
          </a:p>
          <a:p>
            <a:pPr marL="457200" lvl="0" indent="-457200" defTabSz="457200">
              <a:lnSpc>
                <a:spcPct val="100000"/>
              </a:lnSpc>
              <a:spcBef>
                <a:spcPts val="0"/>
              </a:spcBef>
              <a:defRPr/>
            </a:pPr>
            <a:r>
              <a:rPr lang="en-US" sz="2800" dirty="0">
                <a:solidFill>
                  <a:prstClr val="black"/>
                </a:solidFill>
                <a:latin typeface="Garamond" panose="02020404030301010803"/>
              </a:rPr>
              <a:t>What do you do when your </a:t>
            </a:r>
            <a:r>
              <a:rPr lang="en-US" sz="2800" u="sng" dirty="0">
                <a:solidFill>
                  <a:prstClr val="black"/>
                </a:solidFill>
                <a:latin typeface="Garamond" panose="02020404030301010803"/>
              </a:rPr>
              <a:t>schedule is interrupted</a:t>
            </a:r>
            <a:r>
              <a:rPr lang="en-US" sz="2800" dirty="0">
                <a:solidFill>
                  <a:prstClr val="black"/>
                </a:solidFill>
                <a:latin typeface="Garamond" panose="02020404030301010803"/>
              </a:rPr>
              <a:t>? Give an example of how you handle it.</a:t>
            </a:r>
          </a:p>
          <a:p>
            <a:endParaRPr lang="en-US" dirty="0"/>
          </a:p>
        </p:txBody>
      </p:sp>
      <p:pic>
        <p:nvPicPr>
          <p:cNvPr id="4" name="Picture 3" descr="content header.jpg">
            <a:extLst>
              <a:ext uri="{FF2B5EF4-FFF2-40B4-BE49-F238E27FC236}">
                <a16:creationId xmlns:a16="http://schemas.microsoft.com/office/drawing/2014/main" id="{35CF8511-B4C6-4946-B4B0-4E600B880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27"/>
            <a:ext cx="9144000" cy="1010169"/>
          </a:xfrm>
          <a:prstGeom prst="rect">
            <a:avLst/>
          </a:prstGeom>
        </p:spPr>
      </p:pic>
      <p:sp>
        <p:nvSpPr>
          <p:cNvPr id="2" name="Title 1">
            <a:extLst>
              <a:ext uri="{FF2B5EF4-FFF2-40B4-BE49-F238E27FC236}">
                <a16:creationId xmlns:a16="http://schemas.microsoft.com/office/drawing/2014/main" id="{91B6112C-4D96-431A-9F79-D18A9824B08B}"/>
              </a:ext>
            </a:extLst>
          </p:cNvPr>
          <p:cNvSpPr>
            <a:spLocks noGrp="1"/>
          </p:cNvSpPr>
          <p:nvPr>
            <p:ph type="title"/>
          </p:nvPr>
        </p:nvSpPr>
        <p:spPr>
          <a:xfrm>
            <a:off x="2362200" y="0"/>
            <a:ext cx="6153150" cy="1447800"/>
          </a:xfrm>
        </p:spPr>
        <p:txBody>
          <a:bodyPr>
            <a:normAutofit fontScale="90000"/>
          </a:bodyPr>
          <a:lstStyle/>
          <a:p>
            <a:r>
              <a:rPr lang="en-US" sz="3600" b="1" dirty="0">
                <a:solidFill>
                  <a:schemeClr val="bg1"/>
                </a:solidFill>
                <a:latin typeface="Garamond" panose="02020404030301010803"/>
              </a:rPr>
              <a:t>Ask behavior interview questions…..</a:t>
            </a:r>
            <a:br>
              <a:rPr lang="en-US" sz="3600" b="1" dirty="0">
                <a:solidFill>
                  <a:schemeClr val="bg1"/>
                </a:solidFill>
                <a:latin typeface="Garamond" panose="02020404030301010803"/>
              </a:rPr>
            </a:br>
            <a:endParaRPr lang="en-US" dirty="0">
              <a:solidFill>
                <a:schemeClr val="bg1"/>
              </a:solidFill>
            </a:endParaRPr>
          </a:p>
        </p:txBody>
      </p:sp>
    </p:spTree>
    <p:extLst>
      <p:ext uri="{BB962C8B-B14F-4D97-AF65-F5344CB8AC3E}">
        <p14:creationId xmlns:p14="http://schemas.microsoft.com/office/powerpoint/2010/main" val="408341658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770B6613-6C5E-4EEE-91C4-D5DE750F821F}"/>
              </a:ext>
            </a:extLst>
          </p:cNvPr>
          <p:cNvGraphicFramePr/>
          <p:nvPr>
            <p:extLst>
              <p:ext uri="{D42A27DB-BD31-4B8C-83A1-F6EECF244321}">
                <p14:modId xmlns:p14="http://schemas.microsoft.com/office/powerpoint/2010/main" val="3358537683"/>
              </p:ext>
            </p:extLst>
          </p:nvPr>
        </p:nvGraphicFramePr>
        <p:xfrm>
          <a:off x="228600" y="1295400"/>
          <a:ext cx="8686800" cy="538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content header.jpg"/>
          <p:cNvPicPr>
            <a:picLocks noChangeAspect="1"/>
          </p:cNvPicPr>
          <p:nvPr/>
        </p:nvPicPr>
        <p:blipFill rotWithShape="1">
          <a:blip r:embed="rId8">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Proxy Process</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3" name="Slide Number Placeholder 2">
            <a:extLst>
              <a:ext uri="{FF2B5EF4-FFF2-40B4-BE49-F238E27FC236}">
                <a16:creationId xmlns:a16="http://schemas.microsoft.com/office/drawing/2014/main" id="{4990A109-081E-4311-B13E-DD5E45C2D71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130</a:t>
            </a:fld>
            <a:endParaRPr lang="en-US" dirty="0">
              <a:solidFill>
                <a:prstClr val="black">
                  <a:tint val="75000"/>
                </a:prstClr>
              </a:solidFill>
            </a:endParaRPr>
          </a:p>
        </p:txBody>
      </p:sp>
    </p:spTree>
    <p:extLst>
      <p:ext uri="{BB962C8B-B14F-4D97-AF65-F5344CB8AC3E}">
        <p14:creationId xmlns:p14="http://schemas.microsoft.com/office/powerpoint/2010/main" val="193452411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Sample Waiver and Proxy</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3" name="Slide Number Placeholder 2">
            <a:extLst>
              <a:ext uri="{FF2B5EF4-FFF2-40B4-BE49-F238E27FC236}">
                <a16:creationId xmlns:a16="http://schemas.microsoft.com/office/drawing/2014/main" id="{4990A109-081E-4311-B13E-DD5E45C2D71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131</a:t>
            </a:fld>
            <a:endParaRPr lang="en-US" dirty="0">
              <a:solidFill>
                <a:prstClr val="black">
                  <a:tint val="75000"/>
                </a:prstClr>
              </a:solidFill>
            </a:endParaRPr>
          </a:p>
        </p:txBody>
      </p:sp>
      <p:pic>
        <p:nvPicPr>
          <p:cNvPr id="9" name="Content Placeholder 8">
            <a:extLst>
              <a:ext uri="{FF2B5EF4-FFF2-40B4-BE49-F238E27FC236}">
                <a16:creationId xmlns:a16="http://schemas.microsoft.com/office/drawing/2014/main" id="{41F35A8B-60F4-4776-BA5B-C8899136E3F4}"/>
              </a:ext>
            </a:extLst>
          </p:cNvPr>
          <p:cNvPicPr>
            <a:picLocks noGrp="1"/>
          </p:cNvPicPr>
          <p:nvPr>
            <p:ph sz="half" idx="1"/>
          </p:nvPr>
        </p:nvPicPr>
        <p:blipFill>
          <a:blip r:embed="rId5"/>
          <a:srcRect l="17919" t="18463" r="51181" b="11379"/>
          <a:stretch>
            <a:fillRect/>
          </a:stretch>
        </p:blipFill>
        <p:spPr bwMode="auto">
          <a:xfrm>
            <a:off x="2371599" y="1143000"/>
            <a:ext cx="4400802" cy="54102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41637137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Practical Tips</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4" name="Content Placeholder 3">
            <a:extLst>
              <a:ext uri="{FF2B5EF4-FFF2-40B4-BE49-F238E27FC236}">
                <a16:creationId xmlns:a16="http://schemas.microsoft.com/office/drawing/2014/main" id="{40B91FB4-578F-440C-BDC2-C7391AF1831C}"/>
              </a:ext>
            </a:extLst>
          </p:cNvPr>
          <p:cNvSpPr>
            <a:spLocks noGrp="1"/>
          </p:cNvSpPr>
          <p:nvPr>
            <p:ph sz="half" idx="1"/>
          </p:nvPr>
        </p:nvSpPr>
        <p:spPr>
          <a:xfrm>
            <a:off x="419100" y="1314970"/>
            <a:ext cx="8305800" cy="5314430"/>
          </a:xfrm>
        </p:spPr>
        <p:txBody>
          <a:bodyPr wrap="square">
            <a:normAutofit fontScale="85000" lnSpcReduction="20000"/>
          </a:bodyPr>
          <a:lstStyle/>
          <a:p>
            <a:r>
              <a:rPr lang="en-US" dirty="0"/>
              <a:t>Make sure the narrative in the proxy request is complete</a:t>
            </a:r>
          </a:p>
          <a:p>
            <a:pPr lvl="1"/>
            <a:r>
              <a:rPr lang="en-US" dirty="0"/>
              <a:t>Assume the person reviewing the request knows nothing about the project</a:t>
            </a:r>
          </a:p>
          <a:p>
            <a:r>
              <a:rPr lang="en-US" dirty="0"/>
              <a:t>Send any pertinent information along with the request</a:t>
            </a:r>
          </a:p>
          <a:p>
            <a:pPr lvl="1"/>
            <a:r>
              <a:rPr lang="en-US" dirty="0"/>
              <a:t>Vendor bids, financial statements, legal documents, etc.</a:t>
            </a:r>
          </a:p>
          <a:p>
            <a:r>
              <a:rPr lang="en-US" dirty="0"/>
              <a:t>Ask Catholic Mutual to review vendor contract</a:t>
            </a:r>
          </a:p>
          <a:p>
            <a:r>
              <a:rPr lang="en-US" dirty="0"/>
              <a:t>Do not wait until the last minute to send the request</a:t>
            </a:r>
          </a:p>
          <a:p>
            <a:r>
              <a:rPr lang="en-US" dirty="0"/>
              <a:t>Comply with Archdiocese requirements</a:t>
            </a:r>
          </a:p>
          <a:p>
            <a:pPr lvl="1"/>
            <a:r>
              <a:rPr lang="en-US" dirty="0"/>
              <a:t>Submit CFS, Budget on time</a:t>
            </a:r>
          </a:p>
          <a:p>
            <a:pPr lvl="1"/>
            <a:r>
              <a:rPr lang="en-US" dirty="0"/>
              <a:t>Submit acceptable responses to parish review reports</a:t>
            </a:r>
          </a:p>
          <a:p>
            <a:pPr lvl="1"/>
            <a:r>
              <a:rPr lang="en-US" dirty="0"/>
              <a:t>Stay current on Archdiocesan invoices</a:t>
            </a:r>
          </a:p>
          <a:p>
            <a:pPr lvl="1"/>
            <a:r>
              <a:rPr lang="en-US" dirty="0"/>
              <a:t>Make past due payments in accordance with Arch payment plans, if applicable</a:t>
            </a:r>
          </a:p>
          <a:p>
            <a:r>
              <a:rPr lang="en-US" dirty="0"/>
              <a:t>Keep a copy of the Parish Trustee Manual on hand for reference</a:t>
            </a:r>
          </a:p>
          <a:p>
            <a:r>
              <a:rPr lang="en-US" dirty="0"/>
              <a:t>Contact Parish Finance Office if you have any questions</a:t>
            </a:r>
          </a:p>
        </p:txBody>
      </p:sp>
      <p:sp>
        <p:nvSpPr>
          <p:cNvPr id="3" name="Slide Number Placeholder 2">
            <a:extLst>
              <a:ext uri="{FF2B5EF4-FFF2-40B4-BE49-F238E27FC236}">
                <a16:creationId xmlns:a16="http://schemas.microsoft.com/office/drawing/2014/main" id="{4990A109-081E-4311-B13E-DD5E45C2D71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132</a:t>
            </a:fld>
            <a:endParaRPr lang="en-US" dirty="0">
              <a:solidFill>
                <a:prstClr val="black">
                  <a:tint val="75000"/>
                </a:prstClr>
              </a:solidFill>
            </a:endParaRPr>
          </a:p>
        </p:txBody>
      </p:sp>
      <p:pic>
        <p:nvPicPr>
          <p:cNvPr id="7" name="Picture 6" descr="File:Alarm Clocks 20101107a.jpg - Wikimedia Commons">
            <a:extLst>
              <a:ext uri="{FF2B5EF4-FFF2-40B4-BE49-F238E27FC236}">
                <a16:creationId xmlns:a16="http://schemas.microsoft.com/office/drawing/2014/main" id="{55E082FB-2E08-436B-AFDE-AC72557AD4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3429000"/>
            <a:ext cx="962787" cy="1283395"/>
          </a:xfrm>
          <a:prstGeom prst="rect">
            <a:avLst/>
          </a:prstGeom>
        </p:spPr>
      </p:pic>
    </p:spTree>
    <p:extLst>
      <p:ext uri="{BB962C8B-B14F-4D97-AF65-F5344CB8AC3E}">
        <p14:creationId xmlns:p14="http://schemas.microsoft.com/office/powerpoint/2010/main" val="163105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Proxy Process for Real Estate Transactions</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4" name="Content Placeholder 3">
            <a:extLst>
              <a:ext uri="{FF2B5EF4-FFF2-40B4-BE49-F238E27FC236}">
                <a16:creationId xmlns:a16="http://schemas.microsoft.com/office/drawing/2014/main" id="{40B91FB4-578F-440C-BDC2-C7391AF1831C}"/>
              </a:ext>
            </a:extLst>
          </p:cNvPr>
          <p:cNvSpPr>
            <a:spLocks noGrp="1"/>
          </p:cNvSpPr>
          <p:nvPr>
            <p:ph sz="half" idx="1"/>
          </p:nvPr>
        </p:nvSpPr>
        <p:spPr>
          <a:xfrm>
            <a:off x="419100" y="1314970"/>
            <a:ext cx="8305800" cy="5314430"/>
          </a:xfrm>
        </p:spPr>
        <p:txBody>
          <a:bodyPr wrap="square">
            <a:normAutofit fontScale="62500" lnSpcReduction="20000"/>
          </a:bodyPr>
          <a:lstStyle/>
          <a:p>
            <a:pPr marL="0" indent="0">
              <a:spcBef>
                <a:spcPts val="0"/>
              </a:spcBef>
              <a:buNone/>
            </a:pPr>
            <a:r>
              <a:rPr lang="en-US" dirty="0"/>
              <a:t>If a parish is planning on buying or selling property, most people recognize the need to obtain a proxy.  The question becomes, when in the real estate process to seek one. </a:t>
            </a:r>
          </a:p>
          <a:p>
            <a:endParaRPr lang="en-US" dirty="0"/>
          </a:p>
          <a:p>
            <a:r>
              <a:rPr lang="en-US" dirty="0"/>
              <a:t>When purchasing property, it must be clear that the property will serve some present or future pastoral need in the context of the parish’s strategic planning.</a:t>
            </a:r>
          </a:p>
          <a:p>
            <a:r>
              <a:rPr lang="en-US" dirty="0"/>
              <a:t>No offer to purchase may be tendered until a waiver and proxy has been issued.</a:t>
            </a:r>
          </a:p>
          <a:p>
            <a:r>
              <a:rPr lang="en-US" dirty="0"/>
              <a:t>If a parish is selling property, a proxy should be in hand prior to placing it on the market and the request for the waiver and proxy should include the reason(s) for divesting the parish of the property along with the appraised value of the property. </a:t>
            </a:r>
          </a:p>
          <a:p>
            <a:r>
              <a:rPr lang="en-US" dirty="0"/>
              <a:t>No offer to purchase may be accepted or countered </a:t>
            </a:r>
            <a:r>
              <a:rPr lang="en-US" b="1" dirty="0"/>
              <a:t>until a second waiver and proxy has been issued </a:t>
            </a:r>
            <a:r>
              <a:rPr lang="en-US" dirty="0"/>
              <a:t>allowing that step to be taken. </a:t>
            </a:r>
          </a:p>
          <a:p>
            <a:r>
              <a:rPr lang="en-US" dirty="0"/>
              <a:t>In a similar vein, no lease may be signed until the waiver and process has been issued. A copy of the proposed lease must accompany the request for proxy.</a:t>
            </a:r>
          </a:p>
          <a:p>
            <a:endParaRPr lang="en-US" dirty="0"/>
          </a:p>
          <a:p>
            <a:pPr marL="0" indent="0">
              <a:spcBef>
                <a:spcPts val="0"/>
              </a:spcBef>
              <a:buNone/>
            </a:pPr>
            <a:r>
              <a:rPr lang="en-US" dirty="0"/>
              <a:t>P.S.  Please do not wait until the last minute to present the request for proxy. We cannot guarantee that you will have the proxy in hand and be able to proceed to closing if you allow less than ten days turn-around time. </a:t>
            </a:r>
          </a:p>
          <a:p>
            <a:endParaRPr lang="en-US" dirty="0"/>
          </a:p>
        </p:txBody>
      </p:sp>
      <p:sp>
        <p:nvSpPr>
          <p:cNvPr id="3" name="Slide Number Placeholder 2">
            <a:extLst>
              <a:ext uri="{FF2B5EF4-FFF2-40B4-BE49-F238E27FC236}">
                <a16:creationId xmlns:a16="http://schemas.microsoft.com/office/drawing/2014/main" id="{4990A109-081E-4311-B13E-DD5E45C2D71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133</a:t>
            </a:fld>
            <a:endParaRPr lang="en-US" dirty="0">
              <a:solidFill>
                <a:prstClr val="black">
                  <a:tint val="75000"/>
                </a:prstClr>
              </a:solidFill>
            </a:endParaRPr>
          </a:p>
        </p:txBody>
      </p:sp>
      <p:pic>
        <p:nvPicPr>
          <p:cNvPr id="8" name="Picture 7" descr="Monsey Condo for Sale | More details at Condo for Sale in ...">
            <a:extLst>
              <a:ext uri="{FF2B5EF4-FFF2-40B4-BE49-F238E27FC236}">
                <a16:creationId xmlns:a16="http://schemas.microsoft.com/office/drawing/2014/main" id="{0D464438-64F7-495D-91D4-A73CB9C615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9282" y="5705130"/>
            <a:ext cx="1155336" cy="924269"/>
          </a:xfrm>
          <a:prstGeom prst="rect">
            <a:avLst/>
          </a:prstGeom>
        </p:spPr>
      </p:pic>
      <p:pic>
        <p:nvPicPr>
          <p:cNvPr id="9" name="Picture 8" descr="Rented Spirituality: A Lesson from the Egyptian Revolution ...">
            <a:extLst>
              <a:ext uri="{FF2B5EF4-FFF2-40B4-BE49-F238E27FC236}">
                <a16:creationId xmlns:a16="http://schemas.microsoft.com/office/drawing/2014/main" id="{FB33EA47-3564-4246-8F51-70E48A68DA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9464" y="5748455"/>
            <a:ext cx="1155336" cy="880944"/>
          </a:xfrm>
          <a:prstGeom prst="rect">
            <a:avLst/>
          </a:prstGeom>
        </p:spPr>
      </p:pic>
      <p:sp>
        <p:nvSpPr>
          <p:cNvPr id="10" name="Rectangle 9">
            <a:extLst>
              <a:ext uri="{FF2B5EF4-FFF2-40B4-BE49-F238E27FC236}">
                <a16:creationId xmlns:a16="http://schemas.microsoft.com/office/drawing/2014/main" id="{F2B4B509-E4CB-4EE2-973B-7416855F484E}"/>
              </a:ext>
            </a:extLst>
          </p:cNvPr>
          <p:cNvSpPr/>
          <p:nvPr/>
        </p:nvSpPr>
        <p:spPr>
          <a:xfrm>
            <a:off x="480163" y="5895629"/>
            <a:ext cx="4774836" cy="543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TWO proxies are required for selling property</a:t>
            </a:r>
          </a:p>
        </p:txBody>
      </p:sp>
    </p:spTree>
    <p:extLst>
      <p:ext uri="{BB962C8B-B14F-4D97-AF65-F5344CB8AC3E}">
        <p14:creationId xmlns:p14="http://schemas.microsoft.com/office/powerpoint/2010/main" val="244669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Building Commission</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4" name="Content Placeholder 3">
            <a:extLst>
              <a:ext uri="{FF2B5EF4-FFF2-40B4-BE49-F238E27FC236}">
                <a16:creationId xmlns:a16="http://schemas.microsoft.com/office/drawing/2014/main" id="{40B91FB4-578F-440C-BDC2-C7391AF1831C}"/>
              </a:ext>
            </a:extLst>
          </p:cNvPr>
          <p:cNvSpPr>
            <a:spLocks noGrp="1"/>
          </p:cNvSpPr>
          <p:nvPr>
            <p:ph sz="half" idx="1"/>
          </p:nvPr>
        </p:nvSpPr>
        <p:spPr>
          <a:xfrm>
            <a:off x="381000" y="1078768"/>
            <a:ext cx="8458200" cy="5474432"/>
          </a:xfrm>
        </p:spPr>
        <p:txBody>
          <a:bodyPr wrap="square">
            <a:normAutofit fontScale="55000" lnSpcReduction="20000"/>
          </a:bodyPr>
          <a:lstStyle/>
          <a:p>
            <a:r>
              <a:rPr lang="en-US" sz="3300" dirty="0"/>
              <a:t>The Building Commission also uses a proxy process to facilitate the decision-making responsibilities regarding parish building plans</a:t>
            </a:r>
          </a:p>
          <a:p>
            <a:r>
              <a:rPr lang="en-US" sz="3300" dirty="0"/>
              <a:t>Any building and/or renovation of church property would be required to undergo Building Commission (not “routine” proxy) process </a:t>
            </a:r>
          </a:p>
          <a:p>
            <a:pPr lvl="1"/>
            <a:r>
              <a:rPr lang="en-US" sz="3300" dirty="0"/>
              <a:t>Includes columbarium structures</a:t>
            </a:r>
          </a:p>
          <a:p>
            <a:r>
              <a:rPr lang="en-US" sz="3300" dirty="0"/>
              <a:t>The Building Commission meets every other month (six times per year) to discuss parish projects</a:t>
            </a:r>
          </a:p>
          <a:p>
            <a:r>
              <a:rPr lang="en-US" sz="3300" dirty="0"/>
              <a:t>A parish is expected to appear in front of the Building Commission throughout the Form A-D process (depending on the project), to explain the project and answer questions</a:t>
            </a:r>
          </a:p>
          <a:p>
            <a:r>
              <a:rPr lang="en-US" sz="3300" dirty="0"/>
              <a:t>Reference the “Procedures for Catholic Institutions in the Archdiocese of Milwaukee for Major Renovation and/or Building Construction” available on </a:t>
            </a:r>
            <a:r>
              <a:rPr lang="en-US" sz="3300" dirty="0">
                <a:hlinkClick r:id="rId5"/>
              </a:rPr>
              <a:t>www.archmil.org</a:t>
            </a:r>
            <a:r>
              <a:rPr lang="en-US" sz="3300" dirty="0"/>
              <a:t> </a:t>
            </a:r>
          </a:p>
          <a:p>
            <a:r>
              <a:rPr lang="en-US" sz="3300" dirty="0"/>
              <a:t>The following proxy requests may be required depending on the project:</a:t>
            </a:r>
          </a:p>
          <a:p>
            <a:pPr lvl="1"/>
            <a:r>
              <a:rPr lang="en-US" sz="3300" dirty="0"/>
              <a:t>Form A Request for a Feasibility Study to Build or Renovate</a:t>
            </a:r>
          </a:p>
          <a:p>
            <a:pPr lvl="1"/>
            <a:r>
              <a:rPr lang="en-US" sz="3300" dirty="0"/>
              <a:t>Form B Request to Hire an Architect and Develop Financing Plans</a:t>
            </a:r>
          </a:p>
          <a:p>
            <a:pPr lvl="1"/>
            <a:r>
              <a:rPr lang="en-US" sz="3300" dirty="0"/>
              <a:t>Form C Request for Evaluation of Preliminary Plans for Building or Renovation Project</a:t>
            </a:r>
          </a:p>
          <a:p>
            <a:pPr lvl="1"/>
            <a:r>
              <a:rPr lang="en-US" sz="3300" dirty="0"/>
              <a:t>Form D Request to Implement the Building or Renovation Project </a:t>
            </a:r>
          </a:p>
          <a:p>
            <a:r>
              <a:rPr lang="en-US" sz="3300" dirty="0"/>
              <a:t>Contact Brad Berghouse, Building Commission Chair, with any questions. 414-769-3360 or </a:t>
            </a:r>
            <a:r>
              <a:rPr lang="en-US" sz="3300" dirty="0">
                <a:hlinkClick r:id="rId6"/>
              </a:rPr>
              <a:t>berghouseb@archmil.org</a:t>
            </a:r>
            <a:endParaRPr lang="en-US" sz="3300" dirty="0"/>
          </a:p>
        </p:txBody>
      </p:sp>
      <p:sp>
        <p:nvSpPr>
          <p:cNvPr id="3" name="Slide Number Placeholder 2">
            <a:extLst>
              <a:ext uri="{FF2B5EF4-FFF2-40B4-BE49-F238E27FC236}">
                <a16:creationId xmlns:a16="http://schemas.microsoft.com/office/drawing/2014/main" id="{4990A109-081E-4311-B13E-DD5E45C2D71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134</a:t>
            </a:fld>
            <a:endParaRPr lang="en-US" dirty="0">
              <a:solidFill>
                <a:prstClr val="black">
                  <a:tint val="75000"/>
                </a:prstClr>
              </a:solidFill>
            </a:endParaRPr>
          </a:p>
        </p:txBody>
      </p:sp>
    </p:spTree>
    <p:extLst>
      <p:ext uri="{BB962C8B-B14F-4D97-AF65-F5344CB8AC3E}">
        <p14:creationId xmlns:p14="http://schemas.microsoft.com/office/powerpoint/2010/main" val="363016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4" name="Content Placeholder 2">
            <a:extLst>
              <a:ext uri="{FF2B5EF4-FFF2-40B4-BE49-F238E27FC236}">
                <a16:creationId xmlns:a16="http://schemas.microsoft.com/office/drawing/2014/main" id="{171A9D8A-BCB7-49CC-A460-53F0730CFB57}"/>
              </a:ext>
            </a:extLst>
          </p:cNvPr>
          <p:cNvSpPr>
            <a:spLocks noGrp="1"/>
          </p:cNvSpPr>
          <p:nvPr>
            <p:ph idx="1"/>
          </p:nvPr>
        </p:nvSpPr>
        <p:spPr>
          <a:xfrm>
            <a:off x="647700" y="1447800"/>
            <a:ext cx="7848600" cy="5029200"/>
          </a:xfrm>
        </p:spPr>
        <p:txBody>
          <a:bodyPr>
            <a:normAutofit/>
          </a:bodyPr>
          <a:lstStyle/>
          <a:p>
            <a:pPr marL="0" indent="0" algn="ctr">
              <a:buNone/>
            </a:pPr>
            <a:r>
              <a:rPr lang="en-US" sz="6000" dirty="0"/>
              <a:t>Questions??</a:t>
            </a:r>
          </a:p>
          <a:p>
            <a:endParaRPr lang="en-US" dirty="0"/>
          </a:p>
          <a:p>
            <a:endParaRPr lang="en-US" dirty="0"/>
          </a:p>
        </p:txBody>
      </p:sp>
      <p:sp>
        <p:nvSpPr>
          <p:cNvPr id="3" name="Slide Number Placeholder 2">
            <a:extLst>
              <a:ext uri="{FF2B5EF4-FFF2-40B4-BE49-F238E27FC236}">
                <a16:creationId xmlns:a16="http://schemas.microsoft.com/office/drawing/2014/main" id="{D55641F7-E31E-42EB-A308-DCF6DB17BDFB}"/>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135</a:t>
            </a:fld>
            <a:endParaRPr lang="en-US" dirty="0">
              <a:solidFill>
                <a:prstClr val="black">
                  <a:tint val="75000"/>
                </a:prstClr>
              </a:solidFill>
            </a:endParaRPr>
          </a:p>
        </p:txBody>
      </p:sp>
      <p:sp>
        <p:nvSpPr>
          <p:cNvPr id="5" name="TextBox 4">
            <a:extLst>
              <a:ext uri="{FF2B5EF4-FFF2-40B4-BE49-F238E27FC236}">
                <a16:creationId xmlns:a16="http://schemas.microsoft.com/office/drawing/2014/main" id="{CAC2EF07-0F1D-4FA5-A212-9AC5415F52C0}"/>
              </a:ext>
            </a:extLst>
          </p:cNvPr>
          <p:cNvSpPr txBox="1"/>
          <p:nvPr/>
        </p:nvSpPr>
        <p:spPr>
          <a:xfrm>
            <a:off x="381000" y="5486400"/>
            <a:ext cx="8458200" cy="369332"/>
          </a:xfrm>
          <a:prstGeom prst="rect">
            <a:avLst/>
          </a:prstGeom>
          <a:noFill/>
        </p:spPr>
        <p:txBody>
          <a:bodyPr wrap="square" rtlCol="0">
            <a:spAutoFit/>
          </a:bodyPr>
          <a:lstStyle/>
          <a:p>
            <a:r>
              <a:rPr lang="en-US" dirty="0"/>
              <a:t>Up Next: Group Exercise on Proxies</a:t>
            </a:r>
          </a:p>
        </p:txBody>
      </p:sp>
    </p:spTree>
    <p:extLst>
      <p:ext uri="{BB962C8B-B14F-4D97-AF65-F5344CB8AC3E}">
        <p14:creationId xmlns:p14="http://schemas.microsoft.com/office/powerpoint/2010/main" val="24886677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Group Exercise</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3" name="Slide Number Placeholder 2">
            <a:extLst>
              <a:ext uri="{FF2B5EF4-FFF2-40B4-BE49-F238E27FC236}">
                <a16:creationId xmlns:a16="http://schemas.microsoft.com/office/drawing/2014/main" id="{4990A109-081E-4311-B13E-DD5E45C2D71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136</a:t>
            </a:fld>
            <a:endParaRPr lang="en-US" dirty="0">
              <a:solidFill>
                <a:prstClr val="black">
                  <a:tint val="75000"/>
                </a:prstClr>
              </a:solidFill>
            </a:endParaRPr>
          </a:p>
        </p:txBody>
      </p:sp>
      <p:sp>
        <p:nvSpPr>
          <p:cNvPr id="10" name="Content Placeholder 4">
            <a:extLst>
              <a:ext uri="{FF2B5EF4-FFF2-40B4-BE49-F238E27FC236}">
                <a16:creationId xmlns:a16="http://schemas.microsoft.com/office/drawing/2014/main" id="{77D7F42B-FBBC-4E9D-BAFD-CFFE3F3B75D7}"/>
              </a:ext>
            </a:extLst>
          </p:cNvPr>
          <p:cNvSpPr>
            <a:spLocks noGrp="1"/>
          </p:cNvSpPr>
          <p:nvPr>
            <p:ph sz="half" idx="1"/>
          </p:nvPr>
        </p:nvSpPr>
        <p:spPr>
          <a:xfrm>
            <a:off x="228600" y="1524000"/>
            <a:ext cx="8699831" cy="4343400"/>
          </a:xfrm>
          <a:ln/>
        </p:spPr>
        <p:style>
          <a:lnRef idx="2">
            <a:schemeClr val="accent1">
              <a:shade val="50000"/>
            </a:schemeClr>
          </a:lnRef>
          <a:fillRef idx="1">
            <a:schemeClr val="accent1"/>
          </a:fillRef>
          <a:effectRef idx="0">
            <a:schemeClr val="accent1"/>
          </a:effectRef>
          <a:fontRef idx="minor">
            <a:schemeClr val="lt1"/>
          </a:fontRef>
        </p:style>
        <p:txBody>
          <a:bodyPr>
            <a:normAutofit fontScale="92500"/>
          </a:bodyPr>
          <a:lstStyle/>
          <a:p>
            <a:r>
              <a:rPr lang="en-US" dirty="0"/>
              <a:t>You work in the Office of Parish Finance</a:t>
            </a:r>
          </a:p>
          <a:p>
            <a:r>
              <a:rPr lang="en-US" dirty="0"/>
              <a:t>A parish proxy request has been routed to you from the Chancery Office</a:t>
            </a:r>
          </a:p>
          <a:p>
            <a:r>
              <a:rPr lang="en-US" dirty="0"/>
              <a:t>Review the request to determine whether you would recommend the Archbishop (</a:t>
            </a:r>
            <a:r>
              <a:rPr lang="en-US" b="1" dirty="0"/>
              <a:t>hint: </a:t>
            </a:r>
            <a:r>
              <a:rPr lang="en-US" dirty="0"/>
              <a:t>you may need to contact the parish for more info…):</a:t>
            </a:r>
          </a:p>
          <a:p>
            <a:pPr lvl="1">
              <a:buFont typeface="Wingdings" panose="05000000000000000000" pitchFamily="2" charset="2"/>
              <a:buChar char="q"/>
            </a:pPr>
            <a:r>
              <a:rPr lang="en-US" dirty="0"/>
              <a:t> Approve the proxy</a:t>
            </a:r>
          </a:p>
          <a:p>
            <a:pPr lvl="1">
              <a:buFont typeface="Wingdings" panose="05000000000000000000" pitchFamily="2" charset="2"/>
              <a:buChar char="q"/>
            </a:pPr>
            <a:r>
              <a:rPr lang="en-US" dirty="0"/>
              <a:t> Deny the proxy</a:t>
            </a:r>
          </a:p>
          <a:p>
            <a:r>
              <a:rPr lang="en-US" dirty="0"/>
              <a:t>Be prepared to explain why you approved/denied the request and what additional information the parish provided</a:t>
            </a:r>
          </a:p>
        </p:txBody>
      </p:sp>
    </p:spTree>
    <p:extLst>
      <p:ext uri="{BB962C8B-B14F-4D97-AF65-F5344CB8AC3E}">
        <p14:creationId xmlns:p14="http://schemas.microsoft.com/office/powerpoint/2010/main" val="37790273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5" name="TextBox 4">
            <a:extLst>
              <a:ext uri="{FF2B5EF4-FFF2-40B4-BE49-F238E27FC236}">
                <a16:creationId xmlns:a16="http://schemas.microsoft.com/office/drawing/2014/main" id="{5FA70E24-A989-464A-9151-8A658E112EB4}"/>
              </a:ext>
            </a:extLst>
          </p:cNvPr>
          <p:cNvSpPr txBox="1"/>
          <p:nvPr/>
        </p:nvSpPr>
        <p:spPr>
          <a:xfrm>
            <a:off x="457200" y="1295400"/>
            <a:ext cx="8229600" cy="4724400"/>
          </a:xfrm>
          <a:prstGeom prst="rect">
            <a:avLst/>
          </a:prstGeom>
          <a:noFill/>
        </p:spPr>
        <p:txBody>
          <a:bodyPr wrap="square">
            <a:normAutofit fontScale="92500" lnSpcReduction="10000"/>
          </a:bodyPr>
          <a:lstStyle/>
          <a:p>
            <a:pPr marL="342900" indent="-342900">
              <a:buFont typeface="Arial" panose="020B0604020202020204" pitchFamily="34" charset="0"/>
              <a:buChar char="•"/>
            </a:pPr>
            <a:r>
              <a:rPr lang="en-US" sz="2400" dirty="0"/>
              <a:t>What is the PC-220?</a:t>
            </a:r>
          </a:p>
          <a:p>
            <a:pPr marL="800100" lvl="1" indent="-342900">
              <a:buFont typeface="Arial" panose="020B0604020202020204" pitchFamily="34" charset="0"/>
              <a:buChar char="•"/>
            </a:pPr>
            <a:r>
              <a:rPr lang="en-US" sz="2400" dirty="0"/>
              <a:t>Biennial report to maintain property tax exempt status</a:t>
            </a:r>
          </a:p>
          <a:p>
            <a:pPr marL="800100" lvl="1" indent="-342900">
              <a:buFont typeface="Arial" panose="020B0604020202020204" pitchFamily="34" charset="0"/>
              <a:buChar char="•"/>
            </a:pPr>
            <a:r>
              <a:rPr lang="en-US" sz="2400" dirty="0"/>
              <a:t>Due to local taxation district clerk by March 31</a:t>
            </a:r>
          </a:p>
          <a:p>
            <a:pPr marL="800100" lvl="1" indent="-342900">
              <a:buFont typeface="Arial" panose="020B0604020202020204" pitchFamily="34" charset="0"/>
              <a:buChar char="•"/>
            </a:pPr>
            <a:r>
              <a:rPr lang="en-US" sz="2400" dirty="0"/>
              <a:t>PC-220 is the single parcel form</a:t>
            </a:r>
          </a:p>
          <a:p>
            <a:pPr marL="800100" lvl="1" indent="-342900">
              <a:buFont typeface="Arial" panose="020B0604020202020204" pitchFamily="34" charset="0"/>
              <a:buChar char="•"/>
            </a:pPr>
            <a:r>
              <a:rPr lang="en-US" sz="2400" dirty="0"/>
              <a:t>PC-220A is the multi-parcel form</a:t>
            </a:r>
          </a:p>
          <a:p>
            <a:pPr marL="342900" indent="-342900">
              <a:buFont typeface="Arial" panose="020B0604020202020204" pitchFamily="34" charset="0"/>
              <a:buChar char="•"/>
            </a:pPr>
            <a:r>
              <a:rPr lang="en-US" sz="2400" dirty="0"/>
              <a:t>How do I file this?</a:t>
            </a:r>
          </a:p>
          <a:p>
            <a:pPr marL="800100" lvl="1" indent="-342900">
              <a:buFont typeface="Arial" panose="020B0604020202020204" pitchFamily="34" charset="0"/>
              <a:buChar char="•"/>
            </a:pPr>
            <a:r>
              <a:rPr lang="en-US" sz="2400" dirty="0"/>
              <a:t>Many tax districts send out the reporting form</a:t>
            </a:r>
          </a:p>
          <a:p>
            <a:pPr marL="800100" lvl="1" indent="-342900">
              <a:buFont typeface="Arial" panose="020B0604020202020204" pitchFamily="34" charset="0"/>
              <a:buChar char="•"/>
            </a:pPr>
            <a:r>
              <a:rPr lang="en-US" sz="2400" dirty="0"/>
              <a:t>The burden of filing rests with the property holder</a:t>
            </a:r>
          </a:p>
          <a:p>
            <a:pPr marL="342900" indent="-342900">
              <a:buFont typeface="Arial" panose="020B0604020202020204" pitchFamily="34" charset="0"/>
              <a:buChar char="•"/>
            </a:pPr>
            <a:r>
              <a:rPr lang="en-US" sz="2400" dirty="0"/>
              <a:t>What if I have been paying property tax on a property that should be exempt?</a:t>
            </a:r>
          </a:p>
          <a:p>
            <a:pPr marL="800100" lvl="1" indent="-342900">
              <a:buFont typeface="Arial" panose="020B0604020202020204" pitchFamily="34" charset="0"/>
              <a:buChar char="•"/>
            </a:pPr>
            <a:r>
              <a:rPr lang="en-US" sz="2400" dirty="0"/>
              <a:t>There is a different form to claim exemption from property tax:</a:t>
            </a:r>
          </a:p>
          <a:p>
            <a:pPr marL="1257300" lvl="2" indent="-342900">
              <a:buFont typeface="Arial" panose="020B0604020202020204" pitchFamily="34" charset="0"/>
              <a:buChar char="•"/>
            </a:pPr>
            <a:r>
              <a:rPr lang="en-US" sz="2400" dirty="0"/>
              <a:t>PR-230, Property Tax Exemption Request</a:t>
            </a:r>
          </a:p>
          <a:p>
            <a:pPr marL="1257300" lvl="2" indent="-342900">
              <a:buFont typeface="Arial" panose="020B0604020202020204" pitchFamily="34" charset="0"/>
              <a:buChar char="•"/>
            </a:pPr>
            <a:r>
              <a:rPr lang="en-US" sz="2400" dirty="0"/>
              <a:t>Deadline is March 1</a:t>
            </a:r>
          </a:p>
          <a:p>
            <a:pPr marL="1257300" lvl="2" indent="-342900">
              <a:buFont typeface="Arial" panose="020B0604020202020204" pitchFamily="34" charset="0"/>
              <a:buChar char="•"/>
            </a:pPr>
            <a:r>
              <a:rPr lang="en-US" sz="2400" dirty="0"/>
              <a:t>Note: this is only required if the property is currently being taxed, to convert it to tax exempt</a:t>
            </a:r>
          </a:p>
        </p:txBody>
      </p:sp>
      <p:sp>
        <p:nvSpPr>
          <p:cNvPr id="3" name="Slide Number Placeholder 2">
            <a:extLst>
              <a:ext uri="{FF2B5EF4-FFF2-40B4-BE49-F238E27FC236}">
                <a16:creationId xmlns:a16="http://schemas.microsoft.com/office/drawing/2014/main" id="{837BA726-A85D-4E10-809E-B3359A26BD35}"/>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137</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1E05EE81-E072-48E5-A27B-4A81722282C0}"/>
              </a:ext>
            </a:extLst>
          </p:cNvPr>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PC-220 Reporting</a:t>
            </a:r>
          </a:p>
        </p:txBody>
      </p:sp>
      <p:sp>
        <p:nvSpPr>
          <p:cNvPr id="7" name="Content Placeholder 7">
            <a:extLst>
              <a:ext uri="{FF2B5EF4-FFF2-40B4-BE49-F238E27FC236}">
                <a16:creationId xmlns:a16="http://schemas.microsoft.com/office/drawing/2014/main" id="{488CB603-5471-4E3A-B09C-730358E1D752}"/>
              </a:ext>
            </a:extLst>
          </p:cNvPr>
          <p:cNvSpPr txBox="1">
            <a:spLocks/>
          </p:cNvSpPr>
          <p:nvPr/>
        </p:nvSpPr>
        <p:spPr>
          <a:xfrm>
            <a:off x="457200" y="5956140"/>
            <a:ext cx="8229600" cy="82566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2500"/>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2000" dirty="0"/>
              <a:t>Please send a </a:t>
            </a:r>
            <a:r>
              <a:rPr lang="en-US" sz="2000" b="1" u="sng" dirty="0"/>
              <a:t>copy</a:t>
            </a:r>
            <a:r>
              <a:rPr lang="en-US" sz="2000" dirty="0"/>
              <a:t> of your completed form to the Archdiocesan Finance Office </a:t>
            </a:r>
          </a:p>
          <a:p>
            <a:r>
              <a:rPr lang="en-US" sz="2000" dirty="0"/>
              <a:t>Kim Kasten </a:t>
            </a:r>
            <a:r>
              <a:rPr lang="en-US" sz="2000" dirty="0">
                <a:hlinkClick r:id="rId4"/>
              </a:rPr>
              <a:t>kastenk@archmil.org</a:t>
            </a:r>
            <a:r>
              <a:rPr lang="en-US" sz="2000" dirty="0"/>
              <a:t> </a:t>
            </a:r>
          </a:p>
        </p:txBody>
      </p:sp>
    </p:spTree>
    <p:extLst>
      <p:ext uri="{BB962C8B-B14F-4D97-AF65-F5344CB8AC3E}">
        <p14:creationId xmlns:p14="http://schemas.microsoft.com/office/powerpoint/2010/main" val="197556130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5" name="TextBox 4">
            <a:extLst>
              <a:ext uri="{FF2B5EF4-FFF2-40B4-BE49-F238E27FC236}">
                <a16:creationId xmlns:a16="http://schemas.microsoft.com/office/drawing/2014/main" id="{5FA70E24-A989-464A-9151-8A658E112EB4}"/>
              </a:ext>
            </a:extLst>
          </p:cNvPr>
          <p:cNvSpPr txBox="1"/>
          <p:nvPr/>
        </p:nvSpPr>
        <p:spPr>
          <a:xfrm>
            <a:off x="457200" y="1676400"/>
            <a:ext cx="8229600" cy="3046988"/>
          </a:xfrm>
          <a:prstGeom prst="rect">
            <a:avLst/>
          </a:prstGeom>
          <a:noFill/>
        </p:spPr>
        <p:txBody>
          <a:bodyPr wrap="square">
            <a:spAutoFit/>
          </a:bodyPr>
          <a:lstStyle/>
          <a:p>
            <a:pPr marL="342900" indent="-342900">
              <a:buFont typeface="Arial" panose="020B0604020202020204" pitchFamily="34" charset="0"/>
              <a:buChar char="•"/>
            </a:pPr>
            <a:r>
              <a:rPr lang="en-US" sz="2400" dirty="0"/>
              <a:t>NBAI Dates:</a:t>
            </a:r>
          </a:p>
          <a:p>
            <a:pPr marL="800100" lvl="1" indent="-342900">
              <a:buFont typeface="Arial" panose="020B0604020202020204" pitchFamily="34" charset="0"/>
              <a:buChar char="•"/>
            </a:pPr>
            <a:r>
              <a:rPr lang="en-US" sz="2400" dirty="0"/>
              <a:t>Session III: Wednesday, May 11, 2022</a:t>
            </a:r>
          </a:p>
          <a:p>
            <a:pPr marL="800100" lvl="1" indent="-342900">
              <a:buFont typeface="Arial" panose="020B0604020202020204" pitchFamily="34" charset="0"/>
              <a:buChar char="•"/>
            </a:pPr>
            <a:r>
              <a:rPr lang="en-US" sz="2400" dirty="0"/>
              <a:t>Session IV: Wednesday, August 10, 2022</a:t>
            </a:r>
          </a:p>
          <a:p>
            <a:pPr marL="800100" lvl="1"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BAAM Meetings:</a:t>
            </a:r>
          </a:p>
          <a:p>
            <a:pPr marL="800100" lvl="1" indent="-342900">
              <a:buFont typeface="Arial" panose="020B0604020202020204" pitchFamily="34" charset="0"/>
              <a:buChar char="•"/>
            </a:pPr>
            <a:r>
              <a:rPr lang="en-US" sz="2400" dirty="0"/>
              <a:t>Wednesday, March 16, 2022</a:t>
            </a:r>
          </a:p>
          <a:p>
            <a:pPr marL="800100" lvl="1" indent="-342900">
              <a:buFont typeface="Arial" panose="020B0604020202020204" pitchFamily="34" charset="0"/>
              <a:buChar char="•"/>
            </a:pPr>
            <a:r>
              <a:rPr lang="en-US" sz="2400" dirty="0"/>
              <a:t>Wednesday, May 18, 2022</a:t>
            </a:r>
          </a:p>
          <a:p>
            <a:pPr marL="800100" lvl="1" indent="-342900">
              <a:buFont typeface="Arial" panose="020B0604020202020204" pitchFamily="34" charset="0"/>
              <a:buChar char="•"/>
            </a:pPr>
            <a:endParaRPr lang="en-US" sz="2400" dirty="0"/>
          </a:p>
        </p:txBody>
      </p:sp>
      <p:sp>
        <p:nvSpPr>
          <p:cNvPr id="3" name="Slide Number Placeholder 2">
            <a:extLst>
              <a:ext uri="{FF2B5EF4-FFF2-40B4-BE49-F238E27FC236}">
                <a16:creationId xmlns:a16="http://schemas.microsoft.com/office/drawing/2014/main" id="{837BA726-A85D-4E10-809E-B3359A26BD35}"/>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138</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1E05EE81-E072-48E5-A27B-4A81722282C0}"/>
              </a:ext>
            </a:extLst>
          </p:cNvPr>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Closing Remarks</a:t>
            </a:r>
          </a:p>
        </p:txBody>
      </p:sp>
      <p:sp>
        <p:nvSpPr>
          <p:cNvPr id="7" name="Content Placeholder 7">
            <a:extLst>
              <a:ext uri="{FF2B5EF4-FFF2-40B4-BE49-F238E27FC236}">
                <a16:creationId xmlns:a16="http://schemas.microsoft.com/office/drawing/2014/main" id="{488CB603-5471-4E3A-B09C-730358E1D752}"/>
              </a:ext>
            </a:extLst>
          </p:cNvPr>
          <p:cNvSpPr txBox="1">
            <a:spLocks/>
          </p:cNvSpPr>
          <p:nvPr/>
        </p:nvSpPr>
        <p:spPr>
          <a:xfrm>
            <a:off x="457200" y="5181600"/>
            <a:ext cx="8229600" cy="825660"/>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a:normAutofit lnSpcReduction="10000"/>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r>
              <a:rPr lang="en-US" sz="2400" dirty="0"/>
              <a:t>Please remember to fill out an evaluation form.  </a:t>
            </a:r>
          </a:p>
          <a:p>
            <a:r>
              <a:rPr lang="en-US" sz="2400" dirty="0"/>
              <a:t>We appreciate your feedback!</a:t>
            </a:r>
            <a:endParaRPr lang="en-US" dirty="0"/>
          </a:p>
        </p:txBody>
      </p:sp>
    </p:spTree>
    <p:extLst>
      <p:ext uri="{BB962C8B-B14F-4D97-AF65-F5344CB8AC3E}">
        <p14:creationId xmlns:p14="http://schemas.microsoft.com/office/powerpoint/2010/main" val="427099839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5" name="TextBox 4">
            <a:extLst>
              <a:ext uri="{FF2B5EF4-FFF2-40B4-BE49-F238E27FC236}">
                <a16:creationId xmlns:a16="http://schemas.microsoft.com/office/drawing/2014/main" id="{5FA70E24-A989-464A-9151-8A658E112EB4}"/>
              </a:ext>
            </a:extLst>
          </p:cNvPr>
          <p:cNvSpPr txBox="1"/>
          <p:nvPr/>
        </p:nvSpPr>
        <p:spPr>
          <a:xfrm>
            <a:off x="609600" y="1524000"/>
            <a:ext cx="7848600" cy="4832351"/>
          </a:xfrm>
          <a:prstGeom prst="rect">
            <a:avLst/>
          </a:prstGeom>
          <a:noFill/>
        </p:spPr>
        <p:txBody>
          <a:bodyPr wrap="square">
            <a:normAutofit fontScale="92500" lnSpcReduction="10000"/>
          </a:bodyPr>
          <a:lstStyle/>
          <a:p>
            <a:r>
              <a:rPr lang="en-US" sz="2400" dirty="0"/>
              <a:t>Most loving God, you have placed an important task before us.  </a:t>
            </a:r>
          </a:p>
          <a:p>
            <a:endParaRPr lang="en-US" sz="2400" dirty="0"/>
          </a:p>
          <a:p>
            <a:r>
              <a:rPr lang="en-US" sz="2400" dirty="0"/>
              <a:t>There will be challenges, which we will meet bolstered by Your strength.</a:t>
            </a:r>
          </a:p>
          <a:p>
            <a:r>
              <a:rPr lang="en-US" sz="2400" dirty="0"/>
              <a:t>There will be decisions to make, which we will discern with Your guidance.</a:t>
            </a:r>
          </a:p>
          <a:p>
            <a:r>
              <a:rPr lang="en-US" sz="2400" dirty="0"/>
              <a:t>There will be work to do, which we will accomplish fed by Your grace.</a:t>
            </a:r>
          </a:p>
          <a:p>
            <a:endParaRPr lang="en-US" sz="2400" dirty="0"/>
          </a:p>
          <a:p>
            <a:r>
              <a:rPr lang="en-US" sz="2400" dirty="0"/>
              <a:t>We ask You to be with us as we continue this adventure in faith.</a:t>
            </a:r>
          </a:p>
          <a:p>
            <a:r>
              <a:rPr lang="en-US" sz="2400" dirty="0"/>
              <a:t>Help us to see the great good that will be accomplished when we answer Your call to build the kingdom.</a:t>
            </a:r>
          </a:p>
          <a:p>
            <a:endParaRPr lang="en-US" sz="2400" dirty="0"/>
          </a:p>
          <a:p>
            <a:r>
              <a:rPr lang="en-US" sz="2400" dirty="0"/>
              <a:t>We ask this through the intercession of Jesus, our Lord.</a:t>
            </a:r>
          </a:p>
          <a:p>
            <a:r>
              <a:rPr lang="en-US" sz="2400" dirty="0"/>
              <a:t>Amen.</a:t>
            </a:r>
          </a:p>
        </p:txBody>
      </p:sp>
      <p:sp>
        <p:nvSpPr>
          <p:cNvPr id="3" name="Slide Number Placeholder 2">
            <a:extLst>
              <a:ext uri="{FF2B5EF4-FFF2-40B4-BE49-F238E27FC236}">
                <a16:creationId xmlns:a16="http://schemas.microsoft.com/office/drawing/2014/main" id="{837BA726-A85D-4E10-809E-B3359A26BD35}"/>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139</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1E05EE81-E072-48E5-A27B-4A81722282C0}"/>
              </a:ext>
            </a:extLst>
          </p:cNvPr>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Closing Prayer</a:t>
            </a:r>
          </a:p>
        </p:txBody>
      </p:sp>
    </p:spTree>
    <p:extLst>
      <p:ext uri="{BB962C8B-B14F-4D97-AF65-F5344CB8AC3E}">
        <p14:creationId xmlns:p14="http://schemas.microsoft.com/office/powerpoint/2010/main" val="316832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BC508F-EA8C-461A-8D48-FA79380CE207}"/>
              </a:ext>
            </a:extLst>
          </p:cNvPr>
          <p:cNvSpPr>
            <a:spLocks noGrp="1"/>
          </p:cNvSpPr>
          <p:nvPr>
            <p:ph idx="1"/>
          </p:nvPr>
        </p:nvSpPr>
        <p:spPr/>
        <p:txBody>
          <a:bodyPr/>
          <a:lstStyle/>
          <a:p>
            <a:r>
              <a:rPr lang="en-US" sz="3600" b="1" dirty="0"/>
              <a:t>Type &amp; # </a:t>
            </a:r>
            <a:r>
              <a:rPr lang="en-US" sz="3600" dirty="0"/>
              <a:t>– phone screen, face-to-face (individual, group, sequential)</a:t>
            </a:r>
          </a:p>
          <a:p>
            <a:endParaRPr lang="en-US" sz="3600" dirty="0"/>
          </a:p>
          <a:p>
            <a:r>
              <a:rPr lang="en-US" sz="3600" b="1" dirty="0"/>
              <a:t>Specific interview questions                          </a:t>
            </a:r>
            <a:r>
              <a:rPr lang="en-US" sz="3600" dirty="0"/>
              <a:t>for ALL candidates. </a:t>
            </a:r>
          </a:p>
          <a:p>
            <a:endParaRPr lang="en-US" sz="3600" dirty="0"/>
          </a:p>
          <a:p>
            <a:r>
              <a:rPr lang="en-US" sz="3600" b="1" dirty="0"/>
              <a:t>Give a job description </a:t>
            </a:r>
          </a:p>
          <a:p>
            <a:endParaRPr lang="en-US" dirty="0"/>
          </a:p>
        </p:txBody>
      </p:sp>
      <p:pic>
        <p:nvPicPr>
          <p:cNvPr id="4" name="Picture 3" descr="content header.jpg">
            <a:extLst>
              <a:ext uri="{FF2B5EF4-FFF2-40B4-BE49-F238E27FC236}">
                <a16:creationId xmlns:a16="http://schemas.microsoft.com/office/drawing/2014/main" id="{35CF8511-B4C6-4946-B4B0-4E600B880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27"/>
            <a:ext cx="9144000" cy="1010169"/>
          </a:xfrm>
          <a:prstGeom prst="rect">
            <a:avLst/>
          </a:prstGeom>
        </p:spPr>
      </p:pic>
      <p:sp>
        <p:nvSpPr>
          <p:cNvPr id="2" name="Title 1">
            <a:extLst>
              <a:ext uri="{FF2B5EF4-FFF2-40B4-BE49-F238E27FC236}">
                <a16:creationId xmlns:a16="http://schemas.microsoft.com/office/drawing/2014/main" id="{91B6112C-4D96-431A-9F79-D18A9824B08B}"/>
              </a:ext>
            </a:extLst>
          </p:cNvPr>
          <p:cNvSpPr>
            <a:spLocks noGrp="1"/>
          </p:cNvSpPr>
          <p:nvPr>
            <p:ph type="title"/>
          </p:nvPr>
        </p:nvSpPr>
        <p:spPr>
          <a:xfrm>
            <a:off x="2362200" y="152400"/>
            <a:ext cx="6153150" cy="762001"/>
          </a:xfrm>
        </p:spPr>
        <p:txBody>
          <a:bodyPr>
            <a:normAutofit fontScale="90000"/>
          </a:bodyPr>
          <a:lstStyle/>
          <a:p>
            <a:r>
              <a:rPr lang="en-US" sz="3600" dirty="0">
                <a:solidFill>
                  <a:schemeClr val="bg1"/>
                </a:solidFill>
              </a:rPr>
              <a:t>Before the Interview(s) Think About:</a:t>
            </a:r>
            <a:endParaRPr lang="en-US" dirty="0">
              <a:solidFill>
                <a:schemeClr val="bg1"/>
              </a:solidFill>
            </a:endParaRPr>
          </a:p>
        </p:txBody>
      </p:sp>
    </p:spTree>
    <p:extLst>
      <p:ext uri="{BB962C8B-B14F-4D97-AF65-F5344CB8AC3E}">
        <p14:creationId xmlns:p14="http://schemas.microsoft.com/office/powerpoint/2010/main" val="2763660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BC508F-EA8C-461A-8D48-FA79380CE207}"/>
              </a:ext>
            </a:extLst>
          </p:cNvPr>
          <p:cNvSpPr>
            <a:spLocks noGrp="1"/>
          </p:cNvSpPr>
          <p:nvPr>
            <p:ph idx="1"/>
          </p:nvPr>
        </p:nvSpPr>
        <p:spPr>
          <a:xfrm>
            <a:off x="152400" y="1162569"/>
            <a:ext cx="8362950" cy="5014394"/>
          </a:xfrm>
        </p:spPr>
        <p:txBody>
          <a:bodyPr>
            <a:normAutofit fontScale="92500" lnSpcReduction="10000"/>
          </a:bodyPr>
          <a:lstStyle/>
          <a:p>
            <a:pPr lvl="1"/>
            <a:r>
              <a:rPr lang="en-US" sz="3200" dirty="0"/>
              <a:t>Review illegal questions.</a:t>
            </a:r>
          </a:p>
          <a:p>
            <a:pPr marL="342900" lvl="1" indent="0">
              <a:buNone/>
            </a:pPr>
            <a:endParaRPr lang="en-US" sz="3200" dirty="0"/>
          </a:p>
          <a:p>
            <a:pPr marL="0" lvl="1" indent="0">
              <a:lnSpc>
                <a:spcPct val="10000"/>
              </a:lnSpc>
              <a:spcBef>
                <a:spcPts val="0"/>
              </a:spcBef>
            </a:pPr>
            <a:endParaRPr lang="en-US" sz="3200" dirty="0"/>
          </a:p>
          <a:p>
            <a:pPr lvl="1"/>
            <a:r>
              <a:rPr lang="en-US" sz="3200" dirty="0"/>
              <a:t>Don’t be afraid to ask if candidate has been ever disciplined or terminated.</a:t>
            </a:r>
          </a:p>
          <a:p>
            <a:pPr lvl="1"/>
            <a:endParaRPr lang="en-US" sz="3200" dirty="0"/>
          </a:p>
          <a:p>
            <a:pPr lvl="1"/>
            <a:r>
              <a:rPr lang="en-US" sz="3200" dirty="0"/>
              <a:t>Let the person talk.</a:t>
            </a:r>
          </a:p>
          <a:p>
            <a:pPr lvl="1"/>
            <a:endParaRPr lang="en-US" sz="3200" dirty="0"/>
          </a:p>
          <a:p>
            <a:pPr lvl="1"/>
            <a:r>
              <a:rPr lang="en-US" sz="3200" dirty="0"/>
              <a:t>Document all answers.</a:t>
            </a:r>
          </a:p>
          <a:p>
            <a:pPr lvl="1"/>
            <a:endParaRPr lang="en-US" sz="3200" dirty="0"/>
          </a:p>
          <a:p>
            <a:pPr lvl="1"/>
            <a:r>
              <a:rPr lang="en-US" sz="3200" dirty="0"/>
              <a:t>Honestly sell your position and the employer.</a:t>
            </a:r>
          </a:p>
          <a:p>
            <a:endParaRPr lang="en-US" dirty="0"/>
          </a:p>
        </p:txBody>
      </p:sp>
      <p:pic>
        <p:nvPicPr>
          <p:cNvPr id="4" name="Picture 3" descr="content header.jpg">
            <a:extLst>
              <a:ext uri="{FF2B5EF4-FFF2-40B4-BE49-F238E27FC236}">
                <a16:creationId xmlns:a16="http://schemas.microsoft.com/office/drawing/2014/main" id="{35CF8511-B4C6-4946-B4B0-4E600B880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27"/>
            <a:ext cx="9144000" cy="1010169"/>
          </a:xfrm>
          <a:prstGeom prst="rect">
            <a:avLst/>
          </a:prstGeom>
        </p:spPr>
      </p:pic>
      <p:sp>
        <p:nvSpPr>
          <p:cNvPr id="2" name="Title 1">
            <a:extLst>
              <a:ext uri="{FF2B5EF4-FFF2-40B4-BE49-F238E27FC236}">
                <a16:creationId xmlns:a16="http://schemas.microsoft.com/office/drawing/2014/main" id="{91B6112C-4D96-431A-9F79-D18A9824B08B}"/>
              </a:ext>
            </a:extLst>
          </p:cNvPr>
          <p:cNvSpPr>
            <a:spLocks noGrp="1"/>
          </p:cNvSpPr>
          <p:nvPr>
            <p:ph type="title"/>
          </p:nvPr>
        </p:nvSpPr>
        <p:spPr>
          <a:xfrm>
            <a:off x="2362200" y="152400"/>
            <a:ext cx="6153150" cy="762001"/>
          </a:xfrm>
        </p:spPr>
        <p:txBody>
          <a:bodyPr>
            <a:normAutofit/>
          </a:bodyPr>
          <a:lstStyle/>
          <a:p>
            <a:r>
              <a:rPr lang="en-US" sz="4000" b="1" dirty="0">
                <a:solidFill>
                  <a:schemeClr val="bg1"/>
                </a:solidFill>
              </a:rPr>
              <a:t>Tips</a:t>
            </a:r>
          </a:p>
        </p:txBody>
      </p:sp>
    </p:spTree>
    <p:extLst>
      <p:ext uri="{BB962C8B-B14F-4D97-AF65-F5344CB8AC3E}">
        <p14:creationId xmlns:p14="http://schemas.microsoft.com/office/powerpoint/2010/main" val="3603611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BC508F-EA8C-461A-8D48-FA79380CE207}"/>
              </a:ext>
            </a:extLst>
          </p:cNvPr>
          <p:cNvSpPr>
            <a:spLocks noGrp="1"/>
          </p:cNvSpPr>
          <p:nvPr>
            <p:ph idx="1"/>
          </p:nvPr>
        </p:nvSpPr>
        <p:spPr/>
        <p:txBody>
          <a:bodyPr>
            <a:normAutofit/>
          </a:bodyPr>
          <a:lstStyle/>
          <a:p>
            <a:pPr marL="0" indent="0">
              <a:buNone/>
            </a:pPr>
            <a:r>
              <a:rPr lang="en-US" sz="4000" b="1" dirty="0"/>
              <a:t>Hire based on facts:</a:t>
            </a:r>
          </a:p>
          <a:p>
            <a:r>
              <a:rPr lang="en-US" sz="3600" b="1" dirty="0"/>
              <a:t>Knowledge, Skill, &amp; Ability,</a:t>
            </a:r>
          </a:p>
          <a:p>
            <a:r>
              <a:rPr lang="en-US" sz="3600" b="1" dirty="0"/>
              <a:t>Interview impact,</a:t>
            </a:r>
          </a:p>
          <a:p>
            <a:r>
              <a:rPr lang="en-US" sz="3600" b="1" dirty="0"/>
              <a:t>References, </a:t>
            </a:r>
          </a:p>
          <a:p>
            <a:r>
              <a:rPr lang="en-US" sz="3600" b="1" dirty="0"/>
              <a:t>Licenses, and</a:t>
            </a:r>
          </a:p>
          <a:p>
            <a:r>
              <a:rPr lang="en-US" sz="3600" b="1" dirty="0"/>
              <a:t>Background Check</a:t>
            </a:r>
            <a:endParaRPr lang="en-US" sz="3600" dirty="0"/>
          </a:p>
        </p:txBody>
      </p:sp>
      <p:pic>
        <p:nvPicPr>
          <p:cNvPr id="4" name="Picture 3" descr="content header.jpg">
            <a:extLst>
              <a:ext uri="{FF2B5EF4-FFF2-40B4-BE49-F238E27FC236}">
                <a16:creationId xmlns:a16="http://schemas.microsoft.com/office/drawing/2014/main" id="{35CF8511-B4C6-4946-B4B0-4E600B880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010169"/>
          </a:xfrm>
          <a:prstGeom prst="rect">
            <a:avLst/>
          </a:prstGeom>
        </p:spPr>
      </p:pic>
      <p:sp>
        <p:nvSpPr>
          <p:cNvPr id="2" name="Title 1">
            <a:extLst>
              <a:ext uri="{FF2B5EF4-FFF2-40B4-BE49-F238E27FC236}">
                <a16:creationId xmlns:a16="http://schemas.microsoft.com/office/drawing/2014/main" id="{91B6112C-4D96-431A-9F79-D18A9824B08B}"/>
              </a:ext>
            </a:extLst>
          </p:cNvPr>
          <p:cNvSpPr>
            <a:spLocks noGrp="1"/>
          </p:cNvSpPr>
          <p:nvPr>
            <p:ph type="title"/>
          </p:nvPr>
        </p:nvSpPr>
        <p:spPr>
          <a:xfrm>
            <a:off x="2438400" y="0"/>
            <a:ext cx="6076950" cy="1371600"/>
          </a:xfrm>
        </p:spPr>
        <p:txBody>
          <a:bodyPr>
            <a:normAutofit fontScale="90000"/>
          </a:bodyPr>
          <a:lstStyle/>
          <a:p>
            <a:r>
              <a:rPr lang="en-US" sz="4900" dirty="0">
                <a:solidFill>
                  <a:schemeClr val="bg1"/>
                </a:solidFill>
              </a:rPr>
              <a:t>Verification</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3265956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BC508F-EA8C-461A-8D48-FA79380CE207}"/>
              </a:ext>
            </a:extLst>
          </p:cNvPr>
          <p:cNvSpPr>
            <a:spLocks noGrp="1"/>
          </p:cNvSpPr>
          <p:nvPr>
            <p:ph idx="1"/>
          </p:nvPr>
        </p:nvSpPr>
        <p:spPr>
          <a:xfrm>
            <a:off x="628650" y="1086368"/>
            <a:ext cx="8362950" cy="5314431"/>
          </a:xfrm>
        </p:spPr>
        <p:txBody>
          <a:bodyPr>
            <a:normAutofit fontScale="92500" lnSpcReduction="20000"/>
          </a:bodyPr>
          <a:lstStyle/>
          <a:p>
            <a:pPr marL="0" indent="0">
              <a:buNone/>
            </a:pPr>
            <a:r>
              <a:rPr lang="en-US" sz="3800" b="1" dirty="0"/>
              <a:t>Offer:</a:t>
            </a:r>
          </a:p>
          <a:p>
            <a:pPr marL="457200" lvl="1" indent="0">
              <a:buNone/>
            </a:pPr>
            <a:r>
              <a:rPr lang="en-US" sz="3500" dirty="0"/>
              <a:t>Starting wage, work schedule, benefits, start date, orientation details, contract.</a:t>
            </a:r>
          </a:p>
          <a:p>
            <a:pPr marL="457200" lvl="1" indent="0">
              <a:buNone/>
            </a:pPr>
            <a:r>
              <a:rPr lang="en-US" sz="3500" dirty="0"/>
              <a:t>Set a time limit for decision.</a:t>
            </a:r>
          </a:p>
          <a:p>
            <a:pPr marL="457200" lvl="1" indent="0">
              <a:buNone/>
            </a:pPr>
            <a:r>
              <a:rPr lang="en-US" sz="3500" dirty="0"/>
              <a:t>Follow up in writing.</a:t>
            </a:r>
          </a:p>
          <a:p>
            <a:pPr marL="457200" lvl="1" indent="0">
              <a:buNone/>
            </a:pPr>
            <a:r>
              <a:rPr lang="en-US" sz="3500" dirty="0"/>
              <a:t>Do not sign contract until candidate signs.</a:t>
            </a:r>
          </a:p>
          <a:p>
            <a:pPr marL="0" indent="0">
              <a:buNone/>
            </a:pPr>
            <a:r>
              <a:rPr lang="en-US" sz="3800" b="1" dirty="0"/>
              <a:t>Contracts used for teachers and principals only.</a:t>
            </a:r>
          </a:p>
          <a:p>
            <a:pPr marL="0" indent="0">
              <a:buNone/>
            </a:pPr>
            <a:r>
              <a:rPr lang="en-US" sz="3800" dirty="0"/>
              <a:t>Recordkeeping – I-9, payroll, insurance, etc.</a:t>
            </a:r>
          </a:p>
          <a:p>
            <a:pPr marL="0" indent="0">
              <a:buNone/>
            </a:pPr>
            <a:r>
              <a:rPr lang="en-US" sz="3800" b="1" dirty="0"/>
              <a:t>Circle back to those that applied</a:t>
            </a:r>
            <a:r>
              <a:rPr lang="en-US" sz="3800" b="1" dirty="0">
                <a:solidFill>
                  <a:schemeClr val="accent5">
                    <a:lumMod val="50000"/>
                  </a:schemeClr>
                </a:solidFill>
              </a:rPr>
              <a:t>.</a:t>
            </a:r>
          </a:p>
          <a:p>
            <a:endParaRPr lang="en-US" dirty="0"/>
          </a:p>
        </p:txBody>
      </p:sp>
      <p:pic>
        <p:nvPicPr>
          <p:cNvPr id="4" name="Picture 3" descr="content header.jpg">
            <a:extLst>
              <a:ext uri="{FF2B5EF4-FFF2-40B4-BE49-F238E27FC236}">
                <a16:creationId xmlns:a16="http://schemas.microsoft.com/office/drawing/2014/main" id="{35CF8511-B4C6-4946-B4B0-4E600B880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27"/>
            <a:ext cx="9144000" cy="1010169"/>
          </a:xfrm>
          <a:prstGeom prst="rect">
            <a:avLst/>
          </a:prstGeom>
        </p:spPr>
      </p:pic>
      <p:sp>
        <p:nvSpPr>
          <p:cNvPr id="2" name="Title 1">
            <a:extLst>
              <a:ext uri="{FF2B5EF4-FFF2-40B4-BE49-F238E27FC236}">
                <a16:creationId xmlns:a16="http://schemas.microsoft.com/office/drawing/2014/main" id="{91B6112C-4D96-431A-9F79-D18A9824B08B}"/>
              </a:ext>
            </a:extLst>
          </p:cNvPr>
          <p:cNvSpPr>
            <a:spLocks noGrp="1"/>
          </p:cNvSpPr>
          <p:nvPr>
            <p:ph type="title"/>
          </p:nvPr>
        </p:nvSpPr>
        <p:spPr>
          <a:xfrm>
            <a:off x="2362200" y="76200"/>
            <a:ext cx="6153150" cy="838201"/>
          </a:xfrm>
        </p:spPr>
        <p:txBody>
          <a:bodyPr>
            <a:normAutofit fontScale="90000"/>
          </a:bodyPr>
          <a:lstStyle/>
          <a:p>
            <a:r>
              <a:rPr lang="en-US" b="1" dirty="0">
                <a:solidFill>
                  <a:schemeClr val="bg1"/>
                </a:solidFill>
              </a:rPr>
              <a:t>Offer/Acceptance &amp; Records</a:t>
            </a:r>
          </a:p>
        </p:txBody>
      </p:sp>
    </p:spTree>
    <p:extLst>
      <p:ext uri="{BB962C8B-B14F-4D97-AF65-F5344CB8AC3E}">
        <p14:creationId xmlns:p14="http://schemas.microsoft.com/office/powerpoint/2010/main" val="3913122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BC508F-EA8C-461A-8D48-FA79380CE207}"/>
              </a:ext>
            </a:extLst>
          </p:cNvPr>
          <p:cNvSpPr>
            <a:spLocks noGrp="1"/>
          </p:cNvSpPr>
          <p:nvPr>
            <p:ph idx="1"/>
          </p:nvPr>
        </p:nvSpPr>
        <p:spPr>
          <a:xfrm>
            <a:off x="628650" y="1371600"/>
            <a:ext cx="8362950" cy="4953000"/>
          </a:xfrm>
        </p:spPr>
        <p:txBody>
          <a:bodyPr>
            <a:normAutofit fontScale="77500" lnSpcReduction="20000"/>
          </a:bodyPr>
          <a:lstStyle/>
          <a:p>
            <a:r>
              <a:rPr lang="en-US" sz="3600" dirty="0"/>
              <a:t>Attracting candidates is tough right now.</a:t>
            </a:r>
          </a:p>
          <a:p>
            <a:pPr marL="0" indent="0">
              <a:buNone/>
            </a:pPr>
            <a:endParaRPr lang="en-US" sz="3600" dirty="0"/>
          </a:p>
          <a:p>
            <a:r>
              <a:rPr lang="en-US" sz="3600" dirty="0"/>
              <a:t>Suggest: hire for potential instead of experience; hire for attitude and train for technical skills; may not have all required skills but show potential to excel.</a:t>
            </a:r>
          </a:p>
          <a:p>
            <a:endParaRPr lang="en-US" sz="3600" dirty="0"/>
          </a:p>
          <a:p>
            <a:r>
              <a:rPr lang="en-US" sz="3600" dirty="0"/>
              <a:t>Be creative – job share, flexibility in work hours</a:t>
            </a:r>
          </a:p>
          <a:p>
            <a:pPr marL="0" indent="0">
              <a:buNone/>
            </a:pPr>
            <a:endParaRPr lang="en-US" sz="3600" dirty="0"/>
          </a:p>
          <a:p>
            <a:r>
              <a:rPr lang="en-US" sz="3600" dirty="0"/>
              <a:t>Cultural fit</a:t>
            </a:r>
          </a:p>
          <a:p>
            <a:endParaRPr lang="en-US" sz="3600" dirty="0"/>
          </a:p>
          <a:p>
            <a:r>
              <a:rPr lang="en-US" sz="3600" dirty="0"/>
              <a:t>Need to shift energy toward retention</a:t>
            </a:r>
          </a:p>
          <a:p>
            <a:endParaRPr lang="en-US" dirty="0"/>
          </a:p>
        </p:txBody>
      </p:sp>
      <p:pic>
        <p:nvPicPr>
          <p:cNvPr id="4" name="Picture 3" descr="content header.jpg">
            <a:extLst>
              <a:ext uri="{FF2B5EF4-FFF2-40B4-BE49-F238E27FC236}">
                <a16:creationId xmlns:a16="http://schemas.microsoft.com/office/drawing/2014/main" id="{35CF8511-B4C6-4946-B4B0-4E600B880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27"/>
            <a:ext cx="9144000" cy="1010169"/>
          </a:xfrm>
          <a:prstGeom prst="rect">
            <a:avLst/>
          </a:prstGeom>
        </p:spPr>
      </p:pic>
    </p:spTree>
    <p:extLst>
      <p:ext uri="{BB962C8B-B14F-4D97-AF65-F5344CB8AC3E}">
        <p14:creationId xmlns:p14="http://schemas.microsoft.com/office/powerpoint/2010/main" val="2978640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BC508F-EA8C-461A-8D48-FA79380CE207}"/>
              </a:ext>
            </a:extLst>
          </p:cNvPr>
          <p:cNvSpPr>
            <a:spLocks noGrp="1"/>
          </p:cNvSpPr>
          <p:nvPr>
            <p:ph idx="1"/>
          </p:nvPr>
        </p:nvSpPr>
        <p:spPr>
          <a:xfrm>
            <a:off x="628650" y="1825624"/>
            <a:ext cx="8058150" cy="4838023"/>
          </a:xfrm>
        </p:spPr>
        <p:txBody>
          <a:bodyPr>
            <a:normAutofit/>
          </a:bodyPr>
          <a:lstStyle/>
          <a:p>
            <a:pPr marL="0" indent="0" algn="ctr">
              <a:buNone/>
            </a:pPr>
            <a:r>
              <a:rPr lang="en-US" sz="4800" dirty="0"/>
              <a:t>Hiring Teachers and Principals</a:t>
            </a:r>
          </a:p>
          <a:p>
            <a:pPr algn="ctr"/>
            <a:endParaRPr lang="en-US" sz="4800" dirty="0"/>
          </a:p>
          <a:p>
            <a:pPr algn="ctr"/>
            <a:endParaRPr lang="en-US" sz="4800" dirty="0"/>
          </a:p>
        </p:txBody>
      </p:sp>
      <p:pic>
        <p:nvPicPr>
          <p:cNvPr id="4" name="Picture 3" descr="content header.jpg">
            <a:extLst>
              <a:ext uri="{FF2B5EF4-FFF2-40B4-BE49-F238E27FC236}">
                <a16:creationId xmlns:a16="http://schemas.microsoft.com/office/drawing/2014/main" id="{35CF8511-B4C6-4946-B4B0-4E600B880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27"/>
            <a:ext cx="9144000" cy="1010169"/>
          </a:xfrm>
          <a:prstGeom prst="rect">
            <a:avLst/>
          </a:prstGeom>
        </p:spPr>
      </p:pic>
      <p:pic>
        <p:nvPicPr>
          <p:cNvPr id="7" name="Picture 6">
            <a:extLst>
              <a:ext uri="{FF2B5EF4-FFF2-40B4-BE49-F238E27FC236}">
                <a16:creationId xmlns:a16="http://schemas.microsoft.com/office/drawing/2014/main" id="{116FC429-2BCA-854B-A245-A4B67E1CF7F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038600" y="3051623"/>
            <a:ext cx="5105400" cy="3612025"/>
          </a:xfrm>
          <a:prstGeom prst="rect">
            <a:avLst/>
          </a:prstGeom>
        </p:spPr>
      </p:pic>
      <p:sp>
        <p:nvSpPr>
          <p:cNvPr id="8" name="TextBox 7">
            <a:extLst>
              <a:ext uri="{FF2B5EF4-FFF2-40B4-BE49-F238E27FC236}">
                <a16:creationId xmlns:a16="http://schemas.microsoft.com/office/drawing/2014/main" id="{6AB12301-9C90-114F-BF7F-68D74E871D36}"/>
              </a:ext>
            </a:extLst>
          </p:cNvPr>
          <p:cNvSpPr txBox="1"/>
          <p:nvPr/>
        </p:nvSpPr>
        <p:spPr>
          <a:xfrm>
            <a:off x="4038600" y="6806253"/>
            <a:ext cx="5105400" cy="230832"/>
          </a:xfrm>
          <a:prstGeom prst="rect">
            <a:avLst/>
          </a:prstGeom>
          <a:noFill/>
        </p:spPr>
        <p:txBody>
          <a:bodyPr wrap="square" rtlCol="0">
            <a:spAutoFit/>
          </a:bodyPr>
          <a:lstStyle/>
          <a:p>
            <a:r>
              <a:rPr lang="en-US" sz="900" dirty="0">
                <a:hlinkClick r:id="rId5" tooltip="https://www.pngall.com/happy-teachers-day-png"/>
              </a:rPr>
              <a:t>This Photo</a:t>
            </a:r>
            <a:r>
              <a:rPr lang="en-US" sz="900" dirty="0"/>
              <a:t> by Unknown Author is licensed under </a:t>
            </a:r>
            <a:r>
              <a:rPr lang="en-US" sz="900" dirty="0">
                <a:hlinkClick r:id="rId6" tooltip="https://creativecommons.org/licenses/by-nc/3.0/"/>
              </a:rPr>
              <a:t>CC BY-NC</a:t>
            </a:r>
            <a:endParaRPr lang="en-US" sz="900" dirty="0"/>
          </a:p>
        </p:txBody>
      </p:sp>
    </p:spTree>
    <p:extLst>
      <p:ext uri="{BB962C8B-B14F-4D97-AF65-F5344CB8AC3E}">
        <p14:creationId xmlns:p14="http://schemas.microsoft.com/office/powerpoint/2010/main" val="3472996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Header here</a:t>
            </a:r>
          </a:p>
        </p:txBody>
      </p:sp>
      <p:pic>
        <p:nvPicPr>
          <p:cNvPr id="3" name="Picture 2"/>
          <p:cNvPicPr>
            <a:picLocks noChangeAspect="1"/>
          </p:cNvPicPr>
          <p:nvPr/>
        </p:nvPicPr>
        <p:blipFill>
          <a:blip r:embed="rId3"/>
          <a:stretch>
            <a:fillRect/>
          </a:stretch>
        </p:blipFill>
        <p:spPr>
          <a:xfrm>
            <a:off x="0" y="33371"/>
            <a:ext cx="9144793" cy="1012024"/>
          </a:xfrm>
          <a:prstGeom prst="rect">
            <a:avLst/>
          </a:prstGeom>
        </p:spPr>
      </p:pic>
      <p:sp>
        <p:nvSpPr>
          <p:cNvPr id="8" name="TextBox 7"/>
          <p:cNvSpPr txBox="1"/>
          <p:nvPr/>
        </p:nvSpPr>
        <p:spPr>
          <a:xfrm>
            <a:off x="2437497" y="304800"/>
            <a:ext cx="6515099" cy="523220"/>
          </a:xfrm>
          <a:prstGeom prst="rect">
            <a:avLst/>
          </a:prstGeom>
          <a:noFill/>
        </p:spPr>
        <p:txBody>
          <a:bodyPr wrap="square" rtlCol="0">
            <a:spAutoFit/>
          </a:bodyPr>
          <a:lstStyle/>
          <a:p>
            <a:r>
              <a:rPr lang="en-US" sz="2800" dirty="0">
                <a:solidFill>
                  <a:schemeClr val="bg1"/>
                </a:solidFill>
              </a:rPr>
              <a:t>Opening Prayer</a:t>
            </a:r>
          </a:p>
        </p:txBody>
      </p:sp>
      <p:sp>
        <p:nvSpPr>
          <p:cNvPr id="2" name="Slide Number Placeholder 1">
            <a:extLst>
              <a:ext uri="{FF2B5EF4-FFF2-40B4-BE49-F238E27FC236}">
                <a16:creationId xmlns:a16="http://schemas.microsoft.com/office/drawing/2014/main" id="{F10F62FF-73DA-4070-BC81-C49A5D3CF585}"/>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2</a:t>
            </a:fld>
            <a:endParaRPr lang="en-US" dirty="0">
              <a:solidFill>
                <a:prstClr val="black">
                  <a:tint val="75000"/>
                </a:prstClr>
              </a:solidFill>
            </a:endParaRPr>
          </a:p>
        </p:txBody>
      </p:sp>
      <p:pic>
        <p:nvPicPr>
          <p:cNvPr id="10" name="Picture Placeholder 5">
            <a:extLst>
              <a:ext uri="{FF2B5EF4-FFF2-40B4-BE49-F238E27FC236}">
                <a16:creationId xmlns:a16="http://schemas.microsoft.com/office/drawing/2014/main" id="{4B49109F-7BD8-4069-AFDC-64FBA8924C45}"/>
              </a:ext>
            </a:extLst>
          </p:cNvPr>
          <p:cNvPicPr>
            <a:picLocks noGrp="1" noChangeAspect="1"/>
          </p:cNvPicPr>
          <p:nvPr>
            <p:ph sz="half" idx="2"/>
          </p:nvPr>
        </p:nvPicPr>
        <p:blipFill>
          <a:blip r:embed="rId4"/>
          <a:srcRect l="18221" r="18221"/>
          <a:stretch>
            <a:fillRect/>
          </a:stretch>
        </p:blipFill>
        <p:spPr>
          <a:xfrm>
            <a:off x="501850" y="1343355"/>
            <a:ext cx="4374950" cy="4916713"/>
          </a:xfrm>
          <a:prstGeom prst="rect">
            <a:avLst/>
          </a:prstGeom>
        </p:spPr>
      </p:pic>
      <p:sp>
        <p:nvSpPr>
          <p:cNvPr id="13" name="Content Placeholder 12">
            <a:extLst>
              <a:ext uri="{FF2B5EF4-FFF2-40B4-BE49-F238E27FC236}">
                <a16:creationId xmlns:a16="http://schemas.microsoft.com/office/drawing/2014/main" id="{6782FDF6-3002-4F77-8D7C-B171B17D4E0F}"/>
              </a:ext>
            </a:extLst>
          </p:cNvPr>
          <p:cNvSpPr>
            <a:spLocks noGrp="1"/>
          </p:cNvSpPr>
          <p:nvPr>
            <p:ph sz="half" idx="1"/>
          </p:nvPr>
        </p:nvSpPr>
        <p:spPr>
          <a:xfrm>
            <a:off x="5127812" y="1343355"/>
            <a:ext cx="3581400" cy="4782808"/>
          </a:xfrm>
        </p:spPr>
        <p:txBody>
          <a:bodyPr>
            <a:normAutofit fontScale="92500" lnSpcReduction="20000"/>
          </a:bodyPr>
          <a:lstStyle/>
          <a:p>
            <a:pPr marL="0" indent="0">
              <a:buNone/>
            </a:pPr>
            <a:r>
              <a:rPr lang="en-US" dirty="0"/>
              <a:t>We Bring Your Love</a:t>
            </a:r>
          </a:p>
          <a:p>
            <a:pPr marL="0" indent="0">
              <a:buNone/>
            </a:pPr>
            <a:endParaRPr lang="en-US" sz="1400" dirty="0"/>
          </a:p>
          <a:p>
            <a:pPr marL="0" indent="0">
              <a:buNone/>
            </a:pPr>
            <a:r>
              <a:rPr lang="en-US" sz="1400" b="1" dirty="0"/>
              <a:t>Loving God,</a:t>
            </a:r>
          </a:p>
          <a:p>
            <a:pPr marL="0" indent="0">
              <a:buNone/>
            </a:pPr>
            <a:endParaRPr lang="en-US" sz="900" b="1" dirty="0"/>
          </a:p>
          <a:p>
            <a:pPr marL="0" indent="0">
              <a:buNone/>
            </a:pPr>
            <a:r>
              <a:rPr lang="en-US" sz="1400" b="1" dirty="0"/>
              <a:t>Help us</a:t>
            </a:r>
          </a:p>
          <a:p>
            <a:pPr marL="0" indent="0">
              <a:buNone/>
            </a:pPr>
            <a:r>
              <a:rPr lang="en-US" sz="1400" dirty="0"/>
              <a:t>To focus on what we have</a:t>
            </a:r>
          </a:p>
          <a:p>
            <a:pPr marL="0" indent="0">
              <a:buNone/>
            </a:pPr>
            <a:r>
              <a:rPr lang="en-US" sz="1400" dirty="0"/>
              <a:t>Not on what is removed or changed.</a:t>
            </a:r>
          </a:p>
          <a:p>
            <a:pPr marL="0" indent="0">
              <a:buNone/>
            </a:pPr>
            <a:endParaRPr lang="en-US" sz="900" dirty="0"/>
          </a:p>
          <a:p>
            <a:pPr marL="0" indent="0">
              <a:buNone/>
            </a:pPr>
            <a:r>
              <a:rPr lang="en-US" sz="1400" b="1" dirty="0"/>
              <a:t>Strengthen us</a:t>
            </a:r>
          </a:p>
          <a:p>
            <a:pPr marL="0" indent="0">
              <a:buNone/>
            </a:pPr>
            <a:r>
              <a:rPr lang="en-US" sz="1400" dirty="0"/>
              <a:t>When we feel discouraged</a:t>
            </a:r>
          </a:p>
          <a:p>
            <a:pPr marL="0" indent="0">
              <a:buNone/>
            </a:pPr>
            <a:r>
              <a:rPr lang="en-US" sz="1400" dirty="0"/>
              <a:t>Or overwhelmed.</a:t>
            </a:r>
          </a:p>
          <a:p>
            <a:pPr marL="0" indent="0">
              <a:buNone/>
            </a:pPr>
            <a:endParaRPr lang="en-US" sz="900" dirty="0"/>
          </a:p>
          <a:p>
            <a:pPr marL="0" indent="0">
              <a:buNone/>
            </a:pPr>
            <a:r>
              <a:rPr lang="en-US" sz="1400" b="1" dirty="0"/>
              <a:t>Embrace us</a:t>
            </a:r>
          </a:p>
          <a:p>
            <a:pPr marL="0" indent="0">
              <a:buNone/>
            </a:pPr>
            <a:r>
              <a:rPr lang="en-US" sz="1400" dirty="0"/>
              <a:t>So that we know your loving presence</a:t>
            </a:r>
          </a:p>
          <a:p>
            <a:pPr marL="0" indent="0">
              <a:buNone/>
            </a:pPr>
            <a:r>
              <a:rPr lang="en-US" sz="1400" dirty="0"/>
              <a:t>Within us and among us.</a:t>
            </a:r>
          </a:p>
          <a:p>
            <a:pPr marL="0" indent="0">
              <a:buNone/>
            </a:pPr>
            <a:endParaRPr lang="en-US" sz="900" dirty="0"/>
          </a:p>
          <a:p>
            <a:pPr marL="0" indent="0">
              <a:buNone/>
            </a:pPr>
            <a:r>
              <a:rPr lang="en-US" sz="1400" b="1" dirty="0"/>
              <a:t>Walk with us</a:t>
            </a:r>
          </a:p>
          <a:p>
            <a:pPr marL="0" indent="0">
              <a:buNone/>
            </a:pPr>
            <a:r>
              <a:rPr lang="en-US" sz="1400" dirty="0"/>
              <a:t>As we bring your love,</a:t>
            </a:r>
          </a:p>
          <a:p>
            <a:pPr marL="0" indent="0">
              <a:buNone/>
            </a:pPr>
            <a:r>
              <a:rPr lang="en-US" sz="1400" dirty="0"/>
              <a:t>And carry your light,</a:t>
            </a:r>
          </a:p>
          <a:p>
            <a:pPr marL="0" indent="0">
              <a:buNone/>
            </a:pPr>
            <a:r>
              <a:rPr lang="en-US" sz="1400" dirty="0"/>
              <a:t>Into our world.</a:t>
            </a:r>
          </a:p>
          <a:p>
            <a:pPr marL="0" indent="0">
              <a:buNone/>
            </a:pPr>
            <a:endParaRPr lang="en-US" sz="900" dirty="0"/>
          </a:p>
          <a:p>
            <a:pPr marL="0" indent="0">
              <a:buNone/>
            </a:pPr>
            <a:r>
              <a:rPr lang="en-US" sz="1400" dirty="0"/>
              <a:t>Amen.</a:t>
            </a:r>
          </a:p>
          <a:p>
            <a:pPr marL="0" indent="0">
              <a:buNone/>
            </a:pPr>
            <a:endParaRPr lang="en-US" sz="1400" dirty="0"/>
          </a:p>
          <a:p>
            <a:pPr marL="0" indent="0">
              <a:buNone/>
            </a:pPr>
            <a:r>
              <a:rPr lang="en-US" sz="1400" i="1" dirty="0"/>
              <a:t>- Sandra Lucas, Mdiv., BCC</a:t>
            </a:r>
          </a:p>
        </p:txBody>
      </p:sp>
    </p:spTree>
    <p:extLst>
      <p:ext uri="{BB962C8B-B14F-4D97-AF65-F5344CB8AC3E}">
        <p14:creationId xmlns:p14="http://schemas.microsoft.com/office/powerpoint/2010/main" val="924817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BC508F-EA8C-461A-8D48-FA79380CE207}"/>
              </a:ext>
            </a:extLst>
          </p:cNvPr>
          <p:cNvSpPr>
            <a:spLocks noGrp="1"/>
          </p:cNvSpPr>
          <p:nvPr>
            <p:ph idx="1"/>
          </p:nvPr>
        </p:nvSpPr>
        <p:spPr/>
        <p:txBody>
          <a:bodyPr>
            <a:normAutofit/>
          </a:bodyPr>
          <a:lstStyle/>
          <a:p>
            <a:pPr marL="0" indent="0">
              <a:buNone/>
            </a:pPr>
            <a:r>
              <a:rPr lang="en-US" sz="3600" dirty="0"/>
              <a:t>The Archdiocese of Milwaukee Policy 4119.2 </a:t>
            </a:r>
            <a:br>
              <a:rPr lang="en-US" sz="3600" dirty="0"/>
            </a:br>
            <a:r>
              <a:rPr lang="en-US" sz="3600" u="sng" dirty="0"/>
              <a:t>non-renewal contract dates </a:t>
            </a:r>
            <a:r>
              <a:rPr lang="en-US" sz="3600" dirty="0"/>
              <a:t>of: </a:t>
            </a:r>
            <a:br>
              <a:rPr lang="en-US" sz="3600" dirty="0"/>
            </a:br>
            <a:br>
              <a:rPr lang="en-US" sz="3600" dirty="0"/>
            </a:br>
            <a:r>
              <a:rPr lang="en-US" sz="4800" b="1" dirty="0"/>
              <a:t>April 1 for principals </a:t>
            </a:r>
            <a:br>
              <a:rPr lang="en-US" sz="4800" b="1" dirty="0"/>
            </a:br>
            <a:r>
              <a:rPr lang="en-US" sz="4800" b="1" dirty="0"/>
              <a:t>April 15 for teachers</a:t>
            </a:r>
            <a:endParaRPr lang="en-US" sz="4800" dirty="0"/>
          </a:p>
        </p:txBody>
      </p:sp>
      <p:pic>
        <p:nvPicPr>
          <p:cNvPr id="4" name="Picture 3" descr="content header.jpg">
            <a:extLst>
              <a:ext uri="{FF2B5EF4-FFF2-40B4-BE49-F238E27FC236}">
                <a16:creationId xmlns:a16="http://schemas.microsoft.com/office/drawing/2014/main" id="{35CF8511-B4C6-4946-B4B0-4E600B880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27"/>
            <a:ext cx="9144000" cy="1010169"/>
          </a:xfrm>
          <a:prstGeom prst="rect">
            <a:avLst/>
          </a:prstGeom>
        </p:spPr>
      </p:pic>
    </p:spTree>
    <p:extLst>
      <p:ext uri="{BB962C8B-B14F-4D97-AF65-F5344CB8AC3E}">
        <p14:creationId xmlns:p14="http://schemas.microsoft.com/office/powerpoint/2010/main" val="3504738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BC508F-EA8C-461A-8D48-FA79380CE207}"/>
              </a:ext>
            </a:extLst>
          </p:cNvPr>
          <p:cNvSpPr>
            <a:spLocks noGrp="1"/>
          </p:cNvSpPr>
          <p:nvPr>
            <p:ph idx="1"/>
          </p:nvPr>
        </p:nvSpPr>
        <p:spPr>
          <a:xfrm>
            <a:off x="628650" y="1295400"/>
            <a:ext cx="7886700" cy="4881563"/>
          </a:xfrm>
        </p:spPr>
        <p:txBody>
          <a:bodyPr>
            <a:normAutofit fontScale="92500" lnSpcReduction="20000"/>
          </a:bodyPr>
          <a:lstStyle/>
          <a:p>
            <a:pPr marL="0" indent="0">
              <a:buNone/>
            </a:pPr>
            <a:r>
              <a:rPr lang="en-US" sz="3200" dirty="0"/>
              <a:t>Clarification:</a:t>
            </a:r>
          </a:p>
          <a:p>
            <a:r>
              <a:rPr lang="en-US" sz="3200" dirty="0"/>
              <a:t>Dates for </a:t>
            </a:r>
            <a:r>
              <a:rPr lang="en-US" sz="3200" u="sng" dirty="0"/>
              <a:t>giving out (issue) contracts is the decision of the employer </a:t>
            </a:r>
            <a:r>
              <a:rPr lang="en-US" sz="3200" dirty="0"/>
              <a:t>&amp; is best done with the budget process in mind.</a:t>
            </a:r>
          </a:p>
          <a:p>
            <a:pPr marL="0" indent="0">
              <a:buNone/>
            </a:pPr>
            <a:endParaRPr lang="en-US" sz="3200" dirty="0"/>
          </a:p>
          <a:p>
            <a:r>
              <a:rPr lang="en-US" sz="3200" dirty="0"/>
              <a:t>NOTE: The date to issue a contract for the 2022-2023 school year is indicted on the current contract.  AND future contracts can have a different date – preference is that the issue date be no later than May 1.</a:t>
            </a:r>
            <a:br>
              <a:rPr lang="en-US" sz="3200" dirty="0"/>
            </a:br>
            <a:br>
              <a:rPr lang="en-US" sz="3200" dirty="0"/>
            </a:br>
            <a:endParaRPr lang="en-US" sz="3200" dirty="0"/>
          </a:p>
        </p:txBody>
      </p:sp>
      <p:pic>
        <p:nvPicPr>
          <p:cNvPr id="4" name="Picture 3" descr="content header.jpg">
            <a:extLst>
              <a:ext uri="{FF2B5EF4-FFF2-40B4-BE49-F238E27FC236}">
                <a16:creationId xmlns:a16="http://schemas.microsoft.com/office/drawing/2014/main" id="{35CF8511-B4C6-4946-B4B0-4E600B880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27"/>
            <a:ext cx="9144000" cy="1010169"/>
          </a:xfrm>
          <a:prstGeom prst="rect">
            <a:avLst/>
          </a:prstGeom>
        </p:spPr>
      </p:pic>
    </p:spTree>
    <p:extLst>
      <p:ext uri="{BB962C8B-B14F-4D97-AF65-F5344CB8AC3E}">
        <p14:creationId xmlns:p14="http://schemas.microsoft.com/office/powerpoint/2010/main" val="211974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BC508F-EA8C-461A-8D48-FA79380CE207}"/>
              </a:ext>
            </a:extLst>
          </p:cNvPr>
          <p:cNvSpPr>
            <a:spLocks noGrp="1"/>
          </p:cNvSpPr>
          <p:nvPr>
            <p:ph idx="1"/>
          </p:nvPr>
        </p:nvSpPr>
        <p:spPr/>
        <p:txBody>
          <a:bodyPr>
            <a:normAutofit/>
          </a:bodyPr>
          <a:lstStyle/>
          <a:p>
            <a:pPr marL="0" indent="0" algn="ctr">
              <a:buNone/>
            </a:pPr>
            <a:endParaRPr lang="en-US" sz="4000" dirty="0"/>
          </a:p>
          <a:p>
            <a:pPr marL="0" indent="0" algn="ctr">
              <a:buNone/>
            </a:pPr>
            <a:r>
              <a:rPr lang="en-US" sz="4000" dirty="0"/>
              <a:t>A RIF can be given at any time.  RIF is for declining enrollment, financial &amp; budget constrains or curriculum changes.</a:t>
            </a:r>
            <a:br>
              <a:rPr lang="en-US" sz="4000" dirty="0"/>
            </a:br>
            <a:endParaRPr lang="en-US" sz="4000" dirty="0"/>
          </a:p>
        </p:txBody>
      </p:sp>
      <p:pic>
        <p:nvPicPr>
          <p:cNvPr id="4" name="Picture 3" descr="content header.jpg">
            <a:extLst>
              <a:ext uri="{FF2B5EF4-FFF2-40B4-BE49-F238E27FC236}">
                <a16:creationId xmlns:a16="http://schemas.microsoft.com/office/drawing/2014/main" id="{35CF8511-B4C6-4946-B4B0-4E600B880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27"/>
            <a:ext cx="9144000" cy="1010169"/>
          </a:xfrm>
          <a:prstGeom prst="rect">
            <a:avLst/>
          </a:prstGeom>
        </p:spPr>
      </p:pic>
    </p:spTree>
    <p:extLst>
      <p:ext uri="{BB962C8B-B14F-4D97-AF65-F5344CB8AC3E}">
        <p14:creationId xmlns:p14="http://schemas.microsoft.com/office/powerpoint/2010/main" val="1173801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BC508F-EA8C-461A-8D48-FA79380CE207}"/>
              </a:ext>
            </a:extLst>
          </p:cNvPr>
          <p:cNvSpPr>
            <a:spLocks noGrp="1"/>
          </p:cNvSpPr>
          <p:nvPr>
            <p:ph idx="1"/>
          </p:nvPr>
        </p:nvSpPr>
        <p:spPr>
          <a:xfrm>
            <a:off x="628650" y="1825624"/>
            <a:ext cx="7886700" cy="4651375"/>
          </a:xfrm>
        </p:spPr>
        <p:txBody>
          <a:bodyPr>
            <a:noAutofit/>
          </a:bodyPr>
          <a:lstStyle/>
          <a:p>
            <a:pPr marL="0" indent="0">
              <a:buNone/>
            </a:pPr>
            <a:r>
              <a:rPr lang="en-US" sz="3600" dirty="0"/>
              <a:t>If an employer is contemplating non-renewal of a contract due to poor performance, a PIP needs to be given </a:t>
            </a:r>
            <a:br>
              <a:rPr lang="en-US" sz="3600" dirty="0"/>
            </a:br>
            <a:r>
              <a:rPr lang="en-US" sz="3600" dirty="0"/>
              <a:t>along with 30-60 days.  </a:t>
            </a:r>
            <a:br>
              <a:rPr lang="en-US" sz="3600" dirty="0"/>
            </a:br>
            <a:br>
              <a:rPr lang="en-US" sz="3600" dirty="0"/>
            </a:br>
            <a:r>
              <a:rPr lang="en-US" sz="3600" dirty="0"/>
              <a:t>The 30-60 days provide an employee the time to change behavior.  </a:t>
            </a:r>
          </a:p>
          <a:p>
            <a:pPr marL="0" indent="0">
              <a:buNone/>
            </a:pPr>
            <a:r>
              <a:rPr lang="en-US" sz="2400" dirty="0"/>
              <a:t>Note: a contract may be given out with an addendum that defines the performance that must be progressing.</a:t>
            </a:r>
          </a:p>
          <a:p>
            <a:pPr marL="0" indent="0">
              <a:buNone/>
            </a:pPr>
            <a:br>
              <a:rPr lang="en-US" sz="3600" dirty="0"/>
            </a:br>
            <a:endParaRPr lang="en-US" sz="3600" dirty="0"/>
          </a:p>
        </p:txBody>
      </p:sp>
      <p:pic>
        <p:nvPicPr>
          <p:cNvPr id="4" name="Picture 3" descr="content header.jpg">
            <a:extLst>
              <a:ext uri="{FF2B5EF4-FFF2-40B4-BE49-F238E27FC236}">
                <a16:creationId xmlns:a16="http://schemas.microsoft.com/office/drawing/2014/main" id="{35CF8511-B4C6-4946-B4B0-4E600B880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27"/>
            <a:ext cx="9144000" cy="1010169"/>
          </a:xfrm>
          <a:prstGeom prst="rect">
            <a:avLst/>
          </a:prstGeom>
        </p:spPr>
      </p:pic>
    </p:spTree>
    <p:extLst>
      <p:ext uri="{BB962C8B-B14F-4D97-AF65-F5344CB8AC3E}">
        <p14:creationId xmlns:p14="http://schemas.microsoft.com/office/powerpoint/2010/main" val="411892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BC508F-EA8C-461A-8D48-FA79380CE207}"/>
              </a:ext>
            </a:extLst>
          </p:cNvPr>
          <p:cNvSpPr>
            <a:spLocks noGrp="1"/>
          </p:cNvSpPr>
          <p:nvPr>
            <p:ph idx="1"/>
          </p:nvPr>
        </p:nvSpPr>
        <p:spPr/>
        <p:txBody>
          <a:bodyPr>
            <a:noAutofit/>
          </a:bodyPr>
          <a:lstStyle/>
          <a:p>
            <a:pPr marL="0" indent="0">
              <a:buNone/>
            </a:pPr>
            <a:r>
              <a:rPr lang="en-US" sz="3200" dirty="0"/>
              <a:t>Without the PIP, an employee has the expectation and a legal defense to the same job and same job conditions will occur.  </a:t>
            </a:r>
            <a:br>
              <a:rPr lang="en-US" sz="3200" dirty="0"/>
            </a:br>
            <a:br>
              <a:rPr lang="en-US" sz="3200" dirty="0"/>
            </a:br>
            <a:r>
              <a:rPr lang="en-US" sz="3200" dirty="0"/>
              <a:t>When s/he is not given the same parameters of the job, as defined by the contract, s/he is essentially being terminated.*</a:t>
            </a:r>
          </a:p>
          <a:p>
            <a:pPr marL="0" indent="0">
              <a:buNone/>
            </a:pPr>
            <a:endParaRPr lang="en-US" sz="3200" dirty="0"/>
          </a:p>
          <a:p>
            <a:pPr marL="0" indent="0">
              <a:buNone/>
            </a:pPr>
            <a:r>
              <a:rPr lang="en-US" sz="3200" dirty="0"/>
              <a:t>*Excluding a RIF</a:t>
            </a:r>
          </a:p>
        </p:txBody>
      </p:sp>
      <p:pic>
        <p:nvPicPr>
          <p:cNvPr id="4" name="Picture 3" descr="content header.jpg">
            <a:extLst>
              <a:ext uri="{FF2B5EF4-FFF2-40B4-BE49-F238E27FC236}">
                <a16:creationId xmlns:a16="http://schemas.microsoft.com/office/drawing/2014/main" id="{35CF8511-B4C6-4946-B4B0-4E600B880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27"/>
            <a:ext cx="9144000" cy="1010169"/>
          </a:xfrm>
          <a:prstGeom prst="rect">
            <a:avLst/>
          </a:prstGeom>
        </p:spPr>
      </p:pic>
    </p:spTree>
    <p:extLst>
      <p:ext uri="{BB962C8B-B14F-4D97-AF65-F5344CB8AC3E}">
        <p14:creationId xmlns:p14="http://schemas.microsoft.com/office/powerpoint/2010/main" val="2792908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BC508F-EA8C-461A-8D48-FA79380CE207}"/>
              </a:ext>
            </a:extLst>
          </p:cNvPr>
          <p:cNvSpPr>
            <a:spLocks noGrp="1"/>
          </p:cNvSpPr>
          <p:nvPr>
            <p:ph idx="1"/>
          </p:nvPr>
        </p:nvSpPr>
        <p:spPr/>
        <p:txBody>
          <a:bodyPr>
            <a:noAutofit/>
          </a:bodyPr>
          <a:lstStyle/>
          <a:p>
            <a:pPr marL="0" indent="0">
              <a:buNone/>
            </a:pPr>
            <a:r>
              <a:rPr lang="en-US" sz="2800" dirty="0"/>
              <a:t>*******************************************</a:t>
            </a:r>
          </a:p>
          <a:p>
            <a:pPr marL="0" indent="0">
              <a:buNone/>
            </a:pPr>
            <a:r>
              <a:rPr lang="en-US" sz="2400" dirty="0"/>
              <a:t>_____ I intend to return for the 2022-2023 school year. </a:t>
            </a:r>
          </a:p>
          <a:p>
            <a:pPr marL="0" indent="0">
              <a:buNone/>
            </a:pPr>
            <a:endParaRPr lang="en-US" sz="2400" dirty="0"/>
          </a:p>
          <a:p>
            <a:pPr marL="0" indent="0">
              <a:buNone/>
            </a:pPr>
            <a:r>
              <a:rPr lang="en-US" sz="2400" dirty="0"/>
              <a:t>_____ I do not intend to return for the 2022-2023 school year.</a:t>
            </a:r>
          </a:p>
          <a:p>
            <a:pPr marL="0" indent="0">
              <a:buNone/>
            </a:pPr>
            <a:r>
              <a:rPr lang="en-US" sz="2400" dirty="0"/>
              <a:t> </a:t>
            </a:r>
          </a:p>
          <a:p>
            <a:pPr marL="0" indent="0">
              <a:buNone/>
            </a:pPr>
            <a:r>
              <a:rPr lang="en-US" sz="2400" dirty="0"/>
              <a:t>_____ if a vacancy occurs at another grade level, I am interested in discussing a new placement.</a:t>
            </a:r>
          </a:p>
          <a:p>
            <a:pPr marL="0" indent="0">
              <a:buNone/>
            </a:pPr>
            <a:endParaRPr lang="en-US" sz="2400" dirty="0"/>
          </a:p>
          <a:p>
            <a:pPr marL="0" indent="0">
              <a:buNone/>
            </a:pPr>
            <a:r>
              <a:rPr lang="en-US" sz="2400" dirty="0"/>
              <a:t>_____ other. please explain.</a:t>
            </a:r>
          </a:p>
        </p:txBody>
      </p:sp>
      <p:pic>
        <p:nvPicPr>
          <p:cNvPr id="4" name="Picture 3" descr="content header.jpg">
            <a:extLst>
              <a:ext uri="{FF2B5EF4-FFF2-40B4-BE49-F238E27FC236}">
                <a16:creationId xmlns:a16="http://schemas.microsoft.com/office/drawing/2014/main" id="{35CF8511-B4C6-4946-B4B0-4E600B880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37"/>
            <a:ext cx="9144000" cy="1010169"/>
          </a:xfrm>
          <a:prstGeom prst="rect">
            <a:avLst/>
          </a:prstGeom>
        </p:spPr>
      </p:pic>
      <p:sp>
        <p:nvSpPr>
          <p:cNvPr id="2" name="TextBox 1">
            <a:extLst>
              <a:ext uri="{FF2B5EF4-FFF2-40B4-BE49-F238E27FC236}">
                <a16:creationId xmlns:a16="http://schemas.microsoft.com/office/drawing/2014/main" id="{5712F552-9FD0-7B4C-8F0F-E4974C746B91}"/>
              </a:ext>
            </a:extLst>
          </p:cNvPr>
          <p:cNvSpPr txBox="1"/>
          <p:nvPr/>
        </p:nvSpPr>
        <p:spPr>
          <a:xfrm>
            <a:off x="2209800" y="152400"/>
            <a:ext cx="6934200" cy="769441"/>
          </a:xfrm>
          <a:prstGeom prst="rect">
            <a:avLst/>
          </a:prstGeom>
          <a:noFill/>
        </p:spPr>
        <p:txBody>
          <a:bodyPr wrap="square" rtlCol="0">
            <a:spAutoFit/>
          </a:bodyPr>
          <a:lstStyle/>
          <a:p>
            <a:r>
              <a:rPr lang="en-US" sz="4400" dirty="0">
                <a:solidFill>
                  <a:schemeClr val="bg1"/>
                </a:solidFill>
              </a:rPr>
              <a:t>  Letter of Intent</a:t>
            </a:r>
          </a:p>
        </p:txBody>
      </p:sp>
    </p:spTree>
    <p:extLst>
      <p:ext uri="{BB962C8B-B14F-4D97-AF65-F5344CB8AC3E}">
        <p14:creationId xmlns:p14="http://schemas.microsoft.com/office/powerpoint/2010/main" val="335383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tent header.jpg">
            <a:extLst>
              <a:ext uri="{FF2B5EF4-FFF2-40B4-BE49-F238E27FC236}">
                <a16:creationId xmlns:a16="http://schemas.microsoft.com/office/drawing/2014/main" id="{35CF8511-B4C6-4946-B4B0-4E600B880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27"/>
            <a:ext cx="9144000" cy="1010169"/>
          </a:xfrm>
          <a:prstGeom prst="rect">
            <a:avLst/>
          </a:prstGeom>
        </p:spPr>
      </p:pic>
      <p:sp>
        <p:nvSpPr>
          <p:cNvPr id="2" name="Title 1">
            <a:extLst>
              <a:ext uri="{FF2B5EF4-FFF2-40B4-BE49-F238E27FC236}">
                <a16:creationId xmlns:a16="http://schemas.microsoft.com/office/drawing/2014/main" id="{91B6112C-4D96-431A-9F79-D18A9824B08B}"/>
              </a:ext>
            </a:extLst>
          </p:cNvPr>
          <p:cNvSpPr>
            <a:spLocks noGrp="1"/>
          </p:cNvSpPr>
          <p:nvPr>
            <p:ph type="title"/>
          </p:nvPr>
        </p:nvSpPr>
        <p:spPr>
          <a:xfrm>
            <a:off x="2362200" y="152400"/>
            <a:ext cx="6153150" cy="762001"/>
          </a:xfrm>
        </p:spPr>
        <p:txBody>
          <a:bodyPr>
            <a:normAutofit fontScale="90000"/>
          </a:bodyPr>
          <a:lstStyle/>
          <a:p>
            <a:br>
              <a:rPr lang="en-US" sz="3600" dirty="0"/>
            </a:br>
            <a:r>
              <a:rPr lang="en-US" sz="4000" b="1" dirty="0">
                <a:solidFill>
                  <a:schemeClr val="bg1"/>
                </a:solidFill>
              </a:rPr>
              <a:t>Non-Renewal of Contract</a:t>
            </a:r>
          </a:p>
        </p:txBody>
      </p:sp>
      <p:sp>
        <p:nvSpPr>
          <p:cNvPr id="8" name="Content Placeholder 7">
            <a:extLst>
              <a:ext uri="{FF2B5EF4-FFF2-40B4-BE49-F238E27FC236}">
                <a16:creationId xmlns:a16="http://schemas.microsoft.com/office/drawing/2014/main" id="{04365957-3C2C-844E-94B8-DDE54D9F2EC4}"/>
              </a:ext>
            </a:extLst>
          </p:cNvPr>
          <p:cNvSpPr>
            <a:spLocks noGrp="1"/>
          </p:cNvSpPr>
          <p:nvPr>
            <p:ph idx="1"/>
          </p:nvPr>
        </p:nvSpPr>
        <p:spPr>
          <a:xfrm>
            <a:off x="381000" y="1162568"/>
            <a:ext cx="8534400" cy="5543032"/>
          </a:xfrm>
        </p:spPr>
        <p:txBody>
          <a:bodyPr>
            <a:normAutofit/>
          </a:bodyPr>
          <a:lstStyle/>
          <a:p>
            <a:pPr marL="0" indent="0">
              <a:buNone/>
            </a:pPr>
            <a:r>
              <a:rPr lang="en-US" sz="2400" dirty="0"/>
              <a:t>Date: _______________________ </a:t>
            </a:r>
          </a:p>
          <a:p>
            <a:pPr marL="0" indent="0">
              <a:buNone/>
            </a:pPr>
            <a:r>
              <a:rPr lang="en-US" sz="2400" dirty="0"/>
              <a:t>Dear ________________________________: we appreciate that you accepted the position of _____________________________ in our (parish, school, etc.) for this current year. We thank you for the time and effort which you have expended on behalf of our (children, parents, youth, parishioners, adults, etc.). However, we regret to advise you at this time that we do not intend to renew your contract for ______________ year. We hope that this decision will not adversely influence your work with the (faculty, student body, school board, education committee, priests or principal) during the remainder of this year. We wish you well and pray that this early notice will give you sufficient time to find employment after you complete your work here at ___________________________________________. Sincerely,</a:t>
            </a:r>
          </a:p>
          <a:p>
            <a:endParaRPr lang="en-US" dirty="0"/>
          </a:p>
        </p:txBody>
      </p:sp>
    </p:spTree>
    <p:extLst>
      <p:ext uri="{BB962C8B-B14F-4D97-AF65-F5344CB8AC3E}">
        <p14:creationId xmlns:p14="http://schemas.microsoft.com/office/powerpoint/2010/main" val="1214048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BC508F-EA8C-461A-8D48-FA79380CE207}"/>
              </a:ext>
            </a:extLst>
          </p:cNvPr>
          <p:cNvSpPr>
            <a:spLocks noGrp="1"/>
          </p:cNvSpPr>
          <p:nvPr>
            <p:ph idx="1"/>
          </p:nvPr>
        </p:nvSpPr>
        <p:spPr/>
        <p:txBody>
          <a:bodyPr>
            <a:normAutofit fontScale="92500" lnSpcReduction="10000"/>
          </a:bodyPr>
          <a:lstStyle/>
          <a:p>
            <a:pPr algn="ctr"/>
            <a:endParaRPr lang="en-US" sz="4800" dirty="0"/>
          </a:p>
          <a:p>
            <a:pPr marL="0" indent="0" algn="ctr">
              <a:buNone/>
            </a:pPr>
            <a:r>
              <a:rPr lang="en-US" sz="4800" b="1" dirty="0"/>
              <a:t>QUESTIONS?</a:t>
            </a:r>
          </a:p>
          <a:p>
            <a:pPr algn="ctr"/>
            <a:endParaRPr lang="en-US" sz="4800" b="1" dirty="0"/>
          </a:p>
          <a:p>
            <a:pPr algn="ctr"/>
            <a:endParaRPr lang="en-US" sz="4800" b="1" dirty="0"/>
          </a:p>
          <a:p>
            <a:pPr marL="0" indent="0">
              <a:buNone/>
            </a:pPr>
            <a:r>
              <a:rPr lang="en-US" sz="2800" dirty="0"/>
              <a:t>Jenny Moyer</a:t>
            </a:r>
          </a:p>
          <a:p>
            <a:pPr marL="0" indent="0">
              <a:buNone/>
            </a:pPr>
            <a:r>
              <a:rPr lang="en-US" sz="2800" dirty="0"/>
              <a:t>414-769-3370</a:t>
            </a:r>
          </a:p>
          <a:p>
            <a:pPr marL="0" indent="0">
              <a:buNone/>
            </a:pPr>
            <a:r>
              <a:rPr lang="en-US" sz="2800" dirty="0">
                <a:hlinkClick r:id="rId3">
                  <a:extLst>
                    <a:ext uri="{A12FA001-AC4F-418D-AE19-62706E023703}">
                      <ahyp:hlinkClr xmlns:ahyp="http://schemas.microsoft.com/office/drawing/2018/hyperlinkcolor" val="tx"/>
                    </a:ext>
                  </a:extLst>
                </a:hlinkClick>
              </a:rPr>
              <a:t>Moyerj@archmil.org</a:t>
            </a:r>
            <a:endParaRPr lang="en-US" sz="2800" dirty="0"/>
          </a:p>
          <a:p>
            <a:pPr algn="r"/>
            <a:endParaRPr lang="en-US" sz="2800" dirty="0"/>
          </a:p>
        </p:txBody>
      </p:sp>
      <p:pic>
        <p:nvPicPr>
          <p:cNvPr id="4" name="Picture 3" descr="content header.jpg">
            <a:extLst>
              <a:ext uri="{FF2B5EF4-FFF2-40B4-BE49-F238E27FC236}">
                <a16:creationId xmlns:a16="http://schemas.microsoft.com/office/drawing/2014/main" id="{35CF8511-B4C6-4946-B4B0-4E600B880A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327"/>
            <a:ext cx="9144000" cy="1010169"/>
          </a:xfrm>
          <a:prstGeom prst="rect">
            <a:avLst/>
          </a:prstGeom>
        </p:spPr>
      </p:pic>
    </p:spTree>
    <p:extLst>
      <p:ext uri="{BB962C8B-B14F-4D97-AF65-F5344CB8AC3E}">
        <p14:creationId xmlns:p14="http://schemas.microsoft.com/office/powerpoint/2010/main" val="2526422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5" name="TextBox 4">
            <a:extLst>
              <a:ext uri="{FF2B5EF4-FFF2-40B4-BE49-F238E27FC236}">
                <a16:creationId xmlns:a16="http://schemas.microsoft.com/office/drawing/2014/main" id="{748F718C-6F0B-40E2-99E2-1AF649D616DD}"/>
              </a:ext>
            </a:extLst>
          </p:cNvPr>
          <p:cNvSpPr txBox="1"/>
          <p:nvPr/>
        </p:nvSpPr>
        <p:spPr>
          <a:xfrm>
            <a:off x="304800" y="1981200"/>
            <a:ext cx="8610600" cy="2505366"/>
          </a:xfrm>
          <a:prstGeom prst="rect">
            <a:avLst/>
          </a:prstGeom>
          <a:noFill/>
        </p:spPr>
        <p:txBody>
          <a:bodyPr wrap="square">
            <a:spAutoFit/>
          </a:bodyPr>
          <a:lstStyle/>
          <a:p>
            <a:pPr>
              <a:lnSpc>
                <a:spcPct val="110000"/>
              </a:lnSpc>
            </a:pPr>
            <a:r>
              <a:rPr lang="en-US" sz="3600" b="1" dirty="0">
                <a:latin typeface="Times New Roman"/>
                <a:cs typeface="Times New Roman"/>
              </a:rPr>
              <a:t>Parish Financial Management Manual </a:t>
            </a:r>
          </a:p>
          <a:p>
            <a:pPr>
              <a:lnSpc>
                <a:spcPct val="110000"/>
              </a:lnSpc>
            </a:pPr>
            <a:endParaRPr lang="en-US" sz="4400" b="1" dirty="0">
              <a:latin typeface="Times New Roman"/>
              <a:cs typeface="Times New Roman"/>
            </a:endParaRPr>
          </a:p>
          <a:p>
            <a:pPr>
              <a:lnSpc>
                <a:spcPct val="110000"/>
              </a:lnSpc>
            </a:pPr>
            <a:r>
              <a:rPr lang="en-US" sz="2400" dirty="0">
                <a:latin typeface="Times New Roman"/>
                <a:cs typeface="Times New Roman"/>
              </a:rPr>
              <a:t>Denise Montpas			</a:t>
            </a:r>
          </a:p>
          <a:p>
            <a:pPr>
              <a:lnSpc>
                <a:spcPct val="110000"/>
              </a:lnSpc>
            </a:pPr>
            <a:r>
              <a:rPr lang="en-US" sz="2000" dirty="0">
                <a:latin typeface="Times New Roman"/>
                <a:cs typeface="Times New Roman"/>
              </a:rPr>
              <a:t>Parish &amp; School Finance Office 		</a:t>
            </a:r>
          </a:p>
          <a:p>
            <a:pPr>
              <a:lnSpc>
                <a:spcPct val="110000"/>
              </a:lnSpc>
            </a:pPr>
            <a:r>
              <a:rPr lang="en-US" sz="2000" dirty="0">
                <a:latin typeface="Times New Roman"/>
                <a:cs typeface="Times New Roman"/>
              </a:rPr>
              <a:t>Archdiocese of Milwaukee		</a:t>
            </a:r>
          </a:p>
        </p:txBody>
      </p:sp>
      <p:sp>
        <p:nvSpPr>
          <p:cNvPr id="3" name="Slide Number Placeholder 2">
            <a:extLst>
              <a:ext uri="{FF2B5EF4-FFF2-40B4-BE49-F238E27FC236}">
                <a16:creationId xmlns:a16="http://schemas.microsoft.com/office/drawing/2014/main" id="{215D2609-F5BE-4FE8-A9B7-65694BB9A64D}"/>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28</a:t>
            </a:fld>
            <a:endParaRPr lang="en-US" dirty="0">
              <a:solidFill>
                <a:prstClr val="black">
                  <a:tint val="75000"/>
                </a:prstClr>
              </a:solidFill>
            </a:endParaRPr>
          </a:p>
        </p:txBody>
      </p:sp>
    </p:spTree>
    <p:extLst>
      <p:ext uri="{BB962C8B-B14F-4D97-AF65-F5344CB8AC3E}">
        <p14:creationId xmlns:p14="http://schemas.microsoft.com/office/powerpoint/2010/main" val="1441129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Overview of the PFFM</a:t>
            </a:r>
          </a:p>
        </p:txBody>
      </p:sp>
      <p:sp>
        <p:nvSpPr>
          <p:cNvPr id="4" name="Content Placeholder 2">
            <a:extLst>
              <a:ext uri="{FF2B5EF4-FFF2-40B4-BE49-F238E27FC236}">
                <a16:creationId xmlns:a16="http://schemas.microsoft.com/office/drawing/2014/main" id="{171A9D8A-BCB7-49CC-A460-53F0730CFB57}"/>
              </a:ext>
            </a:extLst>
          </p:cNvPr>
          <p:cNvSpPr>
            <a:spLocks noGrp="1"/>
          </p:cNvSpPr>
          <p:nvPr>
            <p:ph idx="1"/>
          </p:nvPr>
        </p:nvSpPr>
        <p:spPr>
          <a:xfrm>
            <a:off x="647700" y="1390141"/>
            <a:ext cx="7848600" cy="4648200"/>
          </a:xfrm>
        </p:spPr>
        <p:txBody>
          <a:bodyPr>
            <a:normAutofit/>
          </a:bodyPr>
          <a:lstStyle/>
          <a:p>
            <a:pPr>
              <a:buFont typeface="Wingdings" panose="05000000000000000000" pitchFamily="2" charset="2"/>
              <a:buChar char="§"/>
            </a:pPr>
            <a:r>
              <a:rPr lang="en-US" sz="2800" dirty="0"/>
              <a:t>Section 1 – Foundations for Financial Management</a:t>
            </a:r>
          </a:p>
          <a:p>
            <a:pPr>
              <a:buFont typeface="Wingdings" panose="05000000000000000000" pitchFamily="2" charset="2"/>
              <a:buChar char="§"/>
            </a:pPr>
            <a:r>
              <a:rPr lang="en-US" sz="2800" dirty="0"/>
              <a:t>Section 2 – Accounting Principles &amp; Procedures</a:t>
            </a:r>
          </a:p>
          <a:p>
            <a:pPr>
              <a:buFont typeface="Wingdings" panose="05000000000000000000" pitchFamily="2" charset="2"/>
              <a:buChar char="§"/>
            </a:pPr>
            <a:r>
              <a:rPr lang="en-US" sz="2800" dirty="0"/>
              <a:t>Section 3 – Chart of Accounts</a:t>
            </a:r>
          </a:p>
          <a:p>
            <a:pPr>
              <a:buFont typeface="Wingdings" panose="05000000000000000000" pitchFamily="2" charset="2"/>
              <a:buChar char="§"/>
            </a:pPr>
            <a:r>
              <a:rPr lang="en-US" sz="2800" dirty="0"/>
              <a:t>Section 4 – Parish Budgeting</a:t>
            </a:r>
          </a:p>
          <a:p>
            <a:pPr>
              <a:buFont typeface="Wingdings" panose="05000000000000000000" pitchFamily="2" charset="2"/>
              <a:buChar char="§"/>
            </a:pPr>
            <a:r>
              <a:rPr lang="en-US" sz="2800" dirty="0"/>
              <a:t>Section 5 – Financial Management Guidelines</a:t>
            </a:r>
          </a:p>
          <a:p>
            <a:pPr>
              <a:buFont typeface="Wingdings" panose="05000000000000000000" pitchFamily="2" charset="2"/>
              <a:buChar char="§"/>
            </a:pPr>
            <a:r>
              <a:rPr lang="en-US" sz="2800" dirty="0"/>
              <a:t>Section 6 – Financial Reporting</a:t>
            </a:r>
          </a:p>
          <a:p>
            <a:pPr>
              <a:buFont typeface="Wingdings" panose="05000000000000000000" pitchFamily="2" charset="2"/>
              <a:buChar char="§"/>
            </a:pPr>
            <a:r>
              <a:rPr lang="en-US" sz="2800" dirty="0"/>
              <a:t>Section 7 – Financial Reviews</a:t>
            </a:r>
          </a:p>
          <a:p>
            <a:endParaRPr lang="en-US" sz="3200" b="1" dirty="0">
              <a:latin typeface="Mistral" panose="03090702030407020403" pitchFamily="66" charset="0"/>
            </a:endParaRPr>
          </a:p>
          <a:p>
            <a:endParaRPr lang="en-US" dirty="0"/>
          </a:p>
        </p:txBody>
      </p:sp>
      <p:sp>
        <p:nvSpPr>
          <p:cNvPr id="3" name="Slide Number Placeholder 2">
            <a:extLst>
              <a:ext uri="{FF2B5EF4-FFF2-40B4-BE49-F238E27FC236}">
                <a16:creationId xmlns:a16="http://schemas.microsoft.com/office/drawing/2014/main" id="{26BCD38E-9B39-4726-8006-B5A37120F05B}"/>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29</a:t>
            </a:fld>
            <a:endParaRPr lang="en-US" dirty="0">
              <a:solidFill>
                <a:prstClr val="black">
                  <a:tint val="75000"/>
                </a:prstClr>
              </a:solidFill>
            </a:endParaRPr>
          </a:p>
        </p:txBody>
      </p:sp>
    </p:spTree>
    <p:extLst>
      <p:ext uri="{BB962C8B-B14F-4D97-AF65-F5344CB8AC3E}">
        <p14:creationId xmlns:p14="http://schemas.microsoft.com/office/powerpoint/2010/main" val="2836855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5" name="TextBox 4">
            <a:extLst>
              <a:ext uri="{FF2B5EF4-FFF2-40B4-BE49-F238E27FC236}">
                <a16:creationId xmlns:a16="http://schemas.microsoft.com/office/drawing/2014/main" id="{748F718C-6F0B-40E2-99E2-1AF649D616DD}"/>
              </a:ext>
            </a:extLst>
          </p:cNvPr>
          <p:cNvSpPr txBox="1"/>
          <p:nvPr/>
        </p:nvSpPr>
        <p:spPr>
          <a:xfrm>
            <a:off x="533400" y="1981200"/>
            <a:ext cx="8382000" cy="2635914"/>
          </a:xfrm>
          <a:prstGeom prst="rect">
            <a:avLst/>
          </a:prstGeom>
          <a:noFill/>
        </p:spPr>
        <p:txBody>
          <a:bodyPr wrap="square">
            <a:spAutoFit/>
          </a:bodyPr>
          <a:lstStyle/>
          <a:p>
            <a:pPr>
              <a:lnSpc>
                <a:spcPct val="110000"/>
              </a:lnSpc>
            </a:pPr>
            <a:r>
              <a:rPr lang="en-US" sz="3600" b="1" dirty="0">
                <a:latin typeface="Times New Roman"/>
                <a:cs typeface="Times New Roman"/>
              </a:rPr>
              <a:t>HR: Talent Acquisition</a:t>
            </a:r>
          </a:p>
          <a:p>
            <a:pPr>
              <a:lnSpc>
                <a:spcPct val="110000"/>
              </a:lnSpc>
            </a:pPr>
            <a:endParaRPr lang="en-US" sz="4400" b="1" dirty="0">
              <a:latin typeface="Times New Roman"/>
              <a:cs typeface="Times New Roman"/>
            </a:endParaRPr>
          </a:p>
          <a:p>
            <a:pPr>
              <a:lnSpc>
                <a:spcPct val="110000"/>
              </a:lnSpc>
            </a:pPr>
            <a:r>
              <a:rPr lang="en-US" sz="2400" dirty="0">
                <a:latin typeface="Times New Roman"/>
                <a:cs typeface="Times New Roman"/>
              </a:rPr>
              <a:t>Jenny Moyer</a:t>
            </a:r>
          </a:p>
          <a:p>
            <a:pPr>
              <a:lnSpc>
                <a:spcPct val="110000"/>
              </a:lnSpc>
            </a:pPr>
            <a:r>
              <a:rPr lang="en-US" sz="2400" dirty="0">
                <a:latin typeface="Times New Roman"/>
                <a:cs typeface="Times New Roman"/>
              </a:rPr>
              <a:t>Parish &amp; School Human Resources</a:t>
            </a:r>
          </a:p>
          <a:p>
            <a:pPr>
              <a:lnSpc>
                <a:spcPct val="110000"/>
              </a:lnSpc>
            </a:pPr>
            <a:r>
              <a:rPr lang="en-US" sz="2400" dirty="0">
                <a:latin typeface="Times New Roman"/>
                <a:cs typeface="Times New Roman"/>
              </a:rPr>
              <a:t>Archdiocese of Milwaukee</a:t>
            </a:r>
          </a:p>
        </p:txBody>
      </p:sp>
      <p:sp>
        <p:nvSpPr>
          <p:cNvPr id="3" name="Slide Number Placeholder 2">
            <a:extLst>
              <a:ext uri="{FF2B5EF4-FFF2-40B4-BE49-F238E27FC236}">
                <a16:creationId xmlns:a16="http://schemas.microsoft.com/office/drawing/2014/main" id="{9CA6F666-73EA-4024-801A-4189815F83D0}"/>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3</a:t>
            </a:fld>
            <a:endParaRPr lang="en-US" dirty="0">
              <a:solidFill>
                <a:prstClr val="black">
                  <a:tint val="75000"/>
                </a:prstClr>
              </a:solidFill>
            </a:endParaRPr>
          </a:p>
        </p:txBody>
      </p:sp>
    </p:spTree>
    <p:extLst>
      <p:ext uri="{BB962C8B-B14F-4D97-AF65-F5344CB8AC3E}">
        <p14:creationId xmlns:p14="http://schemas.microsoft.com/office/powerpoint/2010/main" val="3653235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Section 1: Foundations for Parish Financial Mgmt</a:t>
            </a:r>
          </a:p>
        </p:txBody>
      </p:sp>
      <p:sp>
        <p:nvSpPr>
          <p:cNvPr id="4" name="Content Placeholder 2">
            <a:extLst>
              <a:ext uri="{FF2B5EF4-FFF2-40B4-BE49-F238E27FC236}">
                <a16:creationId xmlns:a16="http://schemas.microsoft.com/office/drawing/2014/main" id="{171A9D8A-BCB7-49CC-A460-53F0730CFB57}"/>
              </a:ext>
            </a:extLst>
          </p:cNvPr>
          <p:cNvSpPr>
            <a:spLocks noGrp="1"/>
          </p:cNvSpPr>
          <p:nvPr>
            <p:ph idx="1"/>
          </p:nvPr>
        </p:nvSpPr>
        <p:spPr>
          <a:xfrm>
            <a:off x="647700" y="1471949"/>
            <a:ext cx="7848600" cy="4648200"/>
          </a:xfrm>
        </p:spPr>
        <p:txBody>
          <a:bodyPr>
            <a:normAutofit/>
          </a:bodyPr>
          <a:lstStyle/>
          <a:p>
            <a:r>
              <a:rPr lang="en-US" sz="2800" dirty="0"/>
              <a:t>What is in this section?</a:t>
            </a:r>
          </a:p>
          <a:p>
            <a:pPr lvl="1"/>
            <a:r>
              <a:rPr lang="en-US" sz="2400" dirty="0"/>
              <a:t>Purpose of the Manual – provide guidance to parish &amp; school administrators who are charged with financial management</a:t>
            </a:r>
          </a:p>
          <a:p>
            <a:pPr lvl="1"/>
            <a:r>
              <a:rPr lang="en-US" sz="2400" dirty="0"/>
              <a:t>Ideas of Stewardship &amp; Ministry of Administration</a:t>
            </a:r>
          </a:p>
          <a:p>
            <a:pPr lvl="1"/>
            <a:r>
              <a:rPr lang="en-US" sz="2400" dirty="0"/>
              <a:t>Civil &amp; Canon Law</a:t>
            </a:r>
          </a:p>
          <a:p>
            <a:pPr lvl="2"/>
            <a:r>
              <a:rPr lang="en-US" sz="2000" dirty="0"/>
              <a:t>All parishes in the Archdiocese are separate corporations. The Board of Directors of each parish includes the Archbishop (as President), the Vicar General, Pastor/Administrator, and two Trustees.</a:t>
            </a:r>
          </a:p>
          <a:p>
            <a:endParaRPr lang="en-US" dirty="0"/>
          </a:p>
        </p:txBody>
      </p:sp>
      <p:sp>
        <p:nvSpPr>
          <p:cNvPr id="3" name="Slide Number Placeholder 2">
            <a:extLst>
              <a:ext uri="{FF2B5EF4-FFF2-40B4-BE49-F238E27FC236}">
                <a16:creationId xmlns:a16="http://schemas.microsoft.com/office/drawing/2014/main" id="{C1CA31DC-DF5A-443C-9C66-C5543801CB94}"/>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30</a:t>
            </a:fld>
            <a:endParaRPr lang="en-US" dirty="0">
              <a:solidFill>
                <a:prstClr val="black">
                  <a:tint val="75000"/>
                </a:prstClr>
              </a:solidFill>
            </a:endParaRPr>
          </a:p>
        </p:txBody>
      </p:sp>
      <p:sp>
        <p:nvSpPr>
          <p:cNvPr id="5" name="TextBox 4">
            <a:extLst>
              <a:ext uri="{FF2B5EF4-FFF2-40B4-BE49-F238E27FC236}">
                <a16:creationId xmlns:a16="http://schemas.microsoft.com/office/drawing/2014/main" id="{8063A634-8CDE-4429-8641-FDF269636501}"/>
              </a:ext>
            </a:extLst>
          </p:cNvPr>
          <p:cNvSpPr txBox="1"/>
          <p:nvPr/>
        </p:nvSpPr>
        <p:spPr>
          <a:xfrm>
            <a:off x="381000" y="5410200"/>
            <a:ext cx="7962900" cy="120032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400" dirty="0"/>
              <a:t>1.2.2 This Manual is meant to serve a key role in establishing </a:t>
            </a:r>
            <a:r>
              <a:rPr lang="en-US" sz="2400" b="1" dirty="0"/>
              <a:t>consistent parish financial accountability </a:t>
            </a:r>
            <a:r>
              <a:rPr lang="en-US" sz="2400" dirty="0"/>
              <a:t>throughout the organizations in the Archdiocese of Milwaukee…</a:t>
            </a:r>
          </a:p>
        </p:txBody>
      </p:sp>
    </p:spTree>
    <p:extLst>
      <p:ext uri="{BB962C8B-B14F-4D97-AF65-F5344CB8AC3E}">
        <p14:creationId xmlns:p14="http://schemas.microsoft.com/office/powerpoint/2010/main" val="91265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Section 2: Accounting Principles &amp; Procedures</a:t>
            </a:r>
          </a:p>
        </p:txBody>
      </p:sp>
      <p:sp>
        <p:nvSpPr>
          <p:cNvPr id="4" name="Content Placeholder 2">
            <a:extLst>
              <a:ext uri="{FF2B5EF4-FFF2-40B4-BE49-F238E27FC236}">
                <a16:creationId xmlns:a16="http://schemas.microsoft.com/office/drawing/2014/main" id="{171A9D8A-BCB7-49CC-A460-53F0730CFB57}"/>
              </a:ext>
            </a:extLst>
          </p:cNvPr>
          <p:cNvSpPr>
            <a:spLocks noGrp="1"/>
          </p:cNvSpPr>
          <p:nvPr>
            <p:ph idx="1"/>
          </p:nvPr>
        </p:nvSpPr>
        <p:spPr>
          <a:xfrm>
            <a:off x="647700" y="1500501"/>
            <a:ext cx="7848600" cy="5029200"/>
          </a:xfrm>
        </p:spPr>
        <p:txBody>
          <a:bodyPr>
            <a:normAutofit/>
          </a:bodyPr>
          <a:lstStyle/>
          <a:p>
            <a:r>
              <a:rPr lang="en-US" sz="2800" dirty="0"/>
              <a:t>What is in this section?</a:t>
            </a:r>
          </a:p>
          <a:p>
            <a:pPr lvl="1"/>
            <a:r>
              <a:rPr lang="en-US" sz="2400" dirty="0"/>
              <a:t>Development of Accounting Standards</a:t>
            </a:r>
          </a:p>
          <a:p>
            <a:pPr lvl="1"/>
            <a:r>
              <a:rPr lang="en-US" sz="2400" dirty="0"/>
              <a:t>Fiscal Year – Parishes &amp; Schools report on a fiscal year beginning on July 1</a:t>
            </a:r>
            <a:r>
              <a:rPr lang="en-US" sz="2400" baseline="30000" dirty="0"/>
              <a:t>st</a:t>
            </a:r>
            <a:r>
              <a:rPr lang="en-US" sz="2400" dirty="0"/>
              <a:t> and ending on June 30</a:t>
            </a:r>
            <a:r>
              <a:rPr lang="en-US" sz="2400" baseline="30000" dirty="0"/>
              <a:t>th</a:t>
            </a:r>
            <a:endParaRPr lang="en-US" sz="2400" dirty="0"/>
          </a:p>
          <a:p>
            <a:pPr lvl="1"/>
            <a:r>
              <a:rPr lang="en-US" sz="2400" dirty="0"/>
              <a:t>Cash vs. Accrual Accounting</a:t>
            </a:r>
          </a:p>
          <a:p>
            <a:pPr lvl="2"/>
            <a:r>
              <a:rPr lang="en-US" sz="2000" dirty="0"/>
              <a:t>It is recommended that parish use cash-basis with some accruals built in at year-end</a:t>
            </a:r>
          </a:p>
          <a:p>
            <a:pPr lvl="3"/>
            <a:r>
              <a:rPr lang="en-US" sz="1600" dirty="0"/>
              <a:t>Parishes &amp; Schools that participate in the Choice program will need to report on an accrual basis</a:t>
            </a:r>
          </a:p>
          <a:p>
            <a:pPr lvl="1"/>
            <a:r>
              <a:rPr lang="en-US" sz="2400" dirty="0"/>
              <a:t>Fund Accounting</a:t>
            </a:r>
          </a:p>
          <a:p>
            <a:pPr lvl="2"/>
            <a:r>
              <a:rPr lang="en-US" sz="2000" dirty="0"/>
              <a:t>General fund = current operating fund</a:t>
            </a:r>
          </a:p>
          <a:p>
            <a:pPr lvl="2"/>
            <a:r>
              <a:rPr lang="en-US" sz="2000" dirty="0"/>
              <a:t>Restricted funds</a:t>
            </a:r>
          </a:p>
          <a:p>
            <a:pPr lvl="2"/>
            <a:r>
              <a:rPr lang="en-US" sz="2000" dirty="0"/>
              <a:t>Designated funds</a:t>
            </a:r>
          </a:p>
        </p:txBody>
      </p:sp>
      <p:sp>
        <p:nvSpPr>
          <p:cNvPr id="3" name="Slide Number Placeholder 2">
            <a:extLst>
              <a:ext uri="{FF2B5EF4-FFF2-40B4-BE49-F238E27FC236}">
                <a16:creationId xmlns:a16="http://schemas.microsoft.com/office/drawing/2014/main" id="{6AC0BAC3-ED26-4E85-BA9E-9E087D24E598}"/>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31</a:t>
            </a:fld>
            <a:endParaRPr lang="en-US" dirty="0">
              <a:solidFill>
                <a:prstClr val="black">
                  <a:tint val="75000"/>
                </a:prstClr>
              </a:solidFill>
            </a:endParaRPr>
          </a:p>
        </p:txBody>
      </p:sp>
      <p:pic>
        <p:nvPicPr>
          <p:cNvPr id="7" name="Picture 6" descr="A pepperoni pizza with a slice missing&#10;&#10;Description automatically generated with medium confidence">
            <a:extLst>
              <a:ext uri="{FF2B5EF4-FFF2-40B4-BE49-F238E27FC236}">
                <a16:creationId xmlns:a16="http://schemas.microsoft.com/office/drawing/2014/main" id="{45D3998C-4678-4A20-AF19-EB2621CBA81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400800" y="4800600"/>
            <a:ext cx="1743476" cy="1729101"/>
          </a:xfrm>
          <a:prstGeom prst="rect">
            <a:avLst/>
          </a:prstGeom>
        </p:spPr>
      </p:pic>
    </p:spTree>
    <p:extLst>
      <p:ext uri="{BB962C8B-B14F-4D97-AF65-F5344CB8AC3E}">
        <p14:creationId xmlns:p14="http://schemas.microsoft.com/office/powerpoint/2010/main" val="305838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Section 2: Accounting Principles &amp; Procedures</a:t>
            </a:r>
          </a:p>
        </p:txBody>
      </p:sp>
      <p:sp>
        <p:nvSpPr>
          <p:cNvPr id="4" name="Content Placeholder 2">
            <a:extLst>
              <a:ext uri="{FF2B5EF4-FFF2-40B4-BE49-F238E27FC236}">
                <a16:creationId xmlns:a16="http://schemas.microsoft.com/office/drawing/2014/main" id="{171A9D8A-BCB7-49CC-A460-53F0730CFB57}"/>
              </a:ext>
            </a:extLst>
          </p:cNvPr>
          <p:cNvSpPr>
            <a:spLocks noGrp="1"/>
          </p:cNvSpPr>
          <p:nvPr>
            <p:ph idx="1"/>
          </p:nvPr>
        </p:nvSpPr>
        <p:spPr>
          <a:xfrm>
            <a:off x="647700" y="1500500"/>
            <a:ext cx="7848600" cy="5052699"/>
          </a:xfrm>
        </p:spPr>
        <p:txBody>
          <a:bodyPr>
            <a:normAutofit/>
          </a:bodyPr>
          <a:lstStyle/>
          <a:p>
            <a:r>
              <a:rPr lang="en-US" sz="2800" dirty="0"/>
              <a:t>What is in this section? (Continued)</a:t>
            </a:r>
          </a:p>
          <a:p>
            <a:pPr lvl="1"/>
            <a:r>
              <a:rPr lang="en-US" sz="2400" dirty="0"/>
              <a:t>Accounting Categories:</a:t>
            </a:r>
          </a:p>
          <a:p>
            <a:pPr lvl="2"/>
            <a:r>
              <a:rPr lang="en-US" sz="2000" dirty="0"/>
              <a:t>Asset = any physical property or right that is owned by the Parish and has monetary value</a:t>
            </a:r>
          </a:p>
          <a:p>
            <a:pPr lvl="2"/>
            <a:r>
              <a:rPr lang="en-US" sz="2000" dirty="0"/>
              <a:t>Liability = a debt or an amount owed to some person or organization, usually payable in the form of cash.  A liability is a claim of outside parties on the assets of the parish.</a:t>
            </a:r>
          </a:p>
          <a:p>
            <a:pPr lvl="2"/>
            <a:r>
              <a:rPr lang="en-US" sz="2000" dirty="0"/>
              <a:t>Net Asset (or Fund Balance, or Equity) = the residual of assets minus liabilities.</a:t>
            </a:r>
          </a:p>
          <a:p>
            <a:pPr lvl="2"/>
            <a:endParaRPr lang="en-US" sz="2000" dirty="0"/>
          </a:p>
          <a:p>
            <a:pPr lvl="2"/>
            <a:endParaRPr lang="en-US" sz="2000" dirty="0"/>
          </a:p>
          <a:p>
            <a:pPr lvl="1"/>
            <a:endParaRPr lang="en-US" sz="2400" dirty="0"/>
          </a:p>
          <a:p>
            <a:pPr lvl="1"/>
            <a:endParaRPr lang="en-US" sz="2400" dirty="0"/>
          </a:p>
        </p:txBody>
      </p:sp>
      <p:sp>
        <p:nvSpPr>
          <p:cNvPr id="3" name="Slide Number Placeholder 2">
            <a:extLst>
              <a:ext uri="{FF2B5EF4-FFF2-40B4-BE49-F238E27FC236}">
                <a16:creationId xmlns:a16="http://schemas.microsoft.com/office/drawing/2014/main" id="{6AC0BAC3-ED26-4E85-BA9E-9E087D24E598}"/>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32</a:t>
            </a:fld>
            <a:endParaRPr lang="en-US" dirty="0">
              <a:solidFill>
                <a:prstClr val="black">
                  <a:tint val="75000"/>
                </a:prstClr>
              </a:solidFill>
            </a:endParaRPr>
          </a:p>
        </p:txBody>
      </p:sp>
      <p:graphicFrame>
        <p:nvGraphicFramePr>
          <p:cNvPr id="9" name="Table 9">
            <a:extLst>
              <a:ext uri="{FF2B5EF4-FFF2-40B4-BE49-F238E27FC236}">
                <a16:creationId xmlns:a16="http://schemas.microsoft.com/office/drawing/2014/main" id="{D269D083-BBE8-4A17-8DF3-D10CA9114B68}"/>
              </a:ext>
            </a:extLst>
          </p:cNvPr>
          <p:cNvGraphicFramePr>
            <a:graphicFrameLocks noGrp="1"/>
          </p:cNvGraphicFramePr>
          <p:nvPr>
            <p:extLst>
              <p:ext uri="{D42A27DB-BD31-4B8C-83A1-F6EECF244321}">
                <p14:modId xmlns:p14="http://schemas.microsoft.com/office/powerpoint/2010/main" val="2651034470"/>
              </p:ext>
            </p:extLst>
          </p:nvPr>
        </p:nvGraphicFramePr>
        <p:xfrm>
          <a:off x="2476500" y="5074920"/>
          <a:ext cx="4191000" cy="1097280"/>
        </p:xfrm>
        <a:graphic>
          <a:graphicData uri="http://schemas.openxmlformats.org/drawingml/2006/table">
            <a:tbl>
              <a:tblPr firstRow="1" bandRow="1">
                <a:tableStyleId>{5940675A-B579-460E-94D1-54222C63F5DA}</a:tableStyleId>
              </a:tblPr>
              <a:tblGrid>
                <a:gridCol w="3114932">
                  <a:extLst>
                    <a:ext uri="{9D8B030D-6E8A-4147-A177-3AD203B41FA5}">
                      <a16:colId xmlns:a16="http://schemas.microsoft.com/office/drawing/2014/main" val="1391880327"/>
                    </a:ext>
                  </a:extLst>
                </a:gridCol>
                <a:gridCol w="1076068">
                  <a:extLst>
                    <a:ext uri="{9D8B030D-6E8A-4147-A177-3AD203B41FA5}">
                      <a16:colId xmlns:a16="http://schemas.microsoft.com/office/drawing/2014/main" val="3535876178"/>
                    </a:ext>
                  </a:extLst>
                </a:gridCol>
              </a:tblGrid>
              <a:tr h="193964">
                <a:tc>
                  <a:txBody>
                    <a:bodyPr/>
                    <a:lstStyle/>
                    <a:p>
                      <a:r>
                        <a:rPr lang="en-US" sz="1200" dirty="0"/>
                        <a:t>Net Asset balance at beginning of period</a:t>
                      </a:r>
                    </a:p>
                  </a:txBody>
                  <a:tcPr/>
                </a:tc>
                <a:tc>
                  <a:txBody>
                    <a:bodyPr/>
                    <a:lstStyle/>
                    <a:p>
                      <a:pPr algn="ctr"/>
                      <a:r>
                        <a:rPr lang="en-US" sz="1200" dirty="0"/>
                        <a:t>$XXX</a:t>
                      </a:r>
                    </a:p>
                  </a:txBody>
                  <a:tcPr/>
                </a:tc>
                <a:extLst>
                  <a:ext uri="{0D108BD9-81ED-4DB2-BD59-A6C34878D82A}">
                    <a16:rowId xmlns:a16="http://schemas.microsoft.com/office/drawing/2014/main" val="3633832271"/>
                  </a:ext>
                </a:extLst>
              </a:tr>
              <a:tr h="193964">
                <a:tc>
                  <a:txBody>
                    <a:bodyPr/>
                    <a:lstStyle/>
                    <a:p>
                      <a:r>
                        <a:rPr lang="en-US" sz="1200" dirty="0"/>
                        <a:t>Add (+) revenues of current period</a:t>
                      </a:r>
                    </a:p>
                  </a:txBody>
                  <a:tcPr/>
                </a:tc>
                <a:tc>
                  <a:txBody>
                    <a:bodyPr/>
                    <a:lstStyle/>
                    <a:p>
                      <a:pPr algn="ctr"/>
                      <a:r>
                        <a:rPr lang="en-US" sz="1200" dirty="0"/>
                        <a:t>+$XX</a:t>
                      </a:r>
                    </a:p>
                  </a:txBody>
                  <a:tcPr/>
                </a:tc>
                <a:extLst>
                  <a:ext uri="{0D108BD9-81ED-4DB2-BD59-A6C34878D82A}">
                    <a16:rowId xmlns:a16="http://schemas.microsoft.com/office/drawing/2014/main" val="2268866636"/>
                  </a:ext>
                </a:extLst>
              </a:tr>
              <a:tr h="193964">
                <a:tc>
                  <a:txBody>
                    <a:bodyPr/>
                    <a:lstStyle/>
                    <a:p>
                      <a:r>
                        <a:rPr lang="en-US" sz="1200" dirty="0"/>
                        <a:t>Deduct (-) expenditures of current period</a:t>
                      </a:r>
                    </a:p>
                  </a:txBody>
                  <a:tcPr/>
                </a:tc>
                <a:tc>
                  <a:txBody>
                    <a:bodyPr/>
                    <a:lstStyle/>
                    <a:p>
                      <a:pPr algn="ctr"/>
                      <a:r>
                        <a:rPr lang="en-US" sz="1200" dirty="0"/>
                        <a:t>-$XX</a:t>
                      </a:r>
                    </a:p>
                  </a:txBody>
                  <a:tcPr/>
                </a:tc>
                <a:extLst>
                  <a:ext uri="{0D108BD9-81ED-4DB2-BD59-A6C34878D82A}">
                    <a16:rowId xmlns:a16="http://schemas.microsoft.com/office/drawing/2014/main" val="2900604639"/>
                  </a:ext>
                </a:extLst>
              </a:tr>
              <a:tr h="193964">
                <a:tc>
                  <a:txBody>
                    <a:bodyPr/>
                    <a:lstStyle/>
                    <a:p>
                      <a:r>
                        <a:rPr lang="en-US" sz="1200" dirty="0"/>
                        <a:t>Net Asset balance at end of period</a:t>
                      </a:r>
                    </a:p>
                  </a:txBody>
                  <a:tcPr/>
                </a:tc>
                <a:tc>
                  <a:txBody>
                    <a:bodyPr/>
                    <a:lstStyle/>
                    <a:p>
                      <a:pPr algn="ctr"/>
                      <a:r>
                        <a:rPr lang="en-US" sz="1200" dirty="0"/>
                        <a:t>$XXX</a:t>
                      </a:r>
                    </a:p>
                  </a:txBody>
                  <a:tcPr/>
                </a:tc>
                <a:extLst>
                  <a:ext uri="{0D108BD9-81ED-4DB2-BD59-A6C34878D82A}">
                    <a16:rowId xmlns:a16="http://schemas.microsoft.com/office/drawing/2014/main" val="2512183049"/>
                  </a:ext>
                </a:extLst>
              </a:tr>
            </a:tbl>
          </a:graphicData>
        </a:graphic>
      </p:graphicFrame>
    </p:spTree>
    <p:extLst>
      <p:ext uri="{BB962C8B-B14F-4D97-AF65-F5344CB8AC3E}">
        <p14:creationId xmlns:p14="http://schemas.microsoft.com/office/powerpoint/2010/main" val="1358000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Section 2: Accounting Principles &amp; Procedures</a:t>
            </a:r>
          </a:p>
        </p:txBody>
      </p:sp>
      <p:sp>
        <p:nvSpPr>
          <p:cNvPr id="4" name="Content Placeholder 2">
            <a:extLst>
              <a:ext uri="{FF2B5EF4-FFF2-40B4-BE49-F238E27FC236}">
                <a16:creationId xmlns:a16="http://schemas.microsoft.com/office/drawing/2014/main" id="{171A9D8A-BCB7-49CC-A460-53F0730CFB57}"/>
              </a:ext>
            </a:extLst>
          </p:cNvPr>
          <p:cNvSpPr>
            <a:spLocks noGrp="1"/>
          </p:cNvSpPr>
          <p:nvPr>
            <p:ph idx="1"/>
          </p:nvPr>
        </p:nvSpPr>
        <p:spPr>
          <a:xfrm>
            <a:off x="647700" y="1500500"/>
            <a:ext cx="7848600" cy="5052699"/>
          </a:xfrm>
        </p:spPr>
        <p:txBody>
          <a:bodyPr>
            <a:normAutofit/>
          </a:bodyPr>
          <a:lstStyle/>
          <a:p>
            <a:r>
              <a:rPr lang="en-US" sz="2800" dirty="0"/>
              <a:t>What is in this section? (Continued)</a:t>
            </a:r>
          </a:p>
          <a:p>
            <a:pPr lvl="1"/>
            <a:r>
              <a:rPr lang="en-US" sz="2400" dirty="0"/>
              <a:t>Financial Statements</a:t>
            </a:r>
          </a:p>
          <a:p>
            <a:pPr lvl="2"/>
            <a:r>
              <a:rPr lang="en-US" sz="2000" dirty="0"/>
              <a:t>Balance Sheet</a:t>
            </a:r>
          </a:p>
          <a:p>
            <a:pPr lvl="2"/>
            <a:r>
              <a:rPr lang="en-US" sz="2000" dirty="0"/>
              <a:t>Statement of Activity (Income Statement, or P&amp;L)</a:t>
            </a:r>
          </a:p>
          <a:p>
            <a:pPr lvl="1"/>
            <a:r>
              <a:rPr lang="en-US" sz="2400" dirty="0"/>
              <a:t>Other Accounting Practices: Contributed Services, Expense Allocations, Valuation of Facilities, Depreciation</a:t>
            </a:r>
          </a:p>
        </p:txBody>
      </p:sp>
      <p:sp>
        <p:nvSpPr>
          <p:cNvPr id="3" name="Slide Number Placeholder 2">
            <a:extLst>
              <a:ext uri="{FF2B5EF4-FFF2-40B4-BE49-F238E27FC236}">
                <a16:creationId xmlns:a16="http://schemas.microsoft.com/office/drawing/2014/main" id="{6AC0BAC3-ED26-4E85-BA9E-9E087D24E598}"/>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33</a:t>
            </a:fld>
            <a:endParaRPr lang="en-US" dirty="0">
              <a:solidFill>
                <a:prstClr val="black">
                  <a:tint val="75000"/>
                </a:prstClr>
              </a:solidFill>
            </a:endParaRPr>
          </a:p>
        </p:txBody>
      </p:sp>
    </p:spTree>
    <p:extLst>
      <p:ext uri="{BB962C8B-B14F-4D97-AF65-F5344CB8AC3E}">
        <p14:creationId xmlns:p14="http://schemas.microsoft.com/office/powerpoint/2010/main" val="2886359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Just for fun…</a:t>
            </a:r>
          </a:p>
        </p:txBody>
      </p:sp>
      <p:sp>
        <p:nvSpPr>
          <p:cNvPr id="4" name="Content Placeholder 2">
            <a:extLst>
              <a:ext uri="{FF2B5EF4-FFF2-40B4-BE49-F238E27FC236}">
                <a16:creationId xmlns:a16="http://schemas.microsoft.com/office/drawing/2014/main" id="{171A9D8A-BCB7-49CC-A460-53F0730CFB57}"/>
              </a:ext>
            </a:extLst>
          </p:cNvPr>
          <p:cNvSpPr>
            <a:spLocks noGrp="1"/>
          </p:cNvSpPr>
          <p:nvPr>
            <p:ph idx="1"/>
          </p:nvPr>
        </p:nvSpPr>
        <p:spPr>
          <a:xfrm>
            <a:off x="647700" y="1327150"/>
            <a:ext cx="7848600" cy="5029200"/>
          </a:xfrm>
        </p:spPr>
        <p:txBody>
          <a:bodyPr>
            <a:normAutofit/>
          </a:bodyPr>
          <a:lstStyle/>
          <a:p>
            <a:pPr marL="0" indent="0">
              <a:buNone/>
            </a:pPr>
            <a:endParaRPr lang="en-US" sz="2800" dirty="0"/>
          </a:p>
          <a:p>
            <a:pPr marL="0" indent="0">
              <a:buNone/>
            </a:pPr>
            <a:r>
              <a:rPr lang="en-US" sz="2800" b="1" dirty="0"/>
              <a:t>Did you know </a:t>
            </a:r>
            <a:r>
              <a:rPr lang="en-US" sz="2800" dirty="0"/>
              <a:t>that the fundamental accounting method of “double-entry bookkeeping” was developed in 1494 by Luca Pacioli – a Catholic friar.</a:t>
            </a:r>
          </a:p>
          <a:p>
            <a:pPr marL="0" indent="0">
              <a:buNone/>
            </a:pPr>
            <a:endParaRPr lang="en-US" sz="2800" dirty="0"/>
          </a:p>
          <a:p>
            <a:pPr marL="0" indent="0" algn="ctr">
              <a:buNone/>
            </a:pPr>
            <a:r>
              <a:rPr lang="en-US" sz="2400" dirty="0"/>
              <a:t>More valuable information like this can be found in the Parish &amp; School Financial Management Manual! </a:t>
            </a:r>
          </a:p>
          <a:p>
            <a:pPr lvl="1"/>
            <a:endParaRPr lang="en-US" sz="2400" b="1" dirty="0"/>
          </a:p>
          <a:p>
            <a:endParaRPr lang="en-US" dirty="0"/>
          </a:p>
        </p:txBody>
      </p:sp>
      <p:sp>
        <p:nvSpPr>
          <p:cNvPr id="3" name="Slide Number Placeholder 2">
            <a:extLst>
              <a:ext uri="{FF2B5EF4-FFF2-40B4-BE49-F238E27FC236}">
                <a16:creationId xmlns:a16="http://schemas.microsoft.com/office/drawing/2014/main" id="{B58E52A6-20E0-4CCF-B443-F991EBF4EF4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34</a:t>
            </a:fld>
            <a:endParaRPr lang="en-US" dirty="0">
              <a:solidFill>
                <a:prstClr val="black">
                  <a:tint val="75000"/>
                </a:prstClr>
              </a:solidFill>
            </a:endParaRPr>
          </a:p>
        </p:txBody>
      </p:sp>
      <p:pic>
        <p:nvPicPr>
          <p:cNvPr id="1030" name="Picture 6" descr="Why Luca Pacioli is called the Father of Accounting? - Accountants Day">
            <a:extLst>
              <a:ext uri="{FF2B5EF4-FFF2-40B4-BE49-F238E27FC236}">
                <a16:creationId xmlns:a16="http://schemas.microsoft.com/office/drawing/2014/main" id="{B3EC7AE1-F5EA-4CBC-B693-2967EAED22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769503"/>
            <a:ext cx="2647950" cy="173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958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Section 3: Uniform Chart of Accounts</a:t>
            </a:r>
          </a:p>
        </p:txBody>
      </p:sp>
      <p:sp>
        <p:nvSpPr>
          <p:cNvPr id="4" name="Content Placeholder 2">
            <a:extLst>
              <a:ext uri="{FF2B5EF4-FFF2-40B4-BE49-F238E27FC236}">
                <a16:creationId xmlns:a16="http://schemas.microsoft.com/office/drawing/2014/main" id="{171A9D8A-BCB7-49CC-A460-53F0730CFB57}"/>
              </a:ext>
            </a:extLst>
          </p:cNvPr>
          <p:cNvSpPr>
            <a:spLocks noGrp="1"/>
          </p:cNvSpPr>
          <p:nvPr>
            <p:ph idx="1"/>
          </p:nvPr>
        </p:nvSpPr>
        <p:spPr>
          <a:xfrm>
            <a:off x="647700" y="1327150"/>
            <a:ext cx="7848600" cy="5029200"/>
          </a:xfrm>
        </p:spPr>
        <p:txBody>
          <a:bodyPr>
            <a:normAutofit/>
          </a:bodyPr>
          <a:lstStyle/>
          <a:p>
            <a:r>
              <a:rPr lang="en-US" sz="2800" dirty="0"/>
              <a:t>Provides a simple &amp; understandable method of reporting operations of the parish</a:t>
            </a:r>
          </a:p>
          <a:p>
            <a:r>
              <a:rPr lang="en-US" sz="2800" dirty="0"/>
              <a:t>Account format</a:t>
            </a:r>
          </a:p>
          <a:p>
            <a:endParaRPr lang="en-US" sz="2800" dirty="0"/>
          </a:p>
          <a:p>
            <a:endParaRPr lang="en-US" sz="2800" dirty="0"/>
          </a:p>
          <a:p>
            <a:r>
              <a:rPr lang="en-US" sz="2800" dirty="0"/>
              <a:t>Program &amp; Account Definitions</a:t>
            </a:r>
          </a:p>
          <a:p>
            <a:pPr lvl="1"/>
            <a:r>
              <a:rPr lang="en-US" sz="2400" dirty="0"/>
              <a:t>Example: Accounting for Investments</a:t>
            </a:r>
          </a:p>
          <a:p>
            <a:endParaRPr lang="en-US" dirty="0"/>
          </a:p>
        </p:txBody>
      </p:sp>
      <p:sp>
        <p:nvSpPr>
          <p:cNvPr id="3" name="Slide Number Placeholder 2">
            <a:extLst>
              <a:ext uri="{FF2B5EF4-FFF2-40B4-BE49-F238E27FC236}">
                <a16:creationId xmlns:a16="http://schemas.microsoft.com/office/drawing/2014/main" id="{FF435D49-6129-4CC0-95F1-DC9F5D41E028}"/>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35</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7A29D710-4662-40C9-B15A-BC476E0DC4D6}"/>
              </a:ext>
            </a:extLst>
          </p:cNvPr>
          <p:cNvPicPr>
            <a:picLocks noChangeAspect="1"/>
          </p:cNvPicPr>
          <p:nvPr/>
        </p:nvPicPr>
        <p:blipFill>
          <a:blip r:embed="rId4"/>
          <a:stretch>
            <a:fillRect/>
          </a:stretch>
        </p:blipFill>
        <p:spPr>
          <a:xfrm>
            <a:off x="762000" y="2715667"/>
            <a:ext cx="4072533" cy="1018133"/>
          </a:xfrm>
          <a:prstGeom prst="rect">
            <a:avLst/>
          </a:prstGeom>
        </p:spPr>
      </p:pic>
      <p:pic>
        <p:nvPicPr>
          <p:cNvPr id="7" name="Picture 6">
            <a:extLst>
              <a:ext uri="{FF2B5EF4-FFF2-40B4-BE49-F238E27FC236}">
                <a16:creationId xmlns:a16="http://schemas.microsoft.com/office/drawing/2014/main" id="{A45F8A2F-46F4-4B22-A849-50AB434EE9B3}"/>
              </a:ext>
            </a:extLst>
          </p:cNvPr>
          <p:cNvPicPr>
            <a:picLocks noChangeAspect="1"/>
          </p:cNvPicPr>
          <p:nvPr/>
        </p:nvPicPr>
        <p:blipFill>
          <a:blip r:embed="rId5"/>
          <a:stretch>
            <a:fillRect/>
          </a:stretch>
        </p:blipFill>
        <p:spPr>
          <a:xfrm>
            <a:off x="1475843" y="4800600"/>
            <a:ext cx="6192314" cy="1634685"/>
          </a:xfrm>
          <a:prstGeom prst="rect">
            <a:avLst/>
          </a:prstGeom>
        </p:spPr>
      </p:pic>
      <p:sp>
        <p:nvSpPr>
          <p:cNvPr id="8" name="Rectangle 7">
            <a:extLst>
              <a:ext uri="{FF2B5EF4-FFF2-40B4-BE49-F238E27FC236}">
                <a16:creationId xmlns:a16="http://schemas.microsoft.com/office/drawing/2014/main" id="{F6168E62-E9A8-4279-BC2B-A1EF5C9334A5}"/>
              </a:ext>
            </a:extLst>
          </p:cNvPr>
          <p:cNvSpPr/>
          <p:nvPr/>
        </p:nvSpPr>
        <p:spPr>
          <a:xfrm>
            <a:off x="5334000" y="2362200"/>
            <a:ext cx="32766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Tip: It is better to use a separate field for department (program/function) code than to embed in the account code</a:t>
            </a:r>
          </a:p>
        </p:txBody>
      </p:sp>
    </p:spTree>
    <p:extLst>
      <p:ext uri="{BB962C8B-B14F-4D97-AF65-F5344CB8AC3E}">
        <p14:creationId xmlns:p14="http://schemas.microsoft.com/office/powerpoint/2010/main" val="145597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Section 4: Parish Budgeting Guidelines</a:t>
            </a:r>
          </a:p>
        </p:txBody>
      </p:sp>
      <p:sp>
        <p:nvSpPr>
          <p:cNvPr id="4" name="Content Placeholder 2">
            <a:extLst>
              <a:ext uri="{FF2B5EF4-FFF2-40B4-BE49-F238E27FC236}">
                <a16:creationId xmlns:a16="http://schemas.microsoft.com/office/drawing/2014/main" id="{171A9D8A-BCB7-49CC-A460-53F0730CFB57}"/>
              </a:ext>
            </a:extLst>
          </p:cNvPr>
          <p:cNvSpPr>
            <a:spLocks noGrp="1"/>
          </p:cNvSpPr>
          <p:nvPr>
            <p:ph idx="1"/>
          </p:nvPr>
        </p:nvSpPr>
        <p:spPr>
          <a:xfrm>
            <a:off x="647700" y="1358132"/>
            <a:ext cx="7848600" cy="5029200"/>
          </a:xfrm>
        </p:spPr>
        <p:txBody>
          <a:bodyPr>
            <a:normAutofit/>
          </a:bodyPr>
          <a:lstStyle/>
          <a:p>
            <a:r>
              <a:rPr lang="en-US" sz="2800" dirty="0"/>
              <a:t>Budgeting Process</a:t>
            </a:r>
          </a:p>
          <a:p>
            <a:r>
              <a:rPr lang="en-US" sz="2800" dirty="0"/>
              <a:t>Balanced &amp; Deficit Approval Process</a:t>
            </a:r>
          </a:p>
          <a:p>
            <a:r>
              <a:rPr lang="en-US" sz="2800" dirty="0"/>
              <a:t>Budget comparison to actuals</a:t>
            </a:r>
          </a:p>
          <a:p>
            <a:r>
              <a:rPr lang="en-US" sz="2800" dirty="0"/>
              <a:t>Budgeting Timeline</a:t>
            </a:r>
          </a:p>
          <a:p>
            <a:pPr marL="0" indent="0">
              <a:buNone/>
            </a:pPr>
            <a:endParaRPr lang="en-US" sz="2800" dirty="0"/>
          </a:p>
          <a:p>
            <a:pPr marL="0" indent="0">
              <a:buNone/>
            </a:pPr>
            <a:endParaRPr lang="en-US" sz="2800" dirty="0"/>
          </a:p>
          <a:p>
            <a:endParaRPr lang="en-US" dirty="0"/>
          </a:p>
        </p:txBody>
      </p:sp>
      <p:sp>
        <p:nvSpPr>
          <p:cNvPr id="3" name="Slide Number Placeholder 2">
            <a:extLst>
              <a:ext uri="{FF2B5EF4-FFF2-40B4-BE49-F238E27FC236}">
                <a16:creationId xmlns:a16="http://schemas.microsoft.com/office/drawing/2014/main" id="{64EAE1A8-B296-4E6E-AC28-358445C3BCAE}"/>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36</a:t>
            </a:fld>
            <a:endParaRPr lang="en-US" dirty="0">
              <a:solidFill>
                <a:prstClr val="black">
                  <a:tint val="75000"/>
                </a:prstClr>
              </a:solidFill>
            </a:endParaRPr>
          </a:p>
        </p:txBody>
      </p:sp>
      <p:sp>
        <p:nvSpPr>
          <p:cNvPr id="5" name="Rectangle 4">
            <a:extLst>
              <a:ext uri="{FF2B5EF4-FFF2-40B4-BE49-F238E27FC236}">
                <a16:creationId xmlns:a16="http://schemas.microsoft.com/office/drawing/2014/main" id="{C2FA65F1-8707-450E-B095-85694426BBC0}"/>
              </a:ext>
            </a:extLst>
          </p:cNvPr>
          <p:cNvSpPr/>
          <p:nvPr/>
        </p:nvSpPr>
        <p:spPr>
          <a:xfrm>
            <a:off x="1295400" y="3962400"/>
            <a:ext cx="6705600" cy="2059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most important tool in the financial planning process is the budget. All parishes must operate within a budgetary framework which starts with the initial planning for the preparation of the budget to the actual implementation and comparison of actual financial data to budget data.”</a:t>
            </a:r>
          </a:p>
        </p:txBody>
      </p:sp>
    </p:spTree>
    <p:extLst>
      <p:ext uri="{BB962C8B-B14F-4D97-AF65-F5344CB8AC3E}">
        <p14:creationId xmlns:p14="http://schemas.microsoft.com/office/powerpoint/2010/main" val="335457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Section 5: Fund &amp; Financial Management Guidelines</a:t>
            </a:r>
          </a:p>
        </p:txBody>
      </p:sp>
      <p:sp>
        <p:nvSpPr>
          <p:cNvPr id="4" name="Content Placeholder 2">
            <a:extLst>
              <a:ext uri="{FF2B5EF4-FFF2-40B4-BE49-F238E27FC236}">
                <a16:creationId xmlns:a16="http://schemas.microsoft.com/office/drawing/2014/main" id="{171A9D8A-BCB7-49CC-A460-53F0730CFB57}"/>
              </a:ext>
            </a:extLst>
          </p:cNvPr>
          <p:cNvSpPr>
            <a:spLocks noGrp="1"/>
          </p:cNvSpPr>
          <p:nvPr>
            <p:ph idx="1"/>
          </p:nvPr>
        </p:nvSpPr>
        <p:spPr>
          <a:xfrm>
            <a:off x="647700" y="1371600"/>
            <a:ext cx="7848600" cy="5029200"/>
          </a:xfrm>
        </p:spPr>
        <p:txBody>
          <a:bodyPr>
            <a:normAutofit fontScale="92500" lnSpcReduction="20000"/>
          </a:bodyPr>
          <a:lstStyle/>
          <a:p>
            <a:r>
              <a:rPr lang="en-US" sz="2800" dirty="0"/>
              <a:t>Financial Control</a:t>
            </a:r>
          </a:p>
          <a:p>
            <a:pPr lvl="1"/>
            <a:r>
              <a:rPr lang="en-US" sz="2400" dirty="0"/>
              <a:t>Good recordkeeping and preservation of key records</a:t>
            </a:r>
          </a:p>
          <a:p>
            <a:pPr lvl="1"/>
            <a:r>
              <a:rPr lang="en-US" sz="2400" dirty="0"/>
              <a:t>Procedures that minimize the vulnerability of parish assets</a:t>
            </a:r>
          </a:p>
          <a:p>
            <a:r>
              <a:rPr lang="en-US" sz="2800" dirty="0"/>
              <a:t>Affiliated Organizations</a:t>
            </a:r>
          </a:p>
          <a:p>
            <a:r>
              <a:rPr lang="en-US" sz="2800" dirty="0"/>
              <a:t>Financial Accounts (checking and savings)</a:t>
            </a:r>
            <a:endParaRPr lang="en-US" sz="2400" dirty="0"/>
          </a:p>
          <a:p>
            <a:r>
              <a:rPr lang="en-US" sz="2800" dirty="0"/>
              <a:t>Procedures for Collection, Fundraising, Tuition and General Receipts</a:t>
            </a:r>
          </a:p>
          <a:p>
            <a:r>
              <a:rPr lang="en-US" sz="2800" dirty="0"/>
              <a:t>Procedures for Disbursements, including Petty Cash</a:t>
            </a:r>
          </a:p>
          <a:p>
            <a:r>
              <a:rPr lang="en-US" sz="2800" dirty="0"/>
              <a:t>Payroll Procedures</a:t>
            </a:r>
          </a:p>
          <a:p>
            <a:r>
              <a:rPr lang="en-US" sz="2800" dirty="0"/>
              <a:t>Investments </a:t>
            </a:r>
          </a:p>
          <a:p>
            <a:r>
              <a:rPr lang="en-US" sz="2800" dirty="0"/>
              <a:t>Fixed Assets</a:t>
            </a:r>
          </a:p>
          <a:p>
            <a:r>
              <a:rPr lang="en-US" sz="2800" dirty="0"/>
              <a:t>Cemeteries </a:t>
            </a:r>
          </a:p>
          <a:p>
            <a:r>
              <a:rPr lang="en-US" sz="2800" dirty="0"/>
              <a:t>Restricted Funds</a:t>
            </a:r>
          </a:p>
          <a:p>
            <a:endParaRPr lang="en-US" dirty="0"/>
          </a:p>
          <a:p>
            <a:endParaRPr lang="en-US" dirty="0"/>
          </a:p>
        </p:txBody>
      </p:sp>
      <p:sp>
        <p:nvSpPr>
          <p:cNvPr id="3" name="Slide Number Placeholder 2">
            <a:extLst>
              <a:ext uri="{FF2B5EF4-FFF2-40B4-BE49-F238E27FC236}">
                <a16:creationId xmlns:a16="http://schemas.microsoft.com/office/drawing/2014/main" id="{782557C8-E177-4E98-BBFA-55C415028106}"/>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37</a:t>
            </a:fld>
            <a:endParaRPr lang="en-US" dirty="0">
              <a:solidFill>
                <a:prstClr val="black">
                  <a:tint val="75000"/>
                </a:prstClr>
              </a:solidFill>
            </a:endParaRPr>
          </a:p>
        </p:txBody>
      </p:sp>
      <p:pic>
        <p:nvPicPr>
          <p:cNvPr id="7" name="Picture 6" descr="A picture containing sky, outdoor&#10;&#10;Description automatically generated">
            <a:extLst>
              <a:ext uri="{FF2B5EF4-FFF2-40B4-BE49-F238E27FC236}">
                <a16:creationId xmlns:a16="http://schemas.microsoft.com/office/drawing/2014/main" id="{082CA2F9-07B3-40DF-A671-9609083CF66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105946" y="4557224"/>
            <a:ext cx="3390354" cy="1799126"/>
          </a:xfrm>
          <a:prstGeom prst="rect">
            <a:avLst/>
          </a:prstGeom>
        </p:spPr>
      </p:pic>
    </p:spTree>
    <p:extLst>
      <p:ext uri="{BB962C8B-B14F-4D97-AF65-F5344CB8AC3E}">
        <p14:creationId xmlns:p14="http://schemas.microsoft.com/office/powerpoint/2010/main" val="1917339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Accountability of Affiliated Organizations</a:t>
            </a:r>
          </a:p>
        </p:txBody>
      </p:sp>
      <p:sp>
        <p:nvSpPr>
          <p:cNvPr id="4" name="Content Placeholder 2">
            <a:extLst>
              <a:ext uri="{FF2B5EF4-FFF2-40B4-BE49-F238E27FC236}">
                <a16:creationId xmlns:a16="http://schemas.microsoft.com/office/drawing/2014/main" id="{171A9D8A-BCB7-49CC-A460-53F0730CFB57}"/>
              </a:ext>
            </a:extLst>
          </p:cNvPr>
          <p:cNvSpPr>
            <a:spLocks noGrp="1"/>
          </p:cNvSpPr>
          <p:nvPr>
            <p:ph idx="1"/>
          </p:nvPr>
        </p:nvSpPr>
        <p:spPr>
          <a:xfrm>
            <a:off x="647700" y="1371600"/>
            <a:ext cx="7848600" cy="5029200"/>
          </a:xfrm>
        </p:spPr>
        <p:txBody>
          <a:bodyPr>
            <a:normAutofit fontScale="85000" lnSpcReduction="10000"/>
          </a:bodyPr>
          <a:lstStyle/>
          <a:p>
            <a:r>
              <a:rPr lang="en-US" sz="2800" dirty="0"/>
              <a:t>Any group of parishioners or a group sponsored by parishioners that is participating in the mission of the parish, uses the name of the parish for identification and is not organized separate from the parish.</a:t>
            </a:r>
          </a:p>
          <a:p>
            <a:r>
              <a:rPr lang="en-US" sz="2800" dirty="0"/>
              <a:t>Specifically sponsored by the parish. Established in the parish bylaws or by separate action of the Pastoral Council.</a:t>
            </a:r>
          </a:p>
          <a:p>
            <a:r>
              <a:rPr lang="en-US" sz="2800" dirty="0"/>
              <a:t>Affiliated organizations enjoy all the benefits of the parish including insurance coverage and tax-exempt status.</a:t>
            </a:r>
          </a:p>
          <a:p>
            <a:r>
              <a:rPr lang="en-US" sz="2800" dirty="0"/>
              <a:t>Ex: Home &amp; School, Athletics, Holy Name Society, Christian Women. </a:t>
            </a:r>
          </a:p>
          <a:p>
            <a:pPr lvl="1"/>
            <a:r>
              <a:rPr lang="en-US" sz="2400" dirty="0"/>
              <a:t>Organizations that have their primary affiliation with another organization, such as Boy Scouts, Girl Scouts, Knights of Columbus, St. Vincent de Paul and others are </a:t>
            </a:r>
            <a:r>
              <a:rPr lang="en-US" sz="2400" b="1" u="sng" dirty="0"/>
              <a:t>not</a:t>
            </a:r>
            <a:r>
              <a:rPr lang="en-US" sz="2400" dirty="0"/>
              <a:t> considered affiliated organizations.</a:t>
            </a:r>
            <a:endParaRPr lang="en-US" dirty="0"/>
          </a:p>
          <a:p>
            <a:endParaRPr lang="en-US" dirty="0"/>
          </a:p>
        </p:txBody>
      </p:sp>
      <p:sp>
        <p:nvSpPr>
          <p:cNvPr id="3" name="Slide Number Placeholder 2">
            <a:extLst>
              <a:ext uri="{FF2B5EF4-FFF2-40B4-BE49-F238E27FC236}">
                <a16:creationId xmlns:a16="http://schemas.microsoft.com/office/drawing/2014/main" id="{782557C8-E177-4E98-BBFA-55C415028106}"/>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38</a:t>
            </a:fld>
            <a:endParaRPr lang="en-US" dirty="0">
              <a:solidFill>
                <a:prstClr val="black">
                  <a:tint val="75000"/>
                </a:prstClr>
              </a:solidFill>
            </a:endParaRPr>
          </a:p>
        </p:txBody>
      </p:sp>
    </p:spTree>
    <p:extLst>
      <p:ext uri="{BB962C8B-B14F-4D97-AF65-F5344CB8AC3E}">
        <p14:creationId xmlns:p14="http://schemas.microsoft.com/office/powerpoint/2010/main" val="1765960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Affiliated Organizations - Reporting</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4" name="Content Placeholder 3">
            <a:extLst>
              <a:ext uri="{FF2B5EF4-FFF2-40B4-BE49-F238E27FC236}">
                <a16:creationId xmlns:a16="http://schemas.microsoft.com/office/drawing/2014/main" id="{5310ED77-7356-4AAB-9E11-35F575867A10}"/>
              </a:ext>
            </a:extLst>
          </p:cNvPr>
          <p:cNvSpPr>
            <a:spLocks noGrp="1"/>
          </p:cNvSpPr>
          <p:nvPr>
            <p:ph idx="1"/>
          </p:nvPr>
        </p:nvSpPr>
        <p:spPr/>
        <p:txBody>
          <a:bodyPr>
            <a:normAutofit/>
          </a:bodyPr>
          <a:lstStyle/>
          <a:p>
            <a:pPr marL="0" indent="0">
              <a:buNone/>
            </a:pPr>
            <a:endParaRPr lang="en-US" dirty="0"/>
          </a:p>
          <a:p>
            <a:endParaRPr lang="en-US" dirty="0"/>
          </a:p>
        </p:txBody>
      </p:sp>
      <p:sp>
        <p:nvSpPr>
          <p:cNvPr id="7" name="Content Placeholder 3">
            <a:extLst>
              <a:ext uri="{FF2B5EF4-FFF2-40B4-BE49-F238E27FC236}">
                <a16:creationId xmlns:a16="http://schemas.microsoft.com/office/drawing/2014/main" id="{21B1FAF7-28BE-4472-B1E8-E8EE91B5A32E}"/>
              </a:ext>
            </a:extLst>
          </p:cNvPr>
          <p:cNvSpPr txBox="1">
            <a:spLocks/>
          </p:cNvSpPr>
          <p:nvPr/>
        </p:nvSpPr>
        <p:spPr>
          <a:xfrm>
            <a:off x="609600" y="1752600"/>
            <a:ext cx="8229600" cy="4525963"/>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How should affiliated organizations be reported?</a:t>
            </a:r>
          </a:p>
          <a:p>
            <a:pPr lvl="1"/>
            <a:r>
              <a:rPr lang="en-US" b="1" dirty="0"/>
              <a:t>Income Statement:  </a:t>
            </a:r>
            <a:r>
              <a:rPr lang="en-US" dirty="0"/>
              <a:t>Everything must be included in the year the activity occurs.</a:t>
            </a:r>
          </a:p>
          <a:p>
            <a:pPr lvl="1"/>
            <a:r>
              <a:rPr lang="en-US" b="1" dirty="0"/>
              <a:t>Balance Sheet: </a:t>
            </a:r>
            <a:r>
              <a:rPr lang="en-US" dirty="0"/>
              <a:t>Funds should be designated for this organization based on the “Mission Statement and Operation Guidelines” document.</a:t>
            </a:r>
          </a:p>
          <a:p>
            <a:pPr lvl="2"/>
            <a:r>
              <a:rPr lang="en-US" dirty="0"/>
              <a:t>A sample template is available from the Parish Finance Office, F/K/A bylaws.</a:t>
            </a:r>
          </a:p>
          <a:p>
            <a:pPr lvl="1"/>
            <a:r>
              <a:rPr lang="en-US" dirty="0"/>
              <a:t>These groups should be consulted in the </a:t>
            </a:r>
            <a:r>
              <a:rPr lang="en-US" b="1" dirty="0"/>
              <a:t>budget</a:t>
            </a:r>
            <a:r>
              <a:rPr lang="en-US" dirty="0"/>
              <a:t> process as well.  If they would like to spend funds collected in a previous year, the budget must reflect that planned expense.</a:t>
            </a:r>
          </a:p>
          <a:p>
            <a:r>
              <a:rPr lang="en-US" dirty="0"/>
              <a:t>Affiliated organizations must maintain a full accounting for their activities to the parish.  </a:t>
            </a:r>
          </a:p>
          <a:p>
            <a:r>
              <a:rPr lang="en-US" dirty="0"/>
              <a:t>In addition, affiliated organizations must provide financial reports on a periodic basis as determined by each parish, but must report at least annually for inclusion in the annual parish financial reports.</a:t>
            </a:r>
          </a:p>
          <a:p>
            <a:pPr lvl="1"/>
            <a:endParaRPr lang="en-US" dirty="0"/>
          </a:p>
          <a:p>
            <a:endParaRPr lang="en-US" dirty="0"/>
          </a:p>
        </p:txBody>
      </p:sp>
    </p:spTree>
    <p:extLst>
      <p:ext uri="{BB962C8B-B14F-4D97-AF65-F5344CB8AC3E}">
        <p14:creationId xmlns:p14="http://schemas.microsoft.com/office/powerpoint/2010/main" val="3969304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6" name="TextBox 5"/>
          <p:cNvSpPr txBox="1"/>
          <p:nvPr/>
        </p:nvSpPr>
        <p:spPr>
          <a:xfrm>
            <a:off x="2424435" y="270499"/>
            <a:ext cx="6719565" cy="469167"/>
          </a:xfrm>
          <a:prstGeom prst="rect">
            <a:avLst/>
          </a:prstGeom>
          <a:noFill/>
        </p:spPr>
        <p:txBody>
          <a:bodyPr wrap="square" rtlCol="0">
            <a:spAutoFit/>
          </a:bodyPr>
          <a:lstStyle/>
          <a:p>
            <a:pPr lvl="0">
              <a:lnSpc>
                <a:spcPct val="110000"/>
              </a:lnSpc>
            </a:pPr>
            <a:r>
              <a:rPr lang="en-US" sz="2400" b="1" dirty="0">
                <a:solidFill>
                  <a:schemeClr val="bg1"/>
                </a:solidFill>
                <a:latin typeface="Times New Roman"/>
                <a:cs typeface="Times New Roman"/>
              </a:rPr>
              <a:t>A Job Description</a:t>
            </a:r>
          </a:p>
        </p:txBody>
      </p:sp>
      <p:graphicFrame>
        <p:nvGraphicFramePr>
          <p:cNvPr id="7" name="Table 7">
            <a:extLst>
              <a:ext uri="{FF2B5EF4-FFF2-40B4-BE49-F238E27FC236}">
                <a16:creationId xmlns:a16="http://schemas.microsoft.com/office/drawing/2014/main" id="{BB538A1A-0808-4862-8D99-1A791CBEFBF2}"/>
              </a:ext>
            </a:extLst>
          </p:cNvPr>
          <p:cNvGraphicFramePr>
            <a:graphicFrameLocks noGrp="1"/>
          </p:cNvGraphicFramePr>
          <p:nvPr/>
        </p:nvGraphicFramePr>
        <p:xfrm>
          <a:off x="228600" y="1286190"/>
          <a:ext cx="6400800" cy="5185421"/>
        </p:xfrm>
        <a:graphic>
          <a:graphicData uri="http://schemas.openxmlformats.org/drawingml/2006/table">
            <a:tbl>
              <a:tblPr firstRow="1" bandRow="1">
                <a:tableStyleId>{5C22544A-7EE6-4342-B048-85BDC9FD1C3A}</a:tableStyleId>
              </a:tblPr>
              <a:tblGrid>
                <a:gridCol w="6400800">
                  <a:extLst>
                    <a:ext uri="{9D8B030D-6E8A-4147-A177-3AD203B41FA5}">
                      <a16:colId xmlns:a16="http://schemas.microsoft.com/office/drawing/2014/main" val="3315556478"/>
                    </a:ext>
                  </a:extLst>
                </a:gridCol>
              </a:tblGrid>
              <a:tr h="518542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1" i="1" dirty="0">
                          <a:solidFill>
                            <a:schemeClr val="accent5">
                              <a:lumMod val="50000"/>
                            </a:schemeClr>
                          </a:solidFill>
                        </a:rPr>
                        <a:t>Job summary </a:t>
                      </a:r>
                      <a:r>
                        <a:rPr lang="en-US" sz="2400" i="1" dirty="0">
                          <a:solidFill>
                            <a:schemeClr val="accent5">
                              <a:lumMod val="50000"/>
                            </a:schemeClr>
                          </a:solidFill>
                        </a:rPr>
                        <a:t>- How the position supports the mission</a:t>
                      </a:r>
                      <a:r>
                        <a:rPr lang="en-US" sz="2400" b="1" i="1" dirty="0">
                          <a:solidFill>
                            <a:schemeClr val="accent5">
                              <a:lumMod val="50000"/>
                            </a:schemeClr>
                          </a:solidFill>
                        </a:rPr>
                        <a:t>.</a:t>
                      </a:r>
                    </a:p>
                    <a:p>
                      <a:pPr marL="0" indent="0" algn="l">
                        <a:buFontTx/>
                        <a:buNone/>
                      </a:pPr>
                      <a:endParaRPr lang="en-US" sz="2400" b="1" i="1" dirty="0">
                        <a:solidFill>
                          <a:schemeClr val="accent5">
                            <a:lumMod val="50000"/>
                          </a:schemeClr>
                        </a:solidFill>
                      </a:endParaRPr>
                    </a:p>
                    <a:p>
                      <a:pPr marL="0" indent="0" algn="l">
                        <a:buFontTx/>
                        <a:buNone/>
                      </a:pPr>
                      <a:r>
                        <a:rPr lang="en-US" sz="2400" b="1" i="1" dirty="0">
                          <a:solidFill>
                            <a:schemeClr val="accent5">
                              <a:lumMod val="50000"/>
                            </a:schemeClr>
                          </a:solidFill>
                        </a:rPr>
                        <a:t>Educational &amp; exp</a:t>
                      </a:r>
                      <a:r>
                        <a:rPr lang="en-US" sz="2400" b="1" dirty="0">
                          <a:solidFill>
                            <a:schemeClr val="accent5">
                              <a:lumMod val="50000"/>
                            </a:schemeClr>
                          </a:solidFill>
                        </a:rPr>
                        <a:t>erience requirements.</a:t>
                      </a:r>
                    </a:p>
                    <a:p>
                      <a:pPr marL="0" indent="0" algn="l">
                        <a:buFontTx/>
                        <a:buNone/>
                      </a:pPr>
                      <a:r>
                        <a:rPr lang="en-US" sz="2400" b="1" dirty="0">
                          <a:solidFill>
                            <a:schemeClr val="accent5">
                              <a:lumMod val="50000"/>
                            </a:schemeClr>
                          </a:solidFill>
                        </a:rPr>
                        <a:t>Role and responsibilities </a:t>
                      </a:r>
                      <a:r>
                        <a:rPr lang="en-US" sz="2400" dirty="0">
                          <a:solidFill>
                            <a:schemeClr val="accent5">
                              <a:lumMod val="50000"/>
                            </a:schemeClr>
                          </a:solidFill>
                        </a:rPr>
                        <a:t>(essential job duties).</a:t>
                      </a:r>
                    </a:p>
                    <a:p>
                      <a:pPr marL="0" indent="0" algn="l">
                        <a:buFontTx/>
                        <a:buNone/>
                      </a:pPr>
                      <a:endParaRPr lang="en-US" sz="2400" dirty="0">
                        <a:solidFill>
                          <a:schemeClr val="accent5">
                            <a:lumMod val="50000"/>
                          </a:schemeClr>
                        </a:solidFill>
                      </a:endParaRPr>
                    </a:p>
                    <a:p>
                      <a:pPr marL="0" indent="0" algn="l">
                        <a:buFontTx/>
                        <a:buNone/>
                      </a:pPr>
                      <a:r>
                        <a:rPr lang="en-US" sz="2400" b="1" dirty="0">
                          <a:solidFill>
                            <a:schemeClr val="accent5">
                              <a:lumMod val="50000"/>
                            </a:schemeClr>
                          </a:solidFill>
                        </a:rPr>
                        <a:t>Physical &amp; Working Conditions.</a:t>
                      </a:r>
                    </a:p>
                    <a:p>
                      <a:pPr marL="0" indent="0" algn="l">
                        <a:buFontTx/>
                        <a:buNone/>
                      </a:pPr>
                      <a:endParaRPr lang="en-US" sz="2400" b="1" dirty="0">
                        <a:solidFill>
                          <a:schemeClr val="accent5">
                            <a:lumMod val="50000"/>
                          </a:schemeClr>
                        </a:solidFill>
                      </a:endParaRPr>
                    </a:p>
                    <a:p>
                      <a:pPr marL="0" indent="0" algn="l">
                        <a:buFontTx/>
                        <a:buNone/>
                      </a:pPr>
                      <a:r>
                        <a:rPr lang="en-US" sz="2400" b="1" dirty="0">
                          <a:solidFill>
                            <a:schemeClr val="accent5">
                              <a:lumMod val="50000"/>
                            </a:schemeClr>
                          </a:solidFill>
                        </a:rPr>
                        <a:t>Other – </a:t>
                      </a:r>
                      <a:r>
                        <a:rPr lang="en-US" sz="2400" dirty="0">
                          <a:solidFill>
                            <a:schemeClr val="accent5">
                              <a:lumMod val="50000"/>
                            </a:schemeClr>
                          </a:solidFill>
                        </a:rPr>
                        <a:t>financial responsibility, # of employees supervised, etc.</a:t>
                      </a:r>
                    </a:p>
                    <a:p>
                      <a:pPr marL="0" indent="0" algn="l">
                        <a:buFontTx/>
                        <a:buNone/>
                      </a:pPr>
                      <a:endParaRPr lang="en-US" sz="2400" dirty="0">
                        <a:solidFill>
                          <a:schemeClr val="accent5">
                            <a:lumMod val="50000"/>
                          </a:schemeClr>
                        </a:solidFill>
                      </a:endParaRPr>
                    </a:p>
                    <a:p>
                      <a:pPr marL="0" indent="0" algn="l">
                        <a:buFontTx/>
                        <a:buNone/>
                      </a:pPr>
                      <a:r>
                        <a:rPr lang="en-US" sz="2400" b="1" dirty="0">
                          <a:solidFill>
                            <a:schemeClr val="accent5">
                              <a:lumMod val="50000"/>
                            </a:schemeClr>
                          </a:solidFill>
                        </a:rPr>
                        <a:t>Employee signature &amp; date</a:t>
                      </a:r>
                      <a:r>
                        <a:rPr lang="en-US" sz="2400" dirty="0">
                          <a:solidFill>
                            <a:schemeClr val="accent5">
                              <a:lumMod val="50000"/>
                            </a:schemeClr>
                          </a:solidFill>
                        </a:rPr>
                        <a:t>. </a:t>
                      </a:r>
                    </a:p>
                    <a:p>
                      <a:endParaRPr lang="en-US" dirty="0"/>
                    </a:p>
                  </a:txBody>
                  <a:tcPr>
                    <a:solidFill>
                      <a:schemeClr val="bg1"/>
                    </a:solidFill>
                  </a:tcPr>
                </a:tc>
                <a:extLst>
                  <a:ext uri="{0D108BD9-81ED-4DB2-BD59-A6C34878D82A}">
                    <a16:rowId xmlns:a16="http://schemas.microsoft.com/office/drawing/2014/main" val="3946568820"/>
                  </a:ext>
                </a:extLst>
              </a:tr>
            </a:tbl>
          </a:graphicData>
        </a:graphic>
      </p:graphicFrame>
    </p:spTree>
    <p:extLst>
      <p:ext uri="{BB962C8B-B14F-4D97-AF65-F5344CB8AC3E}">
        <p14:creationId xmlns:p14="http://schemas.microsoft.com/office/powerpoint/2010/main" val="1534120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Section 6: Financial Reporting</a:t>
            </a:r>
          </a:p>
        </p:txBody>
      </p:sp>
      <p:sp>
        <p:nvSpPr>
          <p:cNvPr id="4" name="Content Placeholder 2">
            <a:extLst>
              <a:ext uri="{FF2B5EF4-FFF2-40B4-BE49-F238E27FC236}">
                <a16:creationId xmlns:a16="http://schemas.microsoft.com/office/drawing/2014/main" id="{171A9D8A-BCB7-49CC-A460-53F0730CFB57}"/>
              </a:ext>
            </a:extLst>
          </p:cNvPr>
          <p:cNvSpPr>
            <a:spLocks noGrp="1"/>
          </p:cNvSpPr>
          <p:nvPr>
            <p:ph idx="1"/>
          </p:nvPr>
        </p:nvSpPr>
        <p:spPr>
          <a:xfrm>
            <a:off x="647700" y="1371600"/>
            <a:ext cx="7848600" cy="5029200"/>
          </a:xfrm>
        </p:spPr>
        <p:txBody>
          <a:bodyPr>
            <a:normAutofit/>
          </a:bodyPr>
          <a:lstStyle/>
          <a:p>
            <a:r>
              <a:rPr lang="en-US" sz="2800" dirty="0"/>
              <a:t>Financial Reporting to Parishioners</a:t>
            </a:r>
          </a:p>
          <a:p>
            <a:pPr lvl="1"/>
            <a:r>
              <a:rPr lang="en-US" sz="2400" dirty="0"/>
              <a:t>Frequency, level of detail may vary from parish to parish</a:t>
            </a:r>
          </a:p>
          <a:p>
            <a:r>
              <a:rPr lang="en-US" sz="2800" dirty="0"/>
              <a:t>Finance Council &amp; Management Reporting</a:t>
            </a:r>
          </a:p>
          <a:p>
            <a:pPr lvl="1"/>
            <a:r>
              <a:rPr lang="en-US" sz="2400" dirty="0"/>
              <a:t>Typically report on activity compared to budget</a:t>
            </a:r>
          </a:p>
          <a:p>
            <a:r>
              <a:rPr lang="en-US" sz="2800" dirty="0"/>
              <a:t>Confidential Financial Statement (CFS)</a:t>
            </a:r>
          </a:p>
          <a:p>
            <a:pPr lvl="1"/>
            <a:r>
              <a:rPr lang="en-US" sz="2400" dirty="0"/>
              <a:t>Goal of consistent parish financial accountability</a:t>
            </a:r>
          </a:p>
          <a:p>
            <a:endParaRPr lang="en-US" dirty="0"/>
          </a:p>
          <a:p>
            <a:endParaRPr lang="en-US" dirty="0"/>
          </a:p>
        </p:txBody>
      </p:sp>
      <p:sp>
        <p:nvSpPr>
          <p:cNvPr id="3" name="Slide Number Placeholder 2">
            <a:extLst>
              <a:ext uri="{FF2B5EF4-FFF2-40B4-BE49-F238E27FC236}">
                <a16:creationId xmlns:a16="http://schemas.microsoft.com/office/drawing/2014/main" id="{782557C8-E177-4E98-BBFA-55C415028106}"/>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40</a:t>
            </a:fld>
            <a:endParaRPr lang="en-US" dirty="0">
              <a:solidFill>
                <a:prstClr val="black">
                  <a:tint val="75000"/>
                </a:prstClr>
              </a:solidFill>
            </a:endParaRPr>
          </a:p>
        </p:txBody>
      </p:sp>
      <p:sp>
        <p:nvSpPr>
          <p:cNvPr id="5" name="Cube 4">
            <a:extLst>
              <a:ext uri="{FF2B5EF4-FFF2-40B4-BE49-F238E27FC236}">
                <a16:creationId xmlns:a16="http://schemas.microsoft.com/office/drawing/2014/main" id="{46573EBF-19D4-40BF-9C8B-BC6ADF8D7B76}"/>
              </a:ext>
            </a:extLst>
          </p:cNvPr>
          <p:cNvSpPr/>
          <p:nvPr/>
        </p:nvSpPr>
        <p:spPr>
          <a:xfrm>
            <a:off x="634253" y="5266765"/>
            <a:ext cx="2057400" cy="1219200"/>
          </a:xfrm>
          <a:prstGeom prst="cub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t>Timely</a:t>
            </a:r>
          </a:p>
        </p:txBody>
      </p:sp>
      <p:sp>
        <p:nvSpPr>
          <p:cNvPr id="9" name="Cube 8">
            <a:extLst>
              <a:ext uri="{FF2B5EF4-FFF2-40B4-BE49-F238E27FC236}">
                <a16:creationId xmlns:a16="http://schemas.microsoft.com/office/drawing/2014/main" id="{5092F912-8A32-4612-A846-6A625400AFC0}"/>
              </a:ext>
            </a:extLst>
          </p:cNvPr>
          <p:cNvSpPr/>
          <p:nvPr/>
        </p:nvSpPr>
        <p:spPr>
          <a:xfrm>
            <a:off x="3352799" y="5257800"/>
            <a:ext cx="2057400" cy="1219200"/>
          </a:xfrm>
          <a:prstGeom prst="cub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t>Relevant</a:t>
            </a:r>
          </a:p>
        </p:txBody>
      </p:sp>
      <p:sp>
        <p:nvSpPr>
          <p:cNvPr id="10" name="Cube 9">
            <a:extLst>
              <a:ext uri="{FF2B5EF4-FFF2-40B4-BE49-F238E27FC236}">
                <a16:creationId xmlns:a16="http://schemas.microsoft.com/office/drawing/2014/main" id="{2DC74257-2FA8-44F8-A5BA-22945916E5C5}"/>
              </a:ext>
            </a:extLst>
          </p:cNvPr>
          <p:cNvSpPr/>
          <p:nvPr/>
        </p:nvSpPr>
        <p:spPr>
          <a:xfrm>
            <a:off x="6053416" y="5257800"/>
            <a:ext cx="2057400" cy="1219200"/>
          </a:xfrm>
          <a:prstGeom prst="cub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t>Correct</a:t>
            </a:r>
          </a:p>
        </p:txBody>
      </p:sp>
    </p:spTree>
    <p:extLst>
      <p:ext uri="{BB962C8B-B14F-4D97-AF65-F5344CB8AC3E}">
        <p14:creationId xmlns:p14="http://schemas.microsoft.com/office/powerpoint/2010/main" val="3208654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Section 7: Financial Review Procedures</a:t>
            </a:r>
          </a:p>
        </p:txBody>
      </p:sp>
      <p:sp>
        <p:nvSpPr>
          <p:cNvPr id="4" name="Content Placeholder 2">
            <a:extLst>
              <a:ext uri="{FF2B5EF4-FFF2-40B4-BE49-F238E27FC236}">
                <a16:creationId xmlns:a16="http://schemas.microsoft.com/office/drawing/2014/main" id="{171A9D8A-BCB7-49CC-A460-53F0730CFB57}"/>
              </a:ext>
            </a:extLst>
          </p:cNvPr>
          <p:cNvSpPr>
            <a:spLocks noGrp="1"/>
          </p:cNvSpPr>
          <p:nvPr>
            <p:ph idx="1"/>
          </p:nvPr>
        </p:nvSpPr>
        <p:spPr>
          <a:xfrm>
            <a:off x="647700" y="1371600"/>
            <a:ext cx="7848600" cy="5029200"/>
          </a:xfrm>
        </p:spPr>
        <p:txBody>
          <a:bodyPr>
            <a:normAutofit/>
          </a:bodyPr>
          <a:lstStyle/>
          <a:p>
            <a:r>
              <a:rPr lang="en-US" sz="2800" dirty="0"/>
              <a:t>Periodic Financial and Internal Financial Reviews</a:t>
            </a:r>
          </a:p>
          <a:p>
            <a:r>
              <a:rPr lang="en-US" sz="2800" dirty="0"/>
              <a:t>Parish Audits</a:t>
            </a:r>
          </a:p>
          <a:p>
            <a:r>
              <a:rPr lang="en-US" sz="2800" dirty="0"/>
              <a:t>CFS Review</a:t>
            </a:r>
          </a:p>
          <a:p>
            <a:r>
              <a:rPr lang="en-US" sz="2800" dirty="0"/>
              <a:t>Archdiocesan Financial Review</a:t>
            </a:r>
          </a:p>
          <a:p>
            <a:pPr lvl="1"/>
            <a:r>
              <a:rPr lang="en-US" sz="2400" dirty="0"/>
              <a:t>$500 for parishes with $750,000 or less in operating revenue; $1,000 for parishes with more than $750,000 in operating revenue</a:t>
            </a:r>
          </a:p>
          <a:p>
            <a:pPr lvl="1"/>
            <a:r>
              <a:rPr lang="en-US" sz="2400" dirty="0"/>
              <a:t>Facilitated by Parish Finance Office</a:t>
            </a:r>
          </a:p>
          <a:p>
            <a:pPr lvl="2"/>
            <a:r>
              <a:rPr lang="en-US" sz="2000" dirty="0"/>
              <a:t>Introduction of Ryan Adamus, Parish Auditor</a:t>
            </a:r>
          </a:p>
          <a:p>
            <a:endParaRPr lang="en-US" dirty="0"/>
          </a:p>
          <a:p>
            <a:endParaRPr lang="en-US" dirty="0"/>
          </a:p>
        </p:txBody>
      </p:sp>
      <p:sp>
        <p:nvSpPr>
          <p:cNvPr id="3" name="Slide Number Placeholder 2">
            <a:extLst>
              <a:ext uri="{FF2B5EF4-FFF2-40B4-BE49-F238E27FC236}">
                <a16:creationId xmlns:a16="http://schemas.microsoft.com/office/drawing/2014/main" id="{782557C8-E177-4E98-BBFA-55C415028106}"/>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41</a:t>
            </a:fld>
            <a:endParaRPr lang="en-US" dirty="0">
              <a:solidFill>
                <a:prstClr val="black">
                  <a:tint val="75000"/>
                </a:prstClr>
              </a:solidFill>
            </a:endParaRPr>
          </a:p>
        </p:txBody>
      </p:sp>
    </p:spTree>
    <p:extLst>
      <p:ext uri="{BB962C8B-B14F-4D97-AF65-F5344CB8AC3E}">
        <p14:creationId xmlns:p14="http://schemas.microsoft.com/office/powerpoint/2010/main" val="3167660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Parish Financial Management Manual</a:t>
            </a:r>
          </a:p>
        </p:txBody>
      </p:sp>
      <p:sp>
        <p:nvSpPr>
          <p:cNvPr id="4" name="Content Placeholder 2">
            <a:extLst>
              <a:ext uri="{FF2B5EF4-FFF2-40B4-BE49-F238E27FC236}">
                <a16:creationId xmlns:a16="http://schemas.microsoft.com/office/drawing/2014/main" id="{171A9D8A-BCB7-49CC-A460-53F0730CFB57}"/>
              </a:ext>
            </a:extLst>
          </p:cNvPr>
          <p:cNvSpPr>
            <a:spLocks noGrp="1"/>
          </p:cNvSpPr>
          <p:nvPr>
            <p:ph idx="1"/>
          </p:nvPr>
        </p:nvSpPr>
        <p:spPr>
          <a:xfrm>
            <a:off x="647700" y="1447800"/>
            <a:ext cx="7848600" cy="5029200"/>
          </a:xfrm>
        </p:spPr>
        <p:txBody>
          <a:bodyPr>
            <a:normAutofit/>
          </a:bodyPr>
          <a:lstStyle/>
          <a:p>
            <a:pPr marL="0" indent="0" algn="ctr">
              <a:buNone/>
            </a:pPr>
            <a:r>
              <a:rPr lang="en-US" sz="6000" dirty="0"/>
              <a:t>Questions??</a:t>
            </a:r>
          </a:p>
          <a:p>
            <a:pPr marL="0" indent="0" algn="ctr">
              <a:buNone/>
            </a:pPr>
            <a:endParaRPr lang="en-US" sz="6000" dirty="0"/>
          </a:p>
          <a:p>
            <a:pPr marL="0" indent="0">
              <a:buNone/>
            </a:pPr>
            <a:r>
              <a:rPr lang="en-US" sz="3600" dirty="0"/>
              <a:t>Up next: Parish &amp; School Policy Manual</a:t>
            </a:r>
          </a:p>
          <a:p>
            <a:endParaRPr lang="en-US" dirty="0"/>
          </a:p>
          <a:p>
            <a:endParaRPr lang="en-US" dirty="0"/>
          </a:p>
        </p:txBody>
      </p:sp>
      <p:sp>
        <p:nvSpPr>
          <p:cNvPr id="3" name="Slide Number Placeholder 2">
            <a:extLst>
              <a:ext uri="{FF2B5EF4-FFF2-40B4-BE49-F238E27FC236}">
                <a16:creationId xmlns:a16="http://schemas.microsoft.com/office/drawing/2014/main" id="{D55641F7-E31E-42EB-A308-DCF6DB17BDFB}"/>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42</a:t>
            </a:fld>
            <a:endParaRPr lang="en-US" dirty="0">
              <a:solidFill>
                <a:prstClr val="black">
                  <a:tint val="75000"/>
                </a:prstClr>
              </a:solidFill>
            </a:endParaRPr>
          </a:p>
        </p:txBody>
      </p:sp>
    </p:spTree>
    <p:extLst>
      <p:ext uri="{BB962C8B-B14F-4D97-AF65-F5344CB8AC3E}">
        <p14:creationId xmlns:p14="http://schemas.microsoft.com/office/powerpoint/2010/main" val="539157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Parish &amp; School Policy Manual</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7" name="TextBox 6">
            <a:extLst>
              <a:ext uri="{FF2B5EF4-FFF2-40B4-BE49-F238E27FC236}">
                <a16:creationId xmlns:a16="http://schemas.microsoft.com/office/drawing/2014/main" id="{8C3E7CC2-0495-4628-B4A2-E816950ED033}"/>
              </a:ext>
            </a:extLst>
          </p:cNvPr>
          <p:cNvSpPr txBox="1"/>
          <p:nvPr/>
        </p:nvSpPr>
        <p:spPr>
          <a:xfrm>
            <a:off x="2209800" y="6113717"/>
            <a:ext cx="4724400" cy="369332"/>
          </a:xfrm>
          <a:prstGeom prst="rect">
            <a:avLst/>
          </a:prstGeom>
          <a:noFill/>
        </p:spPr>
        <p:txBody>
          <a:bodyPr wrap="square" rtlCol="0">
            <a:spAutoFit/>
          </a:bodyPr>
          <a:lstStyle/>
          <a:p>
            <a:pPr algn="ctr"/>
            <a:r>
              <a:rPr lang="en-US" dirty="0"/>
              <a:t>https://schools.archmil.org/Schools-home.htm</a:t>
            </a:r>
          </a:p>
        </p:txBody>
      </p:sp>
      <p:sp>
        <p:nvSpPr>
          <p:cNvPr id="13" name="TextBox 12">
            <a:extLst>
              <a:ext uri="{FF2B5EF4-FFF2-40B4-BE49-F238E27FC236}">
                <a16:creationId xmlns:a16="http://schemas.microsoft.com/office/drawing/2014/main" id="{43C8DEE1-DD1B-47FF-8292-77B7D8FE1F93}"/>
              </a:ext>
            </a:extLst>
          </p:cNvPr>
          <p:cNvSpPr txBox="1"/>
          <p:nvPr/>
        </p:nvSpPr>
        <p:spPr>
          <a:xfrm>
            <a:off x="304800" y="1369748"/>
            <a:ext cx="8458200" cy="392928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Understanding the </a:t>
            </a: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Parish and School Policy Manual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4400" b="1" i="1" dirty="0">
              <a:solidFill>
                <a:prstClr val="black"/>
              </a:solidFill>
              <a:latin typeface="Calibri" panose="020F0502020204030204"/>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i="1" u="none" strike="noStrike" kern="1200" cap="none" spc="0" normalizeH="0" baseline="0" noProof="0" dirty="0">
                <a:ln>
                  <a:noFill/>
                </a:ln>
                <a:solidFill>
                  <a:prstClr val="black"/>
                </a:solidFill>
                <a:effectLst/>
                <a:uLnTx/>
                <a:uFillTx/>
                <a:latin typeface="Calibri" panose="020F0502020204030204"/>
                <a:ea typeface="+mn-ea"/>
                <a:cs typeface="+mn-cs"/>
              </a:rPr>
              <a:t>Bruce Varick</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i="1" u="none" strike="noStrike" kern="1200" cap="none" spc="0" normalizeH="0" baseline="0" noProof="0" dirty="0">
                <a:ln>
                  <a:noFill/>
                </a:ln>
                <a:solidFill>
                  <a:prstClr val="black"/>
                </a:solidFill>
                <a:effectLst/>
                <a:uLnTx/>
                <a:uFillTx/>
                <a:latin typeface="Calibri" panose="020F0502020204030204"/>
                <a:ea typeface="+mn-ea"/>
                <a:cs typeface="+mn-cs"/>
              </a:rPr>
              <a:t>Associate Superintendent</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i="1" u="none" strike="noStrike" kern="1200" cap="none" spc="0" normalizeH="0" baseline="0" noProof="0" dirty="0">
                <a:ln>
                  <a:noFill/>
                </a:ln>
                <a:solidFill>
                  <a:prstClr val="black"/>
                </a:solidFill>
                <a:effectLst/>
                <a:uLnTx/>
                <a:uFillTx/>
                <a:latin typeface="Calibri" panose="020F0502020204030204"/>
                <a:ea typeface="+mn-ea"/>
                <a:cs typeface="+mn-cs"/>
              </a:rPr>
              <a:t>of Schools</a:t>
            </a:r>
            <a:endParaRPr kumimoji="0" lang="en-US" sz="36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C43BF929-021D-4FDE-A10D-79BB992DDEED}"/>
              </a:ext>
            </a:extLst>
          </p:cNvPr>
          <p:cNvPicPr>
            <a:picLocks noChangeAspect="1"/>
          </p:cNvPicPr>
          <p:nvPr/>
        </p:nvPicPr>
        <p:blipFill>
          <a:blip r:embed="rId5"/>
          <a:stretch>
            <a:fillRect/>
          </a:stretch>
        </p:blipFill>
        <p:spPr>
          <a:xfrm>
            <a:off x="5181600" y="3429000"/>
            <a:ext cx="3438525" cy="1905000"/>
          </a:xfrm>
          <a:prstGeom prst="rect">
            <a:avLst/>
          </a:prstGeom>
        </p:spPr>
      </p:pic>
    </p:spTree>
    <p:extLst>
      <p:ext uri="{BB962C8B-B14F-4D97-AF65-F5344CB8AC3E}">
        <p14:creationId xmlns:p14="http://schemas.microsoft.com/office/powerpoint/2010/main" val="4146354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Parish &amp; School Policy Manual</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8" name="Content Placeholder 2">
            <a:extLst>
              <a:ext uri="{FF2B5EF4-FFF2-40B4-BE49-F238E27FC236}">
                <a16:creationId xmlns:a16="http://schemas.microsoft.com/office/drawing/2014/main" id="{CFBFFB3A-5926-4589-A661-0303C017CE58}"/>
              </a:ext>
            </a:extLst>
          </p:cNvPr>
          <p:cNvSpPr txBox="1">
            <a:spLocks/>
          </p:cNvSpPr>
          <p:nvPr/>
        </p:nvSpPr>
        <p:spPr>
          <a:xfrm>
            <a:off x="628650" y="1825625"/>
            <a:ext cx="78867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 general statement regarding school-related principle, norm, or expected action</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Should vs. Shall</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7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 directive that leaves room for administrative  discretion</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7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The principal develops administrative regulations and procedures to implement policies</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81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Parish &amp; School Policy Manual</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10" name="Content Placeholder 2">
            <a:extLst>
              <a:ext uri="{FF2B5EF4-FFF2-40B4-BE49-F238E27FC236}">
                <a16:creationId xmlns:a16="http://schemas.microsoft.com/office/drawing/2014/main" id="{D3272099-E349-4EAE-8C75-F0F5A1338A39}"/>
              </a:ext>
            </a:extLst>
          </p:cNvPr>
          <p:cNvSpPr txBox="1">
            <a:spLocks/>
          </p:cNvSpPr>
          <p:nvPr/>
        </p:nvSpPr>
        <p:spPr>
          <a:xfrm>
            <a:off x="628650" y="1825625"/>
            <a:ext cx="78867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Archdiocese of Milwaukee sets policy for all schools and parishes</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7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The local governing body may propose / approve a policy that is more prescriptive, but any proposed policy may not in any way conflict with, or supersede, AOM policy.</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61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Parish &amp; School Policy Manual</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pic>
        <p:nvPicPr>
          <p:cNvPr id="7" name="Picture 6">
            <a:extLst>
              <a:ext uri="{FF2B5EF4-FFF2-40B4-BE49-F238E27FC236}">
                <a16:creationId xmlns:a16="http://schemas.microsoft.com/office/drawing/2014/main" id="{45B110C8-7D39-4F37-9422-652F9DE20F80}"/>
              </a:ext>
            </a:extLst>
          </p:cNvPr>
          <p:cNvPicPr>
            <a:picLocks noChangeAspect="1"/>
          </p:cNvPicPr>
          <p:nvPr/>
        </p:nvPicPr>
        <p:blipFill>
          <a:blip r:embed="rId5"/>
          <a:stretch>
            <a:fillRect/>
          </a:stretch>
        </p:blipFill>
        <p:spPr>
          <a:xfrm>
            <a:off x="413936" y="1752600"/>
            <a:ext cx="8196664" cy="3962400"/>
          </a:xfrm>
          <a:prstGeom prst="rect">
            <a:avLst/>
          </a:prstGeom>
        </p:spPr>
      </p:pic>
    </p:spTree>
    <p:extLst>
      <p:ext uri="{BB962C8B-B14F-4D97-AF65-F5344CB8AC3E}">
        <p14:creationId xmlns:p14="http://schemas.microsoft.com/office/powerpoint/2010/main" val="16264595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540276"/>
          </a:xfrm>
          <a:prstGeom prst="rect">
            <a:avLst/>
          </a:prstGeom>
          <a:noFill/>
        </p:spPr>
        <p:txBody>
          <a:bodyPr wrap="square" rtlCol="0">
            <a:spAutoFit/>
          </a:bodyPr>
          <a:lstStyle/>
          <a:p>
            <a:pPr lvl="0">
              <a:lnSpc>
                <a:spcPct val="110000"/>
              </a:lnSpc>
            </a:pPr>
            <a:r>
              <a:rPr lang="en-US" sz="2800" dirty="0">
                <a:solidFill>
                  <a:schemeClr val="bg1">
                    <a:lumMod val="95000"/>
                  </a:schemeClr>
                </a:solidFill>
              </a:rPr>
              <a:t>Areas where Local Policy may be Developed</a:t>
            </a:r>
            <a:endParaRPr lang="en-US" sz="2800" dirty="0">
              <a:solidFill>
                <a:schemeClr val="bg1">
                  <a:lumMod val="95000"/>
                </a:schemeClr>
              </a:solidFill>
              <a:latin typeface="Times New Roman"/>
              <a:cs typeface="Times New Roman"/>
            </a:endParaRP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7" name="Content Placeholder 2">
            <a:extLst>
              <a:ext uri="{FF2B5EF4-FFF2-40B4-BE49-F238E27FC236}">
                <a16:creationId xmlns:a16="http://schemas.microsoft.com/office/drawing/2014/main" id="{44627E9B-250A-4AF9-8187-34D9519ADC56}"/>
              </a:ext>
            </a:extLst>
          </p:cNvPr>
          <p:cNvSpPr txBox="1">
            <a:spLocks/>
          </p:cNvSpPr>
          <p:nvPr/>
        </p:nvSpPr>
        <p:spPr>
          <a:xfrm>
            <a:off x="762000" y="2150729"/>
            <a:ext cx="78867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Tuition Collection Policy and Process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Athletic eligibility (if school-based athletic program)</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Percentage of students admitted through Wisconsin Parental Choice Programs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School calendar and length (number of days) of teacher contracts – may not be less than what is defined in Parish and School Policy Manual</a:t>
            </a: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2800" dirty="0">
                <a:solidFill>
                  <a:sysClr val="windowText" lastClr="000000"/>
                </a:solidFill>
                <a:latin typeface="Calibri" panose="020F0502020204030204"/>
              </a:rPr>
              <a:t>Use of facilities by parish and outside groups</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379456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1000:  Community Relations</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7" name="Content Placeholder 2">
            <a:extLst>
              <a:ext uri="{FF2B5EF4-FFF2-40B4-BE49-F238E27FC236}">
                <a16:creationId xmlns:a16="http://schemas.microsoft.com/office/drawing/2014/main" id="{C39D7795-A34B-45E5-B0E6-F0613C6036AB}"/>
              </a:ext>
            </a:extLst>
          </p:cNvPr>
          <p:cNvSpPr txBox="1">
            <a:spLocks/>
          </p:cNvSpPr>
          <p:nvPr/>
        </p:nvSpPr>
        <p:spPr>
          <a:xfrm>
            <a:off x="762000" y="1825625"/>
            <a:ext cx="79248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ysClr val="windowText" lastClr="000000"/>
                </a:solidFill>
                <a:effectLst/>
                <a:uLnTx/>
                <a:uFillTx/>
                <a:latin typeface="Calibri" panose="020F0502020204030204"/>
                <a:ea typeface="+mn-ea"/>
                <a:cs typeface="+mn-cs"/>
              </a:rPr>
              <a:t>Relationship of school to external constituencies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1112:  External and Internal Communication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1311:  Political Activities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C00000"/>
                </a:solidFill>
                <a:effectLst/>
                <a:uLnTx/>
                <a:uFillTx/>
                <a:latin typeface="Calibri" panose="020F0502020204030204"/>
                <a:ea typeface="+mn-ea"/>
                <a:cs typeface="+mn-cs"/>
              </a:rPr>
              <a:t>1312:  Rights and Responsibilities of Parents</a:t>
            </a:r>
            <a:endPar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1312.1:  Parent / Student Complaints Concerning Parish / School Personnel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200" dirty="0">
                <a:solidFill>
                  <a:sysClr val="windowText" lastClr="000000"/>
                </a:solidFill>
                <a:latin typeface="Calibri" panose="020F0502020204030204"/>
              </a:rPr>
              <a:t>1340:  Use of School Facilities</a:t>
            </a:r>
            <a:endPar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55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2000:  Administration</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8" name="Content Placeholder 2">
            <a:extLst>
              <a:ext uri="{FF2B5EF4-FFF2-40B4-BE49-F238E27FC236}">
                <a16:creationId xmlns:a16="http://schemas.microsoft.com/office/drawing/2014/main" id="{4B4E2719-624D-4964-A6E9-91ED6016D86D}"/>
              </a:ext>
            </a:extLst>
          </p:cNvPr>
          <p:cNvSpPr txBox="1">
            <a:spLocks/>
          </p:cNvSpPr>
          <p:nvPr/>
        </p:nvSpPr>
        <p:spPr>
          <a:xfrm>
            <a:off x="838200" y="1825625"/>
            <a:ext cx="76200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ysClr val="windowText" lastClr="000000"/>
                </a:solidFill>
                <a:effectLst/>
                <a:uLnTx/>
                <a:uFillTx/>
                <a:latin typeface="Calibri" panose="020F0502020204030204"/>
                <a:ea typeface="+mn-ea"/>
                <a:cs typeface="+mn-cs"/>
              </a:rPr>
              <a:t>School governance and relationship to parish and archdiocese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2103:  School Governance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2103.1:  Parish-sponsored schools:  School Advisory Commissions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2103.2:  Separately Incorporated Schools:  Board of Directors</a:t>
            </a:r>
          </a:p>
        </p:txBody>
      </p:sp>
    </p:spTree>
    <p:extLst>
      <p:ext uri="{BB962C8B-B14F-4D97-AF65-F5344CB8AC3E}">
        <p14:creationId xmlns:p14="http://schemas.microsoft.com/office/powerpoint/2010/main" val="96648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BF6C2-9C1D-470E-AB25-21FD7BBF2ABA}"/>
              </a:ext>
            </a:extLst>
          </p:cNvPr>
          <p:cNvSpPr>
            <a:spLocks noGrp="1"/>
          </p:cNvSpPr>
          <p:nvPr>
            <p:ph type="title"/>
          </p:nvPr>
        </p:nvSpPr>
        <p:spPr>
          <a:xfrm>
            <a:off x="2743200" y="76201"/>
            <a:ext cx="5772150" cy="838200"/>
          </a:xfrm>
        </p:spPr>
        <p:txBody>
          <a:bodyPr/>
          <a:lstStyle/>
          <a:p>
            <a:endParaRPr lang="en-US" dirty="0"/>
          </a:p>
        </p:txBody>
      </p:sp>
      <p:sp>
        <p:nvSpPr>
          <p:cNvPr id="3" name="Content Placeholder 2">
            <a:extLst>
              <a:ext uri="{FF2B5EF4-FFF2-40B4-BE49-F238E27FC236}">
                <a16:creationId xmlns:a16="http://schemas.microsoft.com/office/drawing/2014/main" id="{68805CC3-86E2-4641-BAEF-7DA1A8E01BB3}"/>
              </a:ext>
            </a:extLst>
          </p:cNvPr>
          <p:cNvSpPr>
            <a:spLocks noGrp="1"/>
          </p:cNvSpPr>
          <p:nvPr>
            <p:ph idx="1"/>
          </p:nvPr>
        </p:nvSpPr>
        <p:spPr>
          <a:xfrm>
            <a:off x="628650" y="1295400"/>
            <a:ext cx="7886700" cy="4884738"/>
          </a:xfrm>
        </p:spPr>
        <p:txBody>
          <a:bodyPr>
            <a:normAutofit fontScale="92500" lnSpcReduction="10000"/>
          </a:bodyPr>
          <a:lstStyle/>
          <a:p>
            <a:pPr marL="0" indent="0">
              <a:buNone/>
            </a:pPr>
            <a:r>
              <a:rPr lang="en-US" sz="3600" dirty="0"/>
              <a:t>NOTE: </a:t>
            </a:r>
          </a:p>
          <a:p>
            <a:pPr marL="0" indent="0">
              <a:buNone/>
            </a:pPr>
            <a:r>
              <a:rPr lang="en-US" sz="3600" dirty="0"/>
              <a:t>Courts have recognized that employees who work in religious-centered environments are unique in that </a:t>
            </a:r>
            <a:r>
              <a:rPr lang="en-US" sz="3600" b="1" dirty="0">
                <a:solidFill>
                  <a:schemeClr val="accent2"/>
                </a:solidFill>
              </a:rPr>
              <a:t>faith &amp; religion are impossible to separate from the employment relationship</a:t>
            </a:r>
            <a:r>
              <a:rPr lang="en-US" sz="3600" dirty="0"/>
              <a:t>.  Therefore it is important to include duties associated with teaching, spreading the faith, and any requirements that the employee be an active member of the faith.</a:t>
            </a:r>
          </a:p>
          <a:p>
            <a:endParaRPr lang="en-US" sz="2400" dirty="0"/>
          </a:p>
        </p:txBody>
      </p:sp>
      <p:pic>
        <p:nvPicPr>
          <p:cNvPr id="4" name="Picture 3" descr="content header.jpg">
            <a:extLst>
              <a:ext uri="{FF2B5EF4-FFF2-40B4-BE49-F238E27FC236}">
                <a16:creationId xmlns:a16="http://schemas.microsoft.com/office/drawing/2014/main" id="{42ADB29A-2381-4F4B-93D9-2B6381AA1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29728"/>
          </a:xfrm>
          <a:prstGeom prst="rect">
            <a:avLst/>
          </a:prstGeom>
        </p:spPr>
      </p:pic>
      <p:sp>
        <p:nvSpPr>
          <p:cNvPr id="5" name="TextBox 4">
            <a:extLst>
              <a:ext uri="{FF2B5EF4-FFF2-40B4-BE49-F238E27FC236}">
                <a16:creationId xmlns:a16="http://schemas.microsoft.com/office/drawing/2014/main" id="{365D4B60-2E51-AA44-BC60-3C91A5D0D35B}"/>
              </a:ext>
            </a:extLst>
          </p:cNvPr>
          <p:cNvSpPr txBox="1"/>
          <p:nvPr/>
        </p:nvSpPr>
        <p:spPr>
          <a:xfrm>
            <a:off x="2419350" y="87378"/>
            <a:ext cx="6096000" cy="769441"/>
          </a:xfrm>
          <a:prstGeom prst="rect">
            <a:avLst/>
          </a:prstGeom>
          <a:noFill/>
        </p:spPr>
        <p:txBody>
          <a:bodyPr wrap="square" rtlCol="0">
            <a:spAutoFit/>
          </a:bodyPr>
          <a:lstStyle/>
          <a:p>
            <a:r>
              <a:rPr lang="en-US" sz="4400" dirty="0">
                <a:solidFill>
                  <a:schemeClr val="bg1"/>
                </a:solidFill>
              </a:rPr>
              <a:t>Ministerial Role </a:t>
            </a:r>
          </a:p>
        </p:txBody>
      </p:sp>
    </p:spTree>
    <p:extLst>
      <p:ext uri="{BB962C8B-B14F-4D97-AF65-F5344CB8AC3E}">
        <p14:creationId xmlns:p14="http://schemas.microsoft.com/office/powerpoint/2010/main" val="35816668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3000:  Business and Non-Instructional Operations</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8" name="Content Placeholder 2">
            <a:extLst>
              <a:ext uri="{FF2B5EF4-FFF2-40B4-BE49-F238E27FC236}">
                <a16:creationId xmlns:a16="http://schemas.microsoft.com/office/drawing/2014/main" id="{567DDA8D-6E4E-4C84-9939-0023DD317B04}"/>
              </a:ext>
            </a:extLst>
          </p:cNvPr>
          <p:cNvSpPr txBox="1">
            <a:spLocks/>
          </p:cNvSpPr>
          <p:nvPr/>
        </p:nvSpPr>
        <p:spPr>
          <a:xfrm>
            <a:off x="838200" y="1825625"/>
            <a:ext cx="7772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ysClr val="windowText" lastClr="000000"/>
                </a:solidFill>
                <a:effectLst/>
                <a:uLnTx/>
                <a:uFillTx/>
                <a:latin typeface="Calibri" panose="020F0502020204030204"/>
                <a:ea typeface="+mn-ea"/>
                <a:cs typeface="+mn-cs"/>
              </a:rPr>
              <a:t>Operational side of schools/parishes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3240.1:  Rules for the Collection of Tuition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3282:  Fundraising for Field Trips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3517:  Emergency Operations Plan </a:t>
            </a:r>
          </a:p>
          <a:p>
            <a:pPr lvl="1">
              <a:spcBef>
                <a:spcPts val="1000"/>
              </a:spcBef>
            </a:pPr>
            <a:r>
              <a:rPr lang="en-US" sz="2800" dirty="0">
                <a:solidFill>
                  <a:sysClr val="windowText" lastClr="000000"/>
                </a:solidFill>
                <a:latin typeface="Calibri" panose="020F0502020204030204"/>
              </a:rPr>
              <a:t>Use of Facilities</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3541.1:  Transportation of Students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200" dirty="0">
                <a:solidFill>
                  <a:sysClr val="windowText" lastClr="000000"/>
                </a:solidFill>
                <a:latin typeface="Calibri" panose="020F0502020204030204"/>
              </a:rPr>
              <a:t>3570:  Affiliated Organizations </a:t>
            </a:r>
            <a:endPar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02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4000:  Personnel</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7" name="Content Placeholder 2">
            <a:extLst>
              <a:ext uri="{FF2B5EF4-FFF2-40B4-BE49-F238E27FC236}">
                <a16:creationId xmlns:a16="http://schemas.microsoft.com/office/drawing/2014/main" id="{B38809A0-9EB2-4F00-9051-FA120615F4BB}"/>
              </a:ext>
            </a:extLst>
          </p:cNvPr>
          <p:cNvSpPr txBox="1">
            <a:spLocks/>
          </p:cNvSpPr>
          <p:nvPr/>
        </p:nvSpPr>
        <p:spPr>
          <a:xfrm>
            <a:off x="838200" y="1825625"/>
            <a:ext cx="7696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ysClr val="windowText" lastClr="000000"/>
                </a:solidFill>
                <a:effectLst/>
                <a:uLnTx/>
                <a:uFillTx/>
                <a:latin typeface="Calibri" panose="020F0502020204030204"/>
                <a:ea typeface="+mn-ea"/>
                <a:cs typeface="+mn-cs"/>
              </a:rPr>
              <a:t>Employment conditions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4112.3:  Standards for Educators in Catholic Parishes and Schools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4116.4:  Responsibilities for the Supervision of Children and Youth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4119:  Termination of Contracted Employee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4135.4:  Employment Grievances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4151.1:  Teacher Attendance Days</a:t>
            </a:r>
          </a:p>
        </p:txBody>
      </p:sp>
    </p:spTree>
    <p:extLst>
      <p:ext uri="{BB962C8B-B14F-4D97-AF65-F5344CB8AC3E}">
        <p14:creationId xmlns:p14="http://schemas.microsoft.com/office/powerpoint/2010/main" val="377354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5000:  Students  </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8" name="Content Placeholder 2">
            <a:extLst>
              <a:ext uri="{FF2B5EF4-FFF2-40B4-BE49-F238E27FC236}">
                <a16:creationId xmlns:a16="http://schemas.microsoft.com/office/drawing/2014/main" id="{6A53B7C6-BBD1-4D06-A85B-ED9F370E645E}"/>
              </a:ext>
            </a:extLst>
          </p:cNvPr>
          <p:cNvSpPr txBox="1">
            <a:spLocks/>
          </p:cNvSpPr>
          <p:nvPr/>
        </p:nvSpPr>
        <p:spPr>
          <a:xfrm>
            <a:off x="838200" y="1825625"/>
            <a:ext cx="79248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ysClr val="windowText" lastClr="000000"/>
                </a:solidFill>
                <a:effectLst/>
                <a:uLnTx/>
                <a:uFillTx/>
                <a:latin typeface="Calibri" panose="020F0502020204030204"/>
                <a:ea typeface="+mn-ea"/>
                <a:cs typeface="+mn-cs"/>
              </a:rPr>
              <a:t>Student issues directly related to instruction / curriculum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5110:  Admissions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5140.1:  Mandatory Reporting of Child Abuse and Neglect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5140.12:  Mandatory Reporting of School Violence Threats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5144:  Discipline – </a:t>
            </a:r>
            <a:r>
              <a:rPr kumimoji="0" lang="en-US" sz="3200" b="0" i="1" u="none" strike="noStrike" kern="1200" cap="none" spc="0" normalizeH="0" baseline="0" noProof="0" dirty="0">
                <a:ln>
                  <a:noFill/>
                </a:ln>
                <a:solidFill>
                  <a:srgbClr val="FF0000"/>
                </a:solidFill>
                <a:effectLst/>
                <a:uLnTx/>
                <a:uFillTx/>
                <a:latin typeface="Calibri" panose="020F0502020204030204"/>
                <a:ea typeface="+mn-ea"/>
                <a:cs typeface="+mn-cs"/>
              </a:rPr>
              <a:t>Notify Office for Schools if expulsion is a potential outcome</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0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6000:  Instruction </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7" name="Content Placeholder 2">
            <a:extLst>
              <a:ext uri="{FF2B5EF4-FFF2-40B4-BE49-F238E27FC236}">
                <a16:creationId xmlns:a16="http://schemas.microsoft.com/office/drawing/2014/main" id="{3DAF8C45-3C79-4D70-902D-BBCA38DB3421}"/>
              </a:ext>
            </a:extLst>
          </p:cNvPr>
          <p:cNvSpPr txBox="1">
            <a:spLocks/>
          </p:cNvSpPr>
          <p:nvPr/>
        </p:nvSpPr>
        <p:spPr>
          <a:xfrm>
            <a:off x="838200" y="1825625"/>
            <a:ext cx="7391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sysClr val="windowText" lastClr="000000"/>
                </a:solidFill>
                <a:effectLst/>
                <a:uLnTx/>
                <a:uFillTx/>
                <a:latin typeface="Calibri" panose="020F0502020204030204"/>
                <a:ea typeface="+mn-ea"/>
                <a:cs typeface="+mn-cs"/>
              </a:rPr>
              <a:t>Issues related to curriculum, instruction, assessment, and extra-curricular activities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6131.1  Tutoring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6131.2  Third Party Educational Vendors</a:t>
            </a:r>
          </a:p>
          <a:p>
            <a:pPr lvl="0"/>
            <a:r>
              <a:rPr lang="en-US" sz="3200" dirty="0">
                <a:solidFill>
                  <a:prstClr val="black"/>
                </a:solidFill>
              </a:rPr>
              <a:t>6145.2:  Elementary School and parish-Based Athletic Programs</a:t>
            </a:r>
          </a:p>
          <a:p>
            <a:pPr lvl="0"/>
            <a:r>
              <a:rPr lang="en-US" sz="3200" dirty="0">
                <a:solidFill>
                  <a:prstClr val="black"/>
                </a:solidFill>
              </a:rPr>
              <a:t>6153:  Field Trips and Community Service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92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7000:  Planning and New Construction</a:t>
            </a:r>
          </a:p>
        </p:txBody>
      </p:sp>
      <p:pic>
        <p:nvPicPr>
          <p:cNvPr id="5" name="Picture 4">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
        <p:nvSpPr>
          <p:cNvPr id="8" name="Content Placeholder 2">
            <a:extLst>
              <a:ext uri="{FF2B5EF4-FFF2-40B4-BE49-F238E27FC236}">
                <a16:creationId xmlns:a16="http://schemas.microsoft.com/office/drawing/2014/main" id="{2E2C7578-06DC-43DF-9E34-7936C13DB596}"/>
              </a:ext>
            </a:extLst>
          </p:cNvPr>
          <p:cNvSpPr txBox="1">
            <a:spLocks/>
          </p:cNvSpPr>
          <p:nvPr/>
        </p:nvSpPr>
        <p:spPr>
          <a:xfrm>
            <a:off x="838200" y="1825625"/>
            <a:ext cx="7543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ysClr val="windowText" lastClr="000000"/>
                </a:solidFill>
                <a:effectLst/>
                <a:uLnTx/>
                <a:uFillTx/>
                <a:latin typeface="Calibri" panose="020F0502020204030204"/>
                <a:ea typeface="+mn-ea"/>
                <a:cs typeface="+mn-cs"/>
              </a:rPr>
              <a:t>Changes in status of a school</a:t>
            </a:r>
          </a:p>
        </p:txBody>
      </p:sp>
    </p:spTree>
    <p:extLst>
      <p:ext uri="{BB962C8B-B14F-4D97-AF65-F5344CB8AC3E}">
        <p14:creationId xmlns:p14="http://schemas.microsoft.com/office/powerpoint/2010/main" val="35462259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endParaRPr lang="en-US" sz="2400" dirty="0">
              <a:solidFill>
                <a:schemeClr val="bg1"/>
              </a:solidFill>
              <a:latin typeface="Times New Roman"/>
              <a:cs typeface="Times New Roman"/>
            </a:endParaRPr>
          </a:p>
        </p:txBody>
      </p:sp>
      <p:sp>
        <p:nvSpPr>
          <p:cNvPr id="4" name="Content Placeholder 2">
            <a:extLst>
              <a:ext uri="{FF2B5EF4-FFF2-40B4-BE49-F238E27FC236}">
                <a16:creationId xmlns:a16="http://schemas.microsoft.com/office/drawing/2014/main" id="{171A9D8A-BCB7-49CC-A460-53F0730CFB57}"/>
              </a:ext>
            </a:extLst>
          </p:cNvPr>
          <p:cNvSpPr>
            <a:spLocks noGrp="1"/>
          </p:cNvSpPr>
          <p:nvPr>
            <p:ph idx="1"/>
          </p:nvPr>
        </p:nvSpPr>
        <p:spPr>
          <a:xfrm>
            <a:off x="647700" y="1447800"/>
            <a:ext cx="7848600" cy="5029200"/>
          </a:xfrm>
        </p:spPr>
        <p:txBody>
          <a:bodyPr>
            <a:normAutofit/>
          </a:bodyPr>
          <a:lstStyle/>
          <a:p>
            <a:pPr marL="0" indent="0" algn="ctr">
              <a:buNone/>
            </a:pPr>
            <a:r>
              <a:rPr lang="en-US" sz="6000" dirty="0"/>
              <a:t>Questions??</a:t>
            </a:r>
          </a:p>
          <a:p>
            <a:endParaRPr lang="en-US" dirty="0"/>
          </a:p>
          <a:p>
            <a:endParaRPr lang="en-US" dirty="0"/>
          </a:p>
        </p:txBody>
      </p:sp>
      <p:sp>
        <p:nvSpPr>
          <p:cNvPr id="3" name="Slide Number Placeholder 2">
            <a:extLst>
              <a:ext uri="{FF2B5EF4-FFF2-40B4-BE49-F238E27FC236}">
                <a16:creationId xmlns:a16="http://schemas.microsoft.com/office/drawing/2014/main" id="{D55641F7-E31E-42EB-A308-DCF6DB17BDFB}"/>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55</a:t>
            </a:fld>
            <a:endParaRPr lang="en-US" dirty="0">
              <a:solidFill>
                <a:prstClr val="black">
                  <a:tint val="75000"/>
                </a:prstClr>
              </a:solidFill>
            </a:endParaRPr>
          </a:p>
        </p:txBody>
      </p:sp>
      <p:sp>
        <p:nvSpPr>
          <p:cNvPr id="5" name="TextBox 4">
            <a:extLst>
              <a:ext uri="{FF2B5EF4-FFF2-40B4-BE49-F238E27FC236}">
                <a16:creationId xmlns:a16="http://schemas.microsoft.com/office/drawing/2014/main" id="{CAC2EF07-0F1D-4FA5-A212-9AC5415F52C0}"/>
              </a:ext>
            </a:extLst>
          </p:cNvPr>
          <p:cNvSpPr txBox="1"/>
          <p:nvPr/>
        </p:nvSpPr>
        <p:spPr>
          <a:xfrm>
            <a:off x="342900" y="4495800"/>
            <a:ext cx="8458200" cy="523220"/>
          </a:xfrm>
          <a:prstGeom prst="rect">
            <a:avLst/>
          </a:prstGeom>
          <a:noFill/>
        </p:spPr>
        <p:txBody>
          <a:bodyPr wrap="square" rtlCol="0">
            <a:spAutoFit/>
          </a:bodyPr>
          <a:lstStyle/>
          <a:p>
            <a:r>
              <a:rPr lang="en-US" sz="2800" dirty="0"/>
              <a:t>Up Next: Benefits 101</a:t>
            </a:r>
          </a:p>
        </p:txBody>
      </p:sp>
    </p:spTree>
    <p:extLst>
      <p:ext uri="{BB962C8B-B14F-4D97-AF65-F5344CB8AC3E}">
        <p14:creationId xmlns:p14="http://schemas.microsoft.com/office/powerpoint/2010/main" val="1059131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6" name="TextBox 5"/>
          <p:cNvSpPr txBox="1"/>
          <p:nvPr/>
        </p:nvSpPr>
        <p:spPr>
          <a:xfrm>
            <a:off x="2667000" y="270499"/>
            <a:ext cx="6719565" cy="469167"/>
          </a:xfrm>
          <a:prstGeom prst="rect">
            <a:avLst/>
          </a:prstGeom>
          <a:noFill/>
        </p:spPr>
        <p:txBody>
          <a:bodyPr wrap="square" rtlCol="0">
            <a:spAutoFit/>
          </a:bodyPr>
          <a:lstStyle/>
          <a:p>
            <a:pPr lvl="0">
              <a:lnSpc>
                <a:spcPct val="110000"/>
              </a:lnSpc>
            </a:pPr>
            <a:endParaRPr lang="en-US" sz="2400" dirty="0">
              <a:solidFill>
                <a:schemeClr val="bg1"/>
              </a:solidFill>
              <a:latin typeface="Times New Roman"/>
              <a:cs typeface="Times New Roman"/>
            </a:endParaRPr>
          </a:p>
        </p:txBody>
      </p:sp>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extLst>
              <p:ext uri="{D42A27DB-BD31-4B8C-83A1-F6EECF244321}">
                <p14:modId xmlns:p14="http://schemas.microsoft.com/office/powerpoint/2010/main" val="3365779306"/>
              </p:ext>
            </p:extLst>
          </p:nvPr>
        </p:nvGraphicFramePr>
        <p:xfrm>
          <a:off x="762000" y="1397000"/>
          <a:ext cx="8001000" cy="5308600"/>
        </p:xfrm>
        <a:graphic>
          <a:graphicData uri="http://schemas.openxmlformats.org/drawingml/2006/table">
            <a:tbl>
              <a:tblPr firstRow="1" bandRow="1">
                <a:tableStyleId>{5C22544A-7EE6-4342-B048-85BDC9FD1C3A}</a:tableStyleId>
              </a:tblPr>
              <a:tblGrid>
                <a:gridCol w="8001000">
                  <a:extLst>
                    <a:ext uri="{9D8B030D-6E8A-4147-A177-3AD203B41FA5}">
                      <a16:colId xmlns:a16="http://schemas.microsoft.com/office/drawing/2014/main" val="1714606087"/>
                    </a:ext>
                  </a:extLst>
                </a:gridCol>
              </a:tblGrid>
              <a:tr h="5308600">
                <a:tc>
                  <a:txBody>
                    <a:bodyPr/>
                    <a:lstStyle/>
                    <a:p>
                      <a:endParaRPr lang="en-US" sz="3200" dirty="0">
                        <a:solidFill>
                          <a:schemeClr val="tx1"/>
                        </a:solidFill>
                      </a:endParaRPr>
                    </a:p>
                    <a:p>
                      <a:endParaRPr lang="en-US" sz="3200" dirty="0">
                        <a:solidFill>
                          <a:schemeClr val="tx1"/>
                        </a:solidFill>
                      </a:endParaRPr>
                    </a:p>
                    <a:p>
                      <a:pPr algn="l"/>
                      <a:r>
                        <a:rPr lang="en-US" sz="4000" dirty="0">
                          <a:solidFill>
                            <a:schemeClr val="tx1"/>
                          </a:solidFill>
                        </a:rPr>
                        <a:t>Benefits 101:</a:t>
                      </a:r>
                    </a:p>
                    <a:p>
                      <a:pPr algn="l"/>
                      <a:br>
                        <a:rPr lang="en-US" sz="4000" dirty="0">
                          <a:solidFill>
                            <a:schemeClr val="tx1"/>
                          </a:solidFill>
                        </a:rPr>
                      </a:br>
                      <a:r>
                        <a:rPr lang="en-US" sz="2000" dirty="0">
                          <a:solidFill>
                            <a:schemeClr val="tx1"/>
                          </a:solidFill>
                        </a:rPr>
                        <a:t>St. Raphael Health Plan – Maureen Wurster</a:t>
                      </a:r>
                    </a:p>
                    <a:p>
                      <a:pPr algn="l"/>
                      <a:endParaRPr lang="en-US" sz="2000" dirty="0">
                        <a:solidFill>
                          <a:schemeClr val="tx1"/>
                        </a:solidFill>
                      </a:endParaRPr>
                    </a:p>
                    <a:p>
                      <a:pPr algn="l"/>
                      <a:r>
                        <a:rPr lang="en-US" sz="2000" dirty="0">
                          <a:solidFill>
                            <a:schemeClr val="tx1"/>
                          </a:solidFill>
                        </a:rPr>
                        <a:t>Lay Pension – Anne Levendoski</a:t>
                      </a:r>
                    </a:p>
                    <a:p>
                      <a:pPr algn="l"/>
                      <a:endParaRPr lang="en-US" sz="2000" dirty="0">
                        <a:solidFill>
                          <a:schemeClr val="tx1"/>
                        </a:solidFill>
                      </a:endParaRPr>
                    </a:p>
                    <a:p>
                      <a:pPr algn="l"/>
                      <a:r>
                        <a:rPr lang="en-US" sz="2000" dirty="0">
                          <a:solidFill>
                            <a:schemeClr val="tx1"/>
                          </a:solidFill>
                        </a:rPr>
                        <a:t>403(b)s &amp; CUPP – Katie Esterle &amp; Chris Brown</a:t>
                      </a:r>
                    </a:p>
                    <a:p>
                      <a:pPr algn="ctr"/>
                      <a:endParaRPr lang="en-US" sz="3200" dirty="0"/>
                    </a:p>
                  </a:txBody>
                  <a:tcPr>
                    <a:noFill/>
                  </a:tcPr>
                </a:tc>
                <a:extLst>
                  <a:ext uri="{0D108BD9-81ED-4DB2-BD59-A6C34878D82A}">
                    <a16:rowId xmlns:a16="http://schemas.microsoft.com/office/drawing/2014/main" val="4176754971"/>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56</a:t>
            </a:fld>
            <a:endParaRPr lang="en-US" dirty="0">
              <a:solidFill>
                <a:prstClr val="black">
                  <a:tint val="75000"/>
                </a:prstClr>
              </a:solidFill>
            </a:endParaRPr>
          </a:p>
        </p:txBody>
      </p:sp>
    </p:spTree>
    <p:extLst>
      <p:ext uri="{BB962C8B-B14F-4D97-AF65-F5344CB8AC3E}">
        <p14:creationId xmlns:p14="http://schemas.microsoft.com/office/powerpoint/2010/main" val="10769188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sp>
        <p:nvSpPr>
          <p:cNvPr id="6" name="TextBox 5"/>
          <p:cNvSpPr txBox="1"/>
          <p:nvPr/>
        </p:nvSpPr>
        <p:spPr>
          <a:xfrm>
            <a:off x="2667003" y="270501"/>
            <a:ext cx="6719565" cy="657552"/>
          </a:xfrm>
          <a:prstGeom prst="rect">
            <a:avLst/>
          </a:prstGeom>
          <a:noFill/>
        </p:spPr>
        <p:txBody>
          <a:bodyPr wrap="square" rtlCol="0">
            <a:spAutoFit/>
          </a:bodyPr>
          <a:lstStyle/>
          <a:p>
            <a:pPr lvl="0">
              <a:lnSpc>
                <a:spcPct val="110000"/>
              </a:lnSpc>
            </a:pPr>
            <a:endParaRPr lang="en-US" sz="3600" dirty="0">
              <a:latin typeface="Times New Roman"/>
              <a:cs typeface="Times New Roman"/>
            </a:endParaRPr>
          </a:p>
        </p:txBody>
      </p:sp>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extLst>
              <p:ext uri="{D42A27DB-BD31-4B8C-83A1-F6EECF244321}">
                <p14:modId xmlns:p14="http://schemas.microsoft.com/office/powerpoint/2010/main" val="907528269"/>
              </p:ext>
            </p:extLst>
          </p:nvPr>
        </p:nvGraphicFramePr>
        <p:xfrm>
          <a:off x="464190" y="1090917"/>
          <a:ext cx="8679811" cy="7607943"/>
        </p:xfrm>
        <a:graphic>
          <a:graphicData uri="http://schemas.openxmlformats.org/drawingml/2006/table">
            <a:tbl>
              <a:tblPr firstRow="1" bandRow="1">
                <a:tableStyleId>{5C22544A-7EE6-4342-B048-85BDC9FD1C3A}</a:tableStyleId>
              </a:tblPr>
              <a:tblGrid>
                <a:gridCol w="8679811">
                  <a:extLst>
                    <a:ext uri="{9D8B030D-6E8A-4147-A177-3AD203B41FA5}">
                      <a16:colId xmlns:a16="http://schemas.microsoft.com/office/drawing/2014/main" val="1714606087"/>
                    </a:ext>
                  </a:extLst>
                </a:gridCol>
              </a:tblGrid>
              <a:tr h="2883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latin typeface="Times New Roman"/>
                          <a:cs typeface="Times New Roman"/>
                        </a:rPr>
                        <a:t>Lay Pension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Times New Roman"/>
                          <a:cs typeface="Times New Roman"/>
                        </a:rPr>
                        <a:t>Lay Pension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Times New Roman"/>
                          <a:cs typeface="Times New Roman"/>
                        </a:rPr>
                        <a:t>Lay Pension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Times New Roman"/>
                          <a:cs typeface="Times New Roman"/>
                        </a:rPr>
                        <a:t>Lay Pension Infor</a:t>
                      </a:r>
                      <a:endParaRPr lang="en-US" sz="4800" dirty="0">
                        <a:solidFill>
                          <a:schemeClr val="tx1"/>
                        </a:solidFill>
                      </a:endParaRPr>
                    </a:p>
                    <a:p>
                      <a:pPr algn="l"/>
                      <a:endParaRPr lang="en-US" sz="2400" dirty="0">
                        <a:solidFill>
                          <a:schemeClr val="tx1"/>
                        </a:solidFill>
                      </a:endParaRPr>
                    </a:p>
                    <a:p>
                      <a:pPr algn="l"/>
                      <a:endParaRPr lang="en-US" sz="2400" dirty="0">
                        <a:solidFill>
                          <a:schemeClr val="tx1"/>
                        </a:solidFill>
                      </a:endParaRPr>
                    </a:p>
                    <a:p>
                      <a:pPr algn="l"/>
                      <a:endParaRPr lang="en-US" sz="2400" dirty="0">
                        <a:solidFill>
                          <a:schemeClr val="tx1"/>
                        </a:solidFill>
                      </a:endParaRPr>
                    </a:p>
                    <a:p>
                      <a:pPr algn="l"/>
                      <a:endParaRPr lang="en-US" sz="2400" dirty="0">
                        <a:solidFill>
                          <a:schemeClr val="tx1"/>
                        </a:solidFill>
                      </a:endParaRPr>
                    </a:p>
                    <a:p>
                      <a:pPr algn="l"/>
                      <a:endParaRPr lang="en-US" sz="2400" dirty="0">
                        <a:solidFill>
                          <a:schemeClr val="tx1"/>
                        </a:solidFill>
                      </a:endParaRPr>
                    </a:p>
                    <a:p>
                      <a:pPr algn="l"/>
                      <a:endParaRPr lang="en-US" sz="2400" dirty="0">
                        <a:solidFill>
                          <a:schemeClr val="tx1"/>
                        </a:solidFill>
                      </a:endParaRPr>
                    </a:p>
                    <a:p>
                      <a:pPr algn="l"/>
                      <a:r>
                        <a:rPr lang="en-US" sz="2400" dirty="0">
                          <a:solidFill>
                            <a:schemeClr val="tx1"/>
                          </a:solidFill>
                        </a:rPr>
                        <a:t>Maureen Wurster</a:t>
                      </a:r>
                      <a:br>
                        <a:rPr lang="en-US" sz="2400" dirty="0">
                          <a:solidFill>
                            <a:schemeClr val="tx1"/>
                          </a:solidFill>
                        </a:rPr>
                      </a:br>
                      <a:r>
                        <a:rPr lang="en-US" sz="2400" dirty="0">
                          <a:solidFill>
                            <a:schemeClr val="tx1"/>
                          </a:solidFill>
                        </a:rPr>
                        <a:t>Benefits Administrator</a:t>
                      </a:r>
                    </a:p>
                  </a:txBody>
                  <a:tcPr>
                    <a:noFill/>
                  </a:tcPr>
                </a:tc>
                <a:extLst>
                  <a:ext uri="{0D108BD9-81ED-4DB2-BD59-A6C34878D82A}">
                    <a16:rowId xmlns:a16="http://schemas.microsoft.com/office/drawing/2014/main" val="4176754971"/>
                  </a:ext>
                </a:extLst>
              </a:tr>
              <a:tr h="2883543">
                <a:tc>
                  <a:txBody>
                    <a:bodyPr/>
                    <a:lstStyle/>
                    <a:p>
                      <a:endParaRPr lang="en-US" sz="2800" dirty="0">
                        <a:solidFill>
                          <a:schemeClr val="tx1"/>
                        </a:solidFill>
                      </a:endParaRPr>
                    </a:p>
                  </a:txBody>
                  <a:tcPr>
                    <a:noFill/>
                  </a:tcPr>
                </a:tc>
                <a:extLst>
                  <a:ext uri="{0D108BD9-81ED-4DB2-BD59-A6C34878D82A}">
                    <a16:rowId xmlns:a16="http://schemas.microsoft.com/office/drawing/2014/main" val="17383698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57</a:t>
            </a:fld>
            <a:endParaRPr lang="en-US" dirty="0">
              <a:solidFill>
                <a:prstClr val="black">
                  <a:tint val="75000"/>
                </a:prstClr>
              </a:solidFill>
            </a:endParaRPr>
          </a:p>
        </p:txBody>
      </p:sp>
      <p:pic>
        <p:nvPicPr>
          <p:cNvPr id="7" name="Picture 6" descr="Text&#10;&#10;Description automatically generated">
            <a:extLst>
              <a:ext uri="{FF2B5EF4-FFF2-40B4-BE49-F238E27FC236}">
                <a16:creationId xmlns:a16="http://schemas.microsoft.com/office/drawing/2014/main" id="{076FD972-444B-4E23-B9F6-7B6ADBBF54DE}"/>
              </a:ext>
            </a:extLst>
          </p:cNvPr>
          <p:cNvPicPr>
            <a:picLocks noChangeAspect="1"/>
          </p:cNvPicPr>
          <p:nvPr/>
        </p:nvPicPr>
        <p:blipFill>
          <a:blip r:embed="rId4"/>
          <a:stretch>
            <a:fillRect/>
          </a:stretch>
        </p:blipFill>
        <p:spPr>
          <a:xfrm>
            <a:off x="371571" y="1371600"/>
            <a:ext cx="6124709" cy="2919444"/>
          </a:xfrm>
          <a:prstGeom prst="rect">
            <a:avLst/>
          </a:prstGeom>
        </p:spPr>
      </p:pic>
    </p:spTree>
    <p:extLst>
      <p:ext uri="{BB962C8B-B14F-4D97-AF65-F5344CB8AC3E}">
        <p14:creationId xmlns:p14="http://schemas.microsoft.com/office/powerpoint/2010/main" val="40743087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sp>
        <p:nvSpPr>
          <p:cNvPr id="6" name="TextBox 5"/>
          <p:cNvSpPr txBox="1"/>
          <p:nvPr/>
        </p:nvSpPr>
        <p:spPr>
          <a:xfrm>
            <a:off x="2667003" y="270501"/>
            <a:ext cx="6719565" cy="657552"/>
          </a:xfrm>
          <a:prstGeom prst="rect">
            <a:avLst/>
          </a:prstGeom>
          <a:noFill/>
        </p:spPr>
        <p:txBody>
          <a:bodyPr wrap="square" rtlCol="0">
            <a:spAutoFit/>
          </a:bodyPr>
          <a:lstStyle/>
          <a:p>
            <a:pPr lvl="0">
              <a:lnSpc>
                <a:spcPct val="110000"/>
              </a:lnSpc>
            </a:pPr>
            <a:r>
              <a:rPr lang="en-US" sz="3600" dirty="0">
                <a:solidFill>
                  <a:schemeClr val="bg1">
                    <a:lumMod val="95000"/>
                  </a:schemeClr>
                </a:solidFill>
                <a:latin typeface="Times New Roman"/>
                <a:cs typeface="Times New Roman"/>
              </a:rPr>
              <a:t>Overview</a:t>
            </a:r>
          </a:p>
        </p:txBody>
      </p:sp>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extLst>
              <p:ext uri="{D42A27DB-BD31-4B8C-83A1-F6EECF244321}">
                <p14:modId xmlns:p14="http://schemas.microsoft.com/office/powerpoint/2010/main" val="3393164207"/>
              </p:ext>
            </p:extLst>
          </p:nvPr>
        </p:nvGraphicFramePr>
        <p:xfrm>
          <a:off x="464190" y="1090917"/>
          <a:ext cx="8679811" cy="9558663"/>
        </p:xfrm>
        <a:graphic>
          <a:graphicData uri="http://schemas.openxmlformats.org/drawingml/2006/table">
            <a:tbl>
              <a:tblPr firstRow="1" bandRow="1">
                <a:tableStyleId>{5C22544A-7EE6-4342-B048-85BDC9FD1C3A}</a:tableStyleId>
              </a:tblPr>
              <a:tblGrid>
                <a:gridCol w="8679811">
                  <a:extLst>
                    <a:ext uri="{9D8B030D-6E8A-4147-A177-3AD203B41FA5}">
                      <a16:colId xmlns:a16="http://schemas.microsoft.com/office/drawing/2014/main" val="1714606087"/>
                    </a:ext>
                  </a:extLst>
                </a:gridCol>
              </a:tblGrid>
              <a:tr h="2883543">
                <a:tc>
                  <a:txBody>
                    <a:bodyPr/>
                    <a:lstStyle/>
                    <a:p>
                      <a:pPr>
                        <a:buFont typeface="Wingdings" panose="05000000000000000000" pitchFamily="2" charset="2"/>
                        <a:buChar char="§"/>
                      </a:pPr>
                      <a:endParaRPr lang="en-US" sz="2400" dirty="0">
                        <a:solidFill>
                          <a:schemeClr val="tx1"/>
                        </a:solidFill>
                        <a:latin typeface="Calibri" panose="020F0502020204030204" pitchFamily="34" charset="0"/>
                        <a:cs typeface="Calibri" panose="020F0502020204030204" pitchFamily="34" charset="0"/>
                      </a:endParaRPr>
                    </a:p>
                    <a:p>
                      <a:pPr>
                        <a:buFont typeface="Wingdings" panose="05000000000000000000" pitchFamily="2" charset="2"/>
                        <a:buChar char="§"/>
                      </a:pPr>
                      <a:endParaRPr lang="en-US" sz="2400" dirty="0">
                        <a:solidFill>
                          <a:schemeClr val="tx1"/>
                        </a:solidFill>
                        <a:latin typeface="Calibri" panose="020F0502020204030204" pitchFamily="34" charset="0"/>
                        <a:cs typeface="Calibri" panose="020F0502020204030204" pitchFamily="34" charset="0"/>
                      </a:endParaRPr>
                    </a:p>
                    <a:p>
                      <a:pPr>
                        <a:buFont typeface="Wingdings" panose="05000000000000000000" pitchFamily="2" charset="2"/>
                        <a:buChar char="§"/>
                      </a:pPr>
                      <a:r>
                        <a:rPr lang="en-US" sz="2400" dirty="0">
                          <a:solidFill>
                            <a:schemeClr val="tx1"/>
                          </a:solidFill>
                          <a:latin typeface="Calibri" panose="020F0502020204030204" pitchFamily="34" charset="0"/>
                          <a:cs typeface="Calibri" panose="020F0502020204030204" pitchFamily="34" charset="0"/>
                        </a:rPr>
                        <a:t>Foundational information</a:t>
                      </a:r>
                    </a:p>
                    <a:p>
                      <a:pPr>
                        <a:buFont typeface="Wingdings" panose="05000000000000000000" pitchFamily="2" charset="2"/>
                        <a:buChar char="§"/>
                      </a:pPr>
                      <a:endParaRPr lang="en-US" sz="2400" dirty="0">
                        <a:solidFill>
                          <a:schemeClr val="tx1"/>
                        </a:solidFill>
                        <a:latin typeface="Calibri" panose="020F0502020204030204" pitchFamily="34" charset="0"/>
                        <a:cs typeface="Calibri" panose="020F0502020204030204" pitchFamily="34" charset="0"/>
                      </a:endParaRPr>
                    </a:p>
                    <a:p>
                      <a:pPr>
                        <a:buFont typeface="Wingdings" panose="05000000000000000000" pitchFamily="2" charset="2"/>
                        <a:buChar char="§"/>
                      </a:pPr>
                      <a:r>
                        <a:rPr lang="en-US" sz="2400" dirty="0">
                          <a:solidFill>
                            <a:schemeClr val="tx1"/>
                          </a:solidFill>
                          <a:latin typeface="Calibri" panose="020F0502020204030204" pitchFamily="34" charset="0"/>
                          <a:cs typeface="Calibri" panose="020F0502020204030204" pitchFamily="34" charset="0"/>
                        </a:rPr>
                        <a:t>Providers &amp; Partners, Important Information</a:t>
                      </a:r>
                    </a:p>
                    <a:p>
                      <a:pPr>
                        <a:buFont typeface="Wingdings" panose="05000000000000000000" pitchFamily="2" charset="2"/>
                        <a:buChar char="§"/>
                      </a:pPr>
                      <a:endParaRPr lang="en-US" sz="2400" dirty="0">
                        <a:solidFill>
                          <a:schemeClr val="tx1"/>
                        </a:solidFill>
                        <a:latin typeface="Calibri" panose="020F0502020204030204" pitchFamily="34" charset="0"/>
                        <a:cs typeface="Calibri" panose="020F0502020204030204" pitchFamily="34" charset="0"/>
                      </a:endParaRPr>
                    </a:p>
                    <a:p>
                      <a:pPr>
                        <a:buFont typeface="Wingdings" panose="05000000000000000000" pitchFamily="2" charset="2"/>
                        <a:buChar char="§"/>
                      </a:pPr>
                      <a:r>
                        <a:rPr lang="en-US" sz="2400" dirty="0">
                          <a:solidFill>
                            <a:schemeClr val="tx1"/>
                          </a:solidFill>
                          <a:latin typeface="Calibri" panose="020F0502020204030204" pitchFamily="34" charset="0"/>
                          <a:cs typeface="Calibri" panose="020F0502020204030204" pitchFamily="34" charset="0"/>
                        </a:rPr>
                        <a:t>Eligibility &amp; Employer Subsidy</a:t>
                      </a:r>
                    </a:p>
                    <a:p>
                      <a:pPr>
                        <a:buFont typeface="Wingdings" panose="05000000000000000000" pitchFamily="2" charset="2"/>
                        <a:buChar char="§"/>
                      </a:pPr>
                      <a:endParaRPr lang="en-US" sz="2400" dirty="0">
                        <a:solidFill>
                          <a:schemeClr val="tx1"/>
                        </a:solidFill>
                        <a:latin typeface="Calibri" panose="020F0502020204030204" pitchFamily="34" charset="0"/>
                        <a:cs typeface="Calibri" panose="020F0502020204030204" pitchFamily="34" charset="0"/>
                      </a:endParaRPr>
                    </a:p>
                    <a:p>
                      <a:pPr>
                        <a:buFont typeface="Wingdings" panose="05000000000000000000" pitchFamily="2" charset="2"/>
                        <a:buChar char="§"/>
                      </a:pPr>
                      <a:r>
                        <a:rPr lang="en-US" sz="2400" dirty="0">
                          <a:solidFill>
                            <a:schemeClr val="tx1"/>
                          </a:solidFill>
                          <a:latin typeface="Calibri" panose="020F0502020204030204" pitchFamily="34" charset="0"/>
                          <a:cs typeface="Calibri" panose="020F0502020204030204" pitchFamily="34" charset="0"/>
                        </a:rPr>
                        <a:t>Qualifying Events &amp; Continuation of Coverage</a:t>
                      </a:r>
                    </a:p>
                    <a:p>
                      <a:pPr>
                        <a:buFont typeface="Wingdings" panose="05000000000000000000" pitchFamily="2" charset="2"/>
                        <a:buChar char="§"/>
                      </a:pPr>
                      <a:endParaRPr lang="en-US" sz="2400" dirty="0">
                        <a:solidFill>
                          <a:schemeClr val="tx1"/>
                        </a:solidFill>
                        <a:latin typeface="Calibri" panose="020F0502020204030204" pitchFamily="34" charset="0"/>
                        <a:cs typeface="Calibri" panose="020F0502020204030204" pitchFamily="34" charset="0"/>
                      </a:endParaRPr>
                    </a:p>
                    <a:p>
                      <a:pPr>
                        <a:buFont typeface="Wingdings" panose="05000000000000000000" pitchFamily="2" charset="2"/>
                        <a:buChar char="§"/>
                      </a:pPr>
                      <a:r>
                        <a:rPr lang="en-US" sz="2400" dirty="0">
                          <a:solidFill>
                            <a:schemeClr val="tx1"/>
                          </a:solidFill>
                          <a:latin typeface="Calibri" panose="020F0502020204030204" pitchFamily="34" charset="0"/>
                          <a:cs typeface="Calibri" panose="020F0502020204030204" pitchFamily="34" charset="0"/>
                        </a:rPr>
                        <a:t>Plan Highlights</a:t>
                      </a:r>
                    </a:p>
                    <a:p>
                      <a:pPr>
                        <a:buFont typeface="Wingdings" panose="05000000000000000000" pitchFamily="2" charset="2"/>
                        <a:buNone/>
                      </a:pPr>
                      <a:endParaRPr lang="en-US" sz="2400" dirty="0">
                        <a:solidFill>
                          <a:schemeClr val="tx1"/>
                        </a:solidFill>
                        <a:latin typeface="Calibri" panose="020F0502020204030204" pitchFamily="34" charset="0"/>
                        <a:cs typeface="Calibri" panose="020F0502020204030204" pitchFamily="34" charset="0"/>
                      </a:endParaRPr>
                    </a:p>
                    <a:p>
                      <a:pPr>
                        <a:buFont typeface="Wingdings" panose="05000000000000000000" pitchFamily="2" charset="2"/>
                        <a:buChar char="§"/>
                      </a:pPr>
                      <a:r>
                        <a:rPr lang="en-US" sz="2400" dirty="0">
                          <a:solidFill>
                            <a:schemeClr val="tx1"/>
                          </a:solidFill>
                          <a:latin typeface="Calibri" panose="020F0502020204030204" pitchFamily="34" charset="0"/>
                          <a:cs typeface="Calibri" panose="020F0502020204030204" pitchFamily="34" charset="0"/>
                        </a:rPr>
                        <a:t>Online Enrollment </a:t>
                      </a:r>
                    </a:p>
                    <a:p>
                      <a:pPr algn="l"/>
                      <a:endParaRPr lang="en-US" sz="2400" dirty="0">
                        <a:solidFill>
                          <a:schemeClr val="tx1"/>
                        </a:solidFill>
                      </a:endParaRPr>
                    </a:p>
                    <a:p>
                      <a:pPr algn="l"/>
                      <a:endParaRPr lang="en-US" sz="2400" dirty="0">
                        <a:solidFill>
                          <a:schemeClr val="tx1"/>
                        </a:solidFill>
                      </a:endParaRPr>
                    </a:p>
                    <a:p>
                      <a:pPr algn="l"/>
                      <a:endParaRPr lang="en-US" sz="2400" dirty="0">
                        <a:solidFill>
                          <a:schemeClr val="tx1"/>
                        </a:solidFill>
                      </a:endParaRPr>
                    </a:p>
                    <a:p>
                      <a:pPr algn="l"/>
                      <a:endParaRPr lang="en-US" sz="2400" dirty="0">
                        <a:solidFill>
                          <a:schemeClr val="tx1"/>
                        </a:solidFill>
                      </a:endParaRPr>
                    </a:p>
                    <a:p>
                      <a:pPr algn="l"/>
                      <a:endParaRPr lang="en-US" sz="2400" dirty="0">
                        <a:solidFill>
                          <a:schemeClr val="tx1"/>
                        </a:solidFill>
                      </a:endParaRPr>
                    </a:p>
                  </a:txBody>
                  <a:tcPr>
                    <a:noFill/>
                  </a:tcPr>
                </a:tc>
                <a:extLst>
                  <a:ext uri="{0D108BD9-81ED-4DB2-BD59-A6C34878D82A}">
                    <a16:rowId xmlns:a16="http://schemas.microsoft.com/office/drawing/2014/main" val="4176754971"/>
                  </a:ext>
                </a:extLst>
              </a:tr>
              <a:tr h="2883543">
                <a:tc>
                  <a:txBody>
                    <a:bodyPr/>
                    <a:lstStyle/>
                    <a:p>
                      <a:endParaRPr lang="en-US" sz="2800" dirty="0">
                        <a:solidFill>
                          <a:schemeClr val="tx1"/>
                        </a:solidFill>
                      </a:endParaRPr>
                    </a:p>
                  </a:txBody>
                  <a:tcPr>
                    <a:noFill/>
                  </a:tcPr>
                </a:tc>
                <a:extLst>
                  <a:ext uri="{0D108BD9-81ED-4DB2-BD59-A6C34878D82A}">
                    <a16:rowId xmlns:a16="http://schemas.microsoft.com/office/drawing/2014/main" val="17383698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58</a:t>
            </a:fld>
            <a:endParaRPr lang="en-US" dirty="0">
              <a:solidFill>
                <a:prstClr val="black">
                  <a:tint val="75000"/>
                </a:prstClr>
              </a:solidFill>
            </a:endParaRPr>
          </a:p>
        </p:txBody>
      </p:sp>
    </p:spTree>
    <p:extLst>
      <p:ext uri="{BB962C8B-B14F-4D97-AF65-F5344CB8AC3E}">
        <p14:creationId xmlns:p14="http://schemas.microsoft.com/office/powerpoint/2010/main" val="188700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sp>
        <p:nvSpPr>
          <p:cNvPr id="6" name="TextBox 5"/>
          <p:cNvSpPr txBox="1"/>
          <p:nvPr/>
        </p:nvSpPr>
        <p:spPr>
          <a:xfrm>
            <a:off x="2667003" y="270501"/>
            <a:ext cx="6719565" cy="594778"/>
          </a:xfrm>
          <a:prstGeom prst="rect">
            <a:avLst/>
          </a:prstGeom>
          <a:noFill/>
        </p:spPr>
        <p:txBody>
          <a:bodyPr wrap="square" rtlCol="0">
            <a:spAutoFit/>
          </a:bodyPr>
          <a:lstStyle/>
          <a:p>
            <a:pPr lvl="0">
              <a:lnSpc>
                <a:spcPct val="110000"/>
              </a:lnSpc>
            </a:pPr>
            <a:r>
              <a:rPr lang="en-US" sz="3200" dirty="0">
                <a:solidFill>
                  <a:schemeClr val="bg1">
                    <a:lumMod val="95000"/>
                  </a:schemeClr>
                </a:solidFill>
                <a:latin typeface="Times New Roman"/>
                <a:cs typeface="Times New Roman"/>
              </a:rPr>
              <a:t>What is the St. Raphael Health Plan?</a:t>
            </a:r>
          </a:p>
        </p:txBody>
      </p:sp>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extLst>
              <p:ext uri="{D42A27DB-BD31-4B8C-83A1-F6EECF244321}">
                <p14:modId xmlns:p14="http://schemas.microsoft.com/office/powerpoint/2010/main" val="1975794679"/>
              </p:ext>
            </p:extLst>
          </p:nvPr>
        </p:nvGraphicFramePr>
        <p:xfrm>
          <a:off x="464190" y="1090917"/>
          <a:ext cx="8679811" cy="8842383"/>
        </p:xfrm>
        <a:graphic>
          <a:graphicData uri="http://schemas.openxmlformats.org/drawingml/2006/table">
            <a:tbl>
              <a:tblPr firstRow="1" bandRow="1">
                <a:tableStyleId>{5C22544A-7EE6-4342-B048-85BDC9FD1C3A}</a:tableStyleId>
              </a:tblPr>
              <a:tblGrid>
                <a:gridCol w="8679811">
                  <a:extLst>
                    <a:ext uri="{9D8B030D-6E8A-4147-A177-3AD203B41FA5}">
                      <a16:colId xmlns:a16="http://schemas.microsoft.com/office/drawing/2014/main" val="1714606087"/>
                    </a:ext>
                  </a:extLst>
                </a:gridCol>
              </a:tblGrid>
              <a:tr h="2883543">
                <a:tc>
                  <a:txBody>
                    <a:bodyPr/>
                    <a:lstStyle/>
                    <a:p>
                      <a:pPr algn="l"/>
                      <a:endParaRPr lang="en-US" sz="2400" dirty="0">
                        <a:solidFill>
                          <a:schemeClr val="tx1"/>
                        </a:solidFill>
                      </a:endParaRPr>
                    </a:p>
                    <a:p>
                      <a:pPr algn="l"/>
                      <a:endParaRPr lang="en-US" sz="2400" dirty="0">
                        <a:solidFill>
                          <a:schemeClr val="tx1"/>
                        </a:solidFill>
                      </a:endParaRP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altLang="en-US" sz="2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An Association </a:t>
                      </a: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of parishes, schools, and Catholic organizations in the Archdiocese of Milwaukee that choose to participate in the Plan.</a:t>
                      </a:r>
                      <a:b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br>
                      <a:endPar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altLang="en-US" sz="2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The Archdiocese of Milwaukee is the sponsor of the SRHP Trust </a:t>
                      </a: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As a self-funded plan, the archdiocese sets aside funds to pay for the healthcare needs of its employees and the employees of its participating locations. As the plan sponsor, it is charged with responsibly managing the funds to ensure the long-term viability and sustainability of the Plan. </a:t>
                      </a:r>
                      <a:b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br>
                      <a:endParaRPr kumimoji="0" lang="en-US" altLang="en-US" sz="2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altLang="en-US" sz="2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Benefits </a:t>
                      </a: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of participation in the St. Raphael Health Plan include access to a rich benefits portfolio, shared risk, cost savings, and access to an extensive network of quality providers. </a:t>
                      </a: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a:p>
                      <a:pPr algn="l"/>
                      <a:endParaRPr lang="en-US" sz="2400" dirty="0">
                        <a:solidFill>
                          <a:schemeClr val="tx1"/>
                        </a:solidFill>
                      </a:endParaRPr>
                    </a:p>
                    <a:p>
                      <a:pPr algn="l"/>
                      <a:endParaRPr lang="en-US" sz="2400" dirty="0">
                        <a:solidFill>
                          <a:schemeClr val="tx1"/>
                        </a:solidFill>
                      </a:endParaRPr>
                    </a:p>
                    <a:p>
                      <a:pPr algn="l"/>
                      <a:endParaRPr lang="en-US" sz="2400" dirty="0">
                        <a:solidFill>
                          <a:schemeClr val="tx1"/>
                        </a:solidFill>
                      </a:endParaRPr>
                    </a:p>
                  </a:txBody>
                  <a:tcPr>
                    <a:noFill/>
                  </a:tcPr>
                </a:tc>
                <a:extLst>
                  <a:ext uri="{0D108BD9-81ED-4DB2-BD59-A6C34878D82A}">
                    <a16:rowId xmlns:a16="http://schemas.microsoft.com/office/drawing/2014/main" val="4176754971"/>
                  </a:ext>
                </a:extLst>
              </a:tr>
              <a:tr h="2883543">
                <a:tc>
                  <a:txBody>
                    <a:bodyPr/>
                    <a:lstStyle/>
                    <a:p>
                      <a:endParaRPr lang="en-US" sz="2800" dirty="0">
                        <a:solidFill>
                          <a:schemeClr val="tx1"/>
                        </a:solidFill>
                      </a:endParaRPr>
                    </a:p>
                  </a:txBody>
                  <a:tcPr>
                    <a:noFill/>
                  </a:tcPr>
                </a:tc>
                <a:extLst>
                  <a:ext uri="{0D108BD9-81ED-4DB2-BD59-A6C34878D82A}">
                    <a16:rowId xmlns:a16="http://schemas.microsoft.com/office/drawing/2014/main" val="17383698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59</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45D143CB-AFFD-42B5-AAF7-2A31D827F7BB}"/>
              </a:ext>
            </a:extLst>
          </p:cNvPr>
          <p:cNvPicPr>
            <a:picLocks noChangeAspect="1"/>
          </p:cNvPicPr>
          <p:nvPr/>
        </p:nvPicPr>
        <p:blipFill rotWithShape="1">
          <a:blip r:embed="rId4"/>
          <a:srcRect l="2214" t="8307" r="50261" b="8591"/>
          <a:stretch/>
        </p:blipFill>
        <p:spPr>
          <a:xfrm rot="20974843">
            <a:off x="8108266" y="1152551"/>
            <a:ext cx="786199" cy="1257919"/>
          </a:xfrm>
          <a:prstGeom prst="rect">
            <a:avLst/>
          </a:prstGeom>
        </p:spPr>
      </p:pic>
    </p:spTree>
    <p:extLst>
      <p:ext uri="{BB962C8B-B14F-4D97-AF65-F5344CB8AC3E}">
        <p14:creationId xmlns:p14="http://schemas.microsoft.com/office/powerpoint/2010/main" val="231805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876281-3790-4D25-B555-031D00B99AA9}"/>
              </a:ext>
            </a:extLst>
          </p:cNvPr>
          <p:cNvSpPr>
            <a:spLocks noGrp="1"/>
          </p:cNvSpPr>
          <p:nvPr>
            <p:ph idx="1"/>
          </p:nvPr>
        </p:nvSpPr>
        <p:spPr>
          <a:xfrm>
            <a:off x="628650" y="2895600"/>
            <a:ext cx="7886700" cy="3281362"/>
          </a:xfrm>
        </p:spPr>
        <p:txBody>
          <a:bodyPr/>
          <a:lstStyle/>
          <a:p>
            <a:pPr marL="285750" marR="0" lvl="0" indent="-285750" algn="l" defTabSz="457200" rtl="0" eaLnBrk="1" fontAlgn="auto" latinLnBrk="0" hangingPunct="1">
              <a:lnSpc>
                <a:spcPct val="100000"/>
              </a:lnSpc>
              <a:spcBef>
                <a:spcPct val="20000"/>
              </a:spcBef>
              <a:spcAft>
                <a:spcPts val="600"/>
              </a:spcAft>
              <a:buSzPct val="115000"/>
              <a:buFont typeface="Arial"/>
              <a:buChar char="•"/>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Director of Religious Education ?</a:t>
            </a:r>
          </a:p>
          <a:p>
            <a:pPr marL="285750" marR="0" lvl="0" indent="-285750" algn="l" defTabSz="457200" rtl="0" eaLnBrk="1" fontAlgn="auto" latinLnBrk="0" hangingPunct="1">
              <a:lnSpc>
                <a:spcPct val="100000"/>
              </a:lnSpc>
              <a:spcBef>
                <a:spcPct val="20000"/>
              </a:spcBef>
              <a:spcAft>
                <a:spcPts val="600"/>
              </a:spcAft>
              <a:buSzPct val="115000"/>
              <a:buFont typeface="Arial"/>
              <a:buChar char="•"/>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Deacon ?</a:t>
            </a:r>
          </a:p>
          <a:p>
            <a:pPr marL="285750" marR="0" lvl="0" indent="-285750" algn="l" defTabSz="457200" rtl="0" eaLnBrk="1" fontAlgn="auto" latinLnBrk="0" hangingPunct="1">
              <a:lnSpc>
                <a:spcPct val="100000"/>
              </a:lnSpc>
              <a:spcBef>
                <a:spcPct val="20000"/>
              </a:spcBef>
              <a:spcAft>
                <a:spcPts val="600"/>
              </a:spcAft>
              <a:buSzPct val="115000"/>
              <a:buFont typeface="Arial"/>
              <a:buChar char="•"/>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Parish Maintenance ?</a:t>
            </a:r>
          </a:p>
          <a:p>
            <a:pPr marL="285750" marR="0" lvl="0" indent="-285750" algn="l" defTabSz="457200" rtl="0" eaLnBrk="1" fontAlgn="auto" latinLnBrk="0" hangingPunct="1">
              <a:lnSpc>
                <a:spcPct val="100000"/>
              </a:lnSpc>
              <a:spcBef>
                <a:spcPct val="20000"/>
              </a:spcBef>
              <a:spcAft>
                <a:spcPts val="600"/>
              </a:spcAft>
              <a:buSzPct val="115000"/>
              <a:buFont typeface="Arial"/>
              <a:buChar char="•"/>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Pastoral Associate?</a:t>
            </a:r>
          </a:p>
          <a:p>
            <a:pPr marL="285750" marR="0" lvl="0" indent="-285750" algn="l" defTabSz="457200" rtl="0" eaLnBrk="1" fontAlgn="auto" latinLnBrk="0" hangingPunct="1">
              <a:lnSpc>
                <a:spcPct val="100000"/>
              </a:lnSpc>
              <a:spcBef>
                <a:spcPct val="20000"/>
              </a:spcBef>
              <a:spcAft>
                <a:spcPts val="600"/>
              </a:spcAft>
              <a:buSzPct val="115000"/>
              <a:buFont typeface="Arial"/>
              <a:buChar char="•"/>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Social Ministry Coordinator ?</a:t>
            </a:r>
          </a:p>
          <a:p>
            <a:pPr marL="285750" marR="0" lvl="0" indent="-285750" algn="l" defTabSz="457200" rtl="0" eaLnBrk="1" fontAlgn="auto" latinLnBrk="0" hangingPunct="1">
              <a:lnSpc>
                <a:spcPct val="100000"/>
              </a:lnSpc>
              <a:spcBef>
                <a:spcPct val="20000"/>
              </a:spcBef>
              <a:spcAft>
                <a:spcPts val="600"/>
              </a:spcAft>
              <a:buSzPct val="115000"/>
              <a:buFont typeface="Arial"/>
              <a:buChar char="•"/>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Bookkeeper ?</a:t>
            </a:r>
          </a:p>
          <a:p>
            <a:endParaRPr lang="en-US" dirty="0"/>
          </a:p>
        </p:txBody>
      </p:sp>
      <p:pic>
        <p:nvPicPr>
          <p:cNvPr id="4" name="Picture 3" descr="content header.jpg">
            <a:extLst>
              <a:ext uri="{FF2B5EF4-FFF2-40B4-BE49-F238E27FC236}">
                <a16:creationId xmlns:a16="http://schemas.microsoft.com/office/drawing/2014/main" id="{63CEE20C-5AB9-4A3C-BB70-23E9E16E3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27"/>
            <a:ext cx="9144000" cy="1010169"/>
          </a:xfrm>
          <a:prstGeom prst="rect">
            <a:avLst/>
          </a:prstGeom>
        </p:spPr>
      </p:pic>
      <p:sp>
        <p:nvSpPr>
          <p:cNvPr id="2" name="Title 1">
            <a:extLst>
              <a:ext uri="{FF2B5EF4-FFF2-40B4-BE49-F238E27FC236}">
                <a16:creationId xmlns:a16="http://schemas.microsoft.com/office/drawing/2014/main" id="{522DDD2B-9D0E-48AC-9347-1F8F112334A0}"/>
              </a:ext>
            </a:extLst>
          </p:cNvPr>
          <p:cNvSpPr>
            <a:spLocks noGrp="1"/>
          </p:cNvSpPr>
          <p:nvPr>
            <p:ph type="title"/>
          </p:nvPr>
        </p:nvSpPr>
        <p:spPr>
          <a:xfrm>
            <a:off x="599818" y="1349395"/>
            <a:ext cx="7505700" cy="818889"/>
          </a:xfrm>
        </p:spPr>
        <p:txBody>
          <a:bodyPr>
            <a:normAutofit fontScale="90000"/>
          </a:bodyPr>
          <a:lstStyle/>
          <a:p>
            <a:br>
              <a:rPr lang="en-US" dirty="0"/>
            </a:br>
            <a:r>
              <a:rPr lang="en-US" sz="4000" dirty="0"/>
              <a:t>Which jobs titles are not directly involved with spreading the faith…..?</a:t>
            </a:r>
          </a:p>
        </p:txBody>
      </p:sp>
    </p:spTree>
    <p:extLst>
      <p:ext uri="{BB962C8B-B14F-4D97-AF65-F5344CB8AC3E}">
        <p14:creationId xmlns:p14="http://schemas.microsoft.com/office/powerpoint/2010/main" val="4159306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sp>
        <p:nvSpPr>
          <p:cNvPr id="6" name="TextBox 5"/>
          <p:cNvSpPr txBox="1"/>
          <p:nvPr/>
        </p:nvSpPr>
        <p:spPr>
          <a:xfrm>
            <a:off x="2667003" y="270501"/>
            <a:ext cx="6719565" cy="594778"/>
          </a:xfrm>
          <a:prstGeom prst="rect">
            <a:avLst/>
          </a:prstGeom>
          <a:noFill/>
        </p:spPr>
        <p:txBody>
          <a:bodyPr wrap="square" rtlCol="0">
            <a:spAutoFit/>
          </a:bodyPr>
          <a:lstStyle/>
          <a:p>
            <a:pPr lvl="0">
              <a:lnSpc>
                <a:spcPct val="110000"/>
              </a:lnSpc>
            </a:pPr>
            <a:r>
              <a:rPr lang="en-US" sz="3200" dirty="0">
                <a:solidFill>
                  <a:schemeClr val="bg1">
                    <a:lumMod val="95000"/>
                  </a:schemeClr>
                </a:solidFill>
                <a:latin typeface="Times New Roman"/>
                <a:cs typeface="Times New Roman"/>
              </a:rPr>
              <a:t>Providers &amp; Partners</a:t>
            </a:r>
          </a:p>
        </p:txBody>
      </p:sp>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extLst>
              <p:ext uri="{D42A27DB-BD31-4B8C-83A1-F6EECF244321}">
                <p14:modId xmlns:p14="http://schemas.microsoft.com/office/powerpoint/2010/main" val="3833286666"/>
              </p:ext>
            </p:extLst>
          </p:nvPr>
        </p:nvGraphicFramePr>
        <p:xfrm>
          <a:off x="464190" y="1090917"/>
          <a:ext cx="8679811" cy="5767086"/>
        </p:xfrm>
        <a:graphic>
          <a:graphicData uri="http://schemas.openxmlformats.org/drawingml/2006/table">
            <a:tbl>
              <a:tblPr firstRow="1" bandRow="1">
                <a:tableStyleId>{5C22544A-7EE6-4342-B048-85BDC9FD1C3A}</a:tableStyleId>
              </a:tblPr>
              <a:tblGrid>
                <a:gridCol w="8679811">
                  <a:extLst>
                    <a:ext uri="{9D8B030D-6E8A-4147-A177-3AD203B41FA5}">
                      <a16:colId xmlns:a16="http://schemas.microsoft.com/office/drawing/2014/main" val="1714606087"/>
                    </a:ext>
                  </a:extLst>
                </a:gridCol>
              </a:tblGrid>
              <a:tr h="2883543">
                <a:tc>
                  <a:txBody>
                    <a:bodyPr/>
                    <a:lstStyle/>
                    <a:p>
                      <a:pPr algn="l"/>
                      <a:endParaRPr lang="en-US" sz="2400" dirty="0">
                        <a:solidFill>
                          <a:schemeClr val="tx1"/>
                        </a:solidFill>
                      </a:endParaRPr>
                    </a:p>
                    <a:p>
                      <a:pPr algn="l"/>
                      <a:endParaRPr lang="en-US" sz="2400" dirty="0">
                        <a:solidFill>
                          <a:schemeClr val="tx1"/>
                        </a:solidFill>
                      </a:endParaRPr>
                    </a:p>
                    <a:p>
                      <a:pPr algn="l"/>
                      <a:endParaRPr lang="en-US" sz="2400" dirty="0">
                        <a:solidFill>
                          <a:schemeClr val="tx1"/>
                        </a:solidFill>
                      </a:endParaRPr>
                    </a:p>
                    <a:p>
                      <a:pPr algn="l"/>
                      <a:endParaRPr lang="en-US" sz="2400" dirty="0">
                        <a:solidFill>
                          <a:schemeClr val="tx1"/>
                        </a:solidFill>
                      </a:endParaRPr>
                    </a:p>
                    <a:p>
                      <a:pPr algn="l"/>
                      <a:endParaRPr lang="en-US" sz="2400" dirty="0">
                        <a:solidFill>
                          <a:schemeClr val="tx1"/>
                        </a:solidFill>
                      </a:endParaRPr>
                    </a:p>
                  </a:txBody>
                  <a:tcPr>
                    <a:noFill/>
                  </a:tcPr>
                </a:tc>
                <a:extLst>
                  <a:ext uri="{0D108BD9-81ED-4DB2-BD59-A6C34878D82A}">
                    <a16:rowId xmlns:a16="http://schemas.microsoft.com/office/drawing/2014/main" val="4176754971"/>
                  </a:ext>
                </a:extLst>
              </a:tr>
              <a:tr h="2883543">
                <a:tc>
                  <a:txBody>
                    <a:bodyPr/>
                    <a:lstStyle/>
                    <a:p>
                      <a:endParaRPr lang="en-US" sz="2800" dirty="0">
                        <a:solidFill>
                          <a:schemeClr val="tx1"/>
                        </a:solidFill>
                      </a:endParaRPr>
                    </a:p>
                  </a:txBody>
                  <a:tcPr>
                    <a:noFill/>
                  </a:tcPr>
                </a:tc>
                <a:extLst>
                  <a:ext uri="{0D108BD9-81ED-4DB2-BD59-A6C34878D82A}">
                    <a16:rowId xmlns:a16="http://schemas.microsoft.com/office/drawing/2014/main" val="17383698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60</a:t>
            </a:fld>
            <a:endParaRPr lang="en-US" dirty="0">
              <a:solidFill>
                <a:prstClr val="black">
                  <a:tint val="75000"/>
                </a:prstClr>
              </a:solidFill>
            </a:endParaRPr>
          </a:p>
        </p:txBody>
      </p:sp>
      <p:pic>
        <p:nvPicPr>
          <p:cNvPr id="8" name="Picture 7">
            <a:extLst>
              <a:ext uri="{FF2B5EF4-FFF2-40B4-BE49-F238E27FC236}">
                <a16:creationId xmlns:a16="http://schemas.microsoft.com/office/drawing/2014/main" id="{72175BB0-A2D0-4F94-B577-F4709A94F485}"/>
              </a:ext>
            </a:extLst>
          </p:cNvPr>
          <p:cNvPicPr>
            <a:picLocks noChangeAspect="1"/>
          </p:cNvPicPr>
          <p:nvPr/>
        </p:nvPicPr>
        <p:blipFill>
          <a:blip r:embed="rId4">
            <a:alphaModFix/>
          </a:blip>
          <a:stretch>
            <a:fillRect/>
          </a:stretch>
        </p:blipFill>
        <p:spPr>
          <a:xfrm>
            <a:off x="1" y="1886778"/>
            <a:ext cx="3657600" cy="967595"/>
          </a:xfrm>
          <a:prstGeom prst="rect">
            <a:avLst/>
          </a:prstGeom>
          <a:effectLst>
            <a:softEdge rad="101600"/>
          </a:effectLst>
        </p:spPr>
      </p:pic>
      <p:pic>
        <p:nvPicPr>
          <p:cNvPr id="9" name="Picture 6" descr="Delta Dental Logo">
            <a:extLst>
              <a:ext uri="{FF2B5EF4-FFF2-40B4-BE49-F238E27FC236}">
                <a16:creationId xmlns:a16="http://schemas.microsoft.com/office/drawing/2014/main" id="{51806113-F7B3-428B-8D3F-18492228C8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200262"/>
            <a:ext cx="3967469" cy="967909"/>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6708A6D-DAD4-4277-BEDF-40F86C4FF0B2}"/>
              </a:ext>
            </a:extLst>
          </p:cNvPr>
          <p:cNvPicPr>
            <a:picLocks noChangeAspect="1"/>
          </p:cNvPicPr>
          <p:nvPr/>
        </p:nvPicPr>
        <p:blipFill>
          <a:blip r:embed="rId6"/>
          <a:stretch>
            <a:fillRect/>
          </a:stretch>
        </p:blipFill>
        <p:spPr>
          <a:xfrm>
            <a:off x="76200" y="4724400"/>
            <a:ext cx="3967468" cy="1351747"/>
          </a:xfrm>
          <a:prstGeom prst="rect">
            <a:avLst/>
          </a:prstGeom>
          <a:effectLst>
            <a:softEdge rad="101600"/>
          </a:effectLst>
        </p:spPr>
      </p:pic>
      <p:pic>
        <p:nvPicPr>
          <p:cNvPr id="12" name="Picture 11">
            <a:extLst>
              <a:ext uri="{FF2B5EF4-FFF2-40B4-BE49-F238E27FC236}">
                <a16:creationId xmlns:a16="http://schemas.microsoft.com/office/drawing/2014/main" id="{991EC162-B190-4363-B87F-C8D4F7170F08}"/>
              </a:ext>
            </a:extLst>
          </p:cNvPr>
          <p:cNvPicPr>
            <a:picLocks noChangeAspect="1"/>
          </p:cNvPicPr>
          <p:nvPr/>
        </p:nvPicPr>
        <p:blipFill rotWithShape="1">
          <a:blip r:embed="rId7"/>
          <a:srcRect l="14545" t="21818" r="11564" b="20000"/>
          <a:stretch/>
        </p:blipFill>
        <p:spPr>
          <a:xfrm>
            <a:off x="4272269" y="2070285"/>
            <a:ext cx="4521227" cy="569604"/>
          </a:xfrm>
          <a:prstGeom prst="rect">
            <a:avLst/>
          </a:prstGeom>
          <a:effectLst>
            <a:softEdge rad="50800"/>
          </a:effectLst>
        </p:spPr>
      </p:pic>
      <p:pic>
        <p:nvPicPr>
          <p:cNvPr id="13" name="Picture 8" descr="VSP(R) Vision Care">
            <a:extLst>
              <a:ext uri="{FF2B5EF4-FFF2-40B4-BE49-F238E27FC236}">
                <a16:creationId xmlns:a16="http://schemas.microsoft.com/office/drawing/2014/main" id="{6FA3A186-F3B3-442B-ACCF-2F7939C2EC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5484" y="2892368"/>
            <a:ext cx="1765302" cy="14537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tholic Mutual Group">
            <a:extLst>
              <a:ext uri="{FF2B5EF4-FFF2-40B4-BE49-F238E27FC236}">
                <a16:creationId xmlns:a16="http://schemas.microsoft.com/office/drawing/2014/main" id="{A8253C74-0A3D-4A8E-91E2-EE7EA8E09A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72269" y="4782914"/>
            <a:ext cx="4664332" cy="1598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8693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sp>
        <p:nvSpPr>
          <p:cNvPr id="6" name="TextBox 5"/>
          <p:cNvSpPr txBox="1"/>
          <p:nvPr/>
        </p:nvSpPr>
        <p:spPr>
          <a:xfrm>
            <a:off x="2667003" y="270501"/>
            <a:ext cx="6719565" cy="594778"/>
          </a:xfrm>
          <a:prstGeom prst="rect">
            <a:avLst/>
          </a:prstGeom>
          <a:noFill/>
        </p:spPr>
        <p:txBody>
          <a:bodyPr wrap="square" rtlCol="0">
            <a:spAutoFit/>
          </a:bodyPr>
          <a:lstStyle/>
          <a:p>
            <a:pPr lvl="0">
              <a:lnSpc>
                <a:spcPct val="110000"/>
              </a:lnSpc>
            </a:pPr>
            <a:r>
              <a:rPr lang="en-US" sz="3200" dirty="0">
                <a:solidFill>
                  <a:schemeClr val="bg1">
                    <a:lumMod val="95000"/>
                  </a:schemeClr>
                </a:solidFill>
                <a:latin typeface="Times New Roman"/>
                <a:cs typeface="Times New Roman"/>
              </a:rPr>
              <a:t>Important Administrative Information</a:t>
            </a:r>
          </a:p>
        </p:txBody>
      </p:sp>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extLst>
              <p:ext uri="{D42A27DB-BD31-4B8C-83A1-F6EECF244321}">
                <p14:modId xmlns:p14="http://schemas.microsoft.com/office/powerpoint/2010/main" val="4093920081"/>
              </p:ext>
            </p:extLst>
          </p:nvPr>
        </p:nvGraphicFramePr>
        <p:xfrm>
          <a:off x="585473" y="1010171"/>
          <a:ext cx="8679811" cy="9290090"/>
        </p:xfrm>
        <a:graphic>
          <a:graphicData uri="http://schemas.openxmlformats.org/drawingml/2006/table">
            <a:tbl>
              <a:tblPr firstRow="1" bandRow="1">
                <a:tableStyleId>{5C22544A-7EE6-4342-B048-85BDC9FD1C3A}</a:tableStyleId>
              </a:tblPr>
              <a:tblGrid>
                <a:gridCol w="8679811">
                  <a:extLst>
                    <a:ext uri="{9D8B030D-6E8A-4147-A177-3AD203B41FA5}">
                      <a16:colId xmlns:a16="http://schemas.microsoft.com/office/drawing/2014/main" val="1714606087"/>
                    </a:ext>
                  </a:extLst>
                </a:gridCol>
              </a:tblGrid>
              <a:tr h="6507585">
                <a:tc>
                  <a:txBody>
                    <a:bodyPr/>
                    <a:lstStyle/>
                    <a:p>
                      <a:pPr marL="742950" marR="0" lvl="1" indent="-28575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Plan year: July 1</a:t>
                      </a:r>
                      <a:r>
                        <a:rPr kumimoji="0" lang="en-US" altLang="en-US" sz="2200" b="0" i="0" u="none" strike="noStrike" kern="1200" cap="none" spc="0" normalizeH="0" baseline="3000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st</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through June 30 (fiscal year)</a:t>
                      </a:r>
                    </a:p>
                    <a:p>
                      <a:pPr marL="742950" marR="0" lvl="1" indent="-28575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Open Enrollment: May (dates TBD)</a:t>
                      </a:r>
                    </a:p>
                    <a:p>
                      <a:pPr marL="742950" marR="0" lvl="1" indent="-28575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Medical and dental deductibles are calendar year </a:t>
                      </a:r>
                    </a:p>
                    <a:p>
                      <a:pPr marL="742950" marR="0" lvl="1" indent="-28575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Vision plan benefits are fiscal year</a:t>
                      </a:r>
                    </a:p>
                    <a:p>
                      <a:pPr marL="742950" marR="0" lvl="1" indent="-28575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Medical plan options: Choice $1000 &amp; Choice Plus HSA</a:t>
                      </a:r>
                      <a:endParaRPr kumimoji="0" lang="en-US" altLang="en-US" sz="2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742950" marR="0" lvl="1" indent="-28575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One choice for dental insurance</a:t>
                      </a:r>
                    </a:p>
                    <a:p>
                      <a:pPr marL="742950" marR="0" lvl="1" indent="-28575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Vision plan options: Basic &amp; Premier</a:t>
                      </a:r>
                    </a:p>
                    <a:p>
                      <a:pPr marL="742950" marR="0" lvl="1" indent="-28575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Medical and Rx ID cards are mailed </a:t>
                      </a:r>
                      <a:r>
                        <a:rPr kumimoji="0" lang="en-US" altLang="en-US" sz="22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to the member</a:t>
                      </a:r>
                    </a:p>
                    <a:p>
                      <a:pPr marL="742950" marR="0" lvl="1" indent="-28575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Dental ID cards are mailed </a:t>
                      </a:r>
                      <a:r>
                        <a:rPr kumimoji="0" lang="en-US" altLang="en-US" sz="22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to the location </a:t>
                      </a:r>
                    </a:p>
                    <a:p>
                      <a:pPr marL="742950" marR="0" lvl="1" indent="-28575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There is no ID card for the vision insurance</a:t>
                      </a:r>
                    </a:p>
                    <a:p>
                      <a:pPr marL="742950" marR="0" lvl="1" indent="-28575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No benefits changes allowed outside of open enrollment unless for a qualifying event</a:t>
                      </a:r>
                    </a:p>
                    <a:p>
                      <a:pPr algn="l"/>
                      <a:endParaRPr lang="en-US" sz="2400" dirty="0">
                        <a:solidFill>
                          <a:schemeClr val="tx1"/>
                        </a:solidFill>
                      </a:endParaRPr>
                    </a:p>
                    <a:p>
                      <a:pPr algn="l"/>
                      <a:endParaRPr lang="en-US" sz="2400" dirty="0">
                        <a:solidFill>
                          <a:schemeClr val="tx1"/>
                        </a:solidFill>
                      </a:endParaRPr>
                    </a:p>
                  </a:txBody>
                  <a:tcPr>
                    <a:noFill/>
                  </a:tcPr>
                </a:tc>
                <a:extLst>
                  <a:ext uri="{0D108BD9-81ED-4DB2-BD59-A6C34878D82A}">
                    <a16:rowId xmlns:a16="http://schemas.microsoft.com/office/drawing/2014/main" val="4176754971"/>
                  </a:ext>
                </a:extLst>
              </a:tr>
              <a:tr h="2782505">
                <a:tc>
                  <a:txBody>
                    <a:bodyPr/>
                    <a:lstStyle/>
                    <a:p>
                      <a:endParaRPr lang="en-US" sz="2800" dirty="0">
                        <a:solidFill>
                          <a:schemeClr val="tx1"/>
                        </a:solidFill>
                      </a:endParaRPr>
                    </a:p>
                  </a:txBody>
                  <a:tcPr>
                    <a:noFill/>
                  </a:tcPr>
                </a:tc>
                <a:extLst>
                  <a:ext uri="{0D108BD9-81ED-4DB2-BD59-A6C34878D82A}">
                    <a16:rowId xmlns:a16="http://schemas.microsoft.com/office/drawing/2014/main" val="17383698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61</a:t>
            </a:fld>
            <a:endParaRPr lang="en-US" dirty="0">
              <a:solidFill>
                <a:prstClr val="black">
                  <a:tint val="75000"/>
                </a:prstClr>
              </a:solidFill>
            </a:endParaRPr>
          </a:p>
        </p:txBody>
      </p:sp>
    </p:spTree>
    <p:extLst>
      <p:ext uri="{BB962C8B-B14F-4D97-AF65-F5344CB8AC3E}">
        <p14:creationId xmlns:p14="http://schemas.microsoft.com/office/powerpoint/2010/main" val="31902977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sp>
        <p:nvSpPr>
          <p:cNvPr id="6" name="TextBox 5"/>
          <p:cNvSpPr txBox="1"/>
          <p:nvPr/>
        </p:nvSpPr>
        <p:spPr>
          <a:xfrm>
            <a:off x="2438401" y="270501"/>
            <a:ext cx="6948168" cy="531940"/>
          </a:xfrm>
          <a:prstGeom prst="rect">
            <a:avLst/>
          </a:prstGeom>
          <a:noFill/>
        </p:spPr>
        <p:txBody>
          <a:bodyPr wrap="square" rtlCol="0">
            <a:spAutoFit/>
          </a:bodyPr>
          <a:lstStyle/>
          <a:p>
            <a:pPr lvl="0">
              <a:lnSpc>
                <a:spcPct val="110000"/>
              </a:lnSpc>
            </a:pPr>
            <a:r>
              <a:rPr lang="en-US" sz="2800" dirty="0">
                <a:solidFill>
                  <a:schemeClr val="bg1">
                    <a:lumMod val="95000"/>
                  </a:schemeClr>
                </a:solidFill>
                <a:latin typeface="Times New Roman"/>
                <a:cs typeface="Times New Roman"/>
              </a:rPr>
              <a:t>Eligibility, Employer Subsidy of Premiums</a:t>
            </a:r>
          </a:p>
        </p:txBody>
      </p:sp>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extLst>
              <p:ext uri="{D42A27DB-BD31-4B8C-83A1-F6EECF244321}">
                <p14:modId xmlns:p14="http://schemas.microsoft.com/office/powerpoint/2010/main" val="2214997221"/>
              </p:ext>
            </p:extLst>
          </p:nvPr>
        </p:nvGraphicFramePr>
        <p:xfrm>
          <a:off x="-228600" y="1301786"/>
          <a:ext cx="8679811" cy="8796549"/>
        </p:xfrm>
        <a:graphic>
          <a:graphicData uri="http://schemas.openxmlformats.org/drawingml/2006/table">
            <a:tbl>
              <a:tblPr firstRow="1" bandRow="1">
                <a:tableStyleId>{5C22544A-7EE6-4342-B048-85BDC9FD1C3A}</a:tableStyleId>
              </a:tblPr>
              <a:tblGrid>
                <a:gridCol w="8679811">
                  <a:extLst>
                    <a:ext uri="{9D8B030D-6E8A-4147-A177-3AD203B41FA5}">
                      <a16:colId xmlns:a16="http://schemas.microsoft.com/office/drawing/2014/main" val="1714606087"/>
                    </a:ext>
                  </a:extLst>
                </a:gridCol>
              </a:tblGrid>
              <a:tr h="6124450">
                <a:tc>
                  <a:txBody>
                    <a:bodyPr/>
                    <a:lstStyle/>
                    <a:p>
                      <a:pPr marL="1143000" marR="0" lvl="2" indent="-22860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Member Eligibility:</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FT employees working 30+ hours per week; premiums are employer subsidized</a:t>
                      </a:r>
                      <a:b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br>
                      <a:b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b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PT employees working 20-29 hours per week; premiums are paid 100 percent by the employee</a:t>
                      </a:r>
                      <a:b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br>
                      <a:endPar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1143000" marR="0" lvl="2" indent="-22860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Eligibility Date: </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First of the month following 30 days of employment</a:t>
                      </a:r>
                      <a:b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br>
                      <a:endPar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1143000" marR="0" lvl="2" indent="-22860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Archbishop’s Mandate for medical benefits: </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70% employer subsidy for family coverage, 85% employer subsidy for single coverage </a:t>
                      </a:r>
                    </a:p>
                    <a:p>
                      <a:pPr algn="l"/>
                      <a:endParaRPr lang="en-US" sz="2400" dirty="0">
                        <a:solidFill>
                          <a:schemeClr val="tx1"/>
                        </a:solidFill>
                      </a:endParaRPr>
                    </a:p>
                    <a:p>
                      <a:pPr algn="l"/>
                      <a:endParaRPr lang="en-US" sz="2400" dirty="0">
                        <a:solidFill>
                          <a:schemeClr val="tx1"/>
                        </a:solidFill>
                      </a:endParaRPr>
                    </a:p>
                  </a:txBody>
                  <a:tcPr>
                    <a:noFill/>
                  </a:tcPr>
                </a:tc>
                <a:extLst>
                  <a:ext uri="{0D108BD9-81ED-4DB2-BD59-A6C34878D82A}">
                    <a16:rowId xmlns:a16="http://schemas.microsoft.com/office/drawing/2014/main" val="4176754971"/>
                  </a:ext>
                </a:extLst>
              </a:tr>
              <a:tr h="2672099">
                <a:tc>
                  <a:txBody>
                    <a:bodyPr/>
                    <a:lstStyle/>
                    <a:p>
                      <a:endParaRPr lang="en-US" sz="2800" dirty="0">
                        <a:solidFill>
                          <a:schemeClr val="tx1"/>
                        </a:solidFill>
                      </a:endParaRPr>
                    </a:p>
                  </a:txBody>
                  <a:tcPr>
                    <a:noFill/>
                  </a:tcPr>
                </a:tc>
                <a:extLst>
                  <a:ext uri="{0D108BD9-81ED-4DB2-BD59-A6C34878D82A}">
                    <a16:rowId xmlns:a16="http://schemas.microsoft.com/office/drawing/2014/main" val="17383698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62</a:t>
            </a:fld>
            <a:endParaRPr lang="en-US" dirty="0">
              <a:solidFill>
                <a:prstClr val="black">
                  <a:tint val="75000"/>
                </a:prstClr>
              </a:solidFill>
            </a:endParaRPr>
          </a:p>
        </p:txBody>
      </p:sp>
    </p:spTree>
    <p:extLst>
      <p:ext uri="{BB962C8B-B14F-4D97-AF65-F5344CB8AC3E}">
        <p14:creationId xmlns:p14="http://schemas.microsoft.com/office/powerpoint/2010/main" val="778252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sp>
        <p:nvSpPr>
          <p:cNvPr id="6" name="TextBox 5"/>
          <p:cNvSpPr txBox="1"/>
          <p:nvPr/>
        </p:nvSpPr>
        <p:spPr>
          <a:xfrm>
            <a:off x="2438401" y="270501"/>
            <a:ext cx="6948168" cy="531940"/>
          </a:xfrm>
          <a:prstGeom prst="rect">
            <a:avLst/>
          </a:prstGeom>
          <a:noFill/>
        </p:spPr>
        <p:txBody>
          <a:bodyPr wrap="square" rtlCol="0">
            <a:spAutoFit/>
          </a:bodyPr>
          <a:lstStyle/>
          <a:p>
            <a:pPr lvl="0">
              <a:lnSpc>
                <a:spcPct val="110000"/>
              </a:lnSpc>
            </a:pPr>
            <a:r>
              <a:rPr lang="en-US" sz="2800" dirty="0">
                <a:solidFill>
                  <a:schemeClr val="bg1">
                    <a:lumMod val="95000"/>
                  </a:schemeClr>
                </a:solidFill>
                <a:latin typeface="Times New Roman"/>
                <a:cs typeface="Times New Roman"/>
              </a:rPr>
              <a:t>What is a qualifying event?</a:t>
            </a:r>
          </a:p>
        </p:txBody>
      </p:sp>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extLst>
              <p:ext uri="{D42A27DB-BD31-4B8C-83A1-F6EECF244321}">
                <p14:modId xmlns:p14="http://schemas.microsoft.com/office/powerpoint/2010/main" val="3204578966"/>
              </p:ext>
            </p:extLst>
          </p:nvPr>
        </p:nvGraphicFramePr>
        <p:xfrm>
          <a:off x="457200" y="1447800"/>
          <a:ext cx="7994011" cy="8650535"/>
        </p:xfrm>
        <a:graphic>
          <a:graphicData uri="http://schemas.openxmlformats.org/drawingml/2006/table">
            <a:tbl>
              <a:tblPr firstRow="1" bandRow="1">
                <a:tableStyleId>{5C22544A-7EE6-4342-B048-85BDC9FD1C3A}</a:tableStyleId>
              </a:tblPr>
              <a:tblGrid>
                <a:gridCol w="7994011">
                  <a:extLst>
                    <a:ext uri="{9D8B030D-6E8A-4147-A177-3AD203B41FA5}">
                      <a16:colId xmlns:a16="http://schemas.microsoft.com/office/drawing/2014/main" val="1714606087"/>
                    </a:ext>
                  </a:extLst>
                </a:gridCol>
              </a:tblGrid>
              <a:tr h="6022790">
                <a:tc>
                  <a:txBody>
                    <a:bodyPr/>
                    <a:lstStyle/>
                    <a:p>
                      <a:pPr algn="l"/>
                      <a:endParaRPr lang="en-US" sz="2400" dirty="0">
                        <a:solidFill>
                          <a:schemeClr val="tx1"/>
                        </a:solidFill>
                      </a:endParaRP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Marriage, divorce, legal separation, or annulment</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The birth, adoption, placement for adoption, or legal guardianship of a child</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Change in your spouse’s employment or involuntary loss of health coverage under an employer plan</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The death of a dependent</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Your dependent child no longer qualifies as an eligible dependent</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 change in your or your spouse's position or work schedule that impacts eligibility </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Loss of coverage due to the exhaustion of COBRA benefits (provided you were paying for premiums on a timely basis)</a:t>
                      </a:r>
                    </a:p>
                    <a:p>
                      <a:pPr algn="l"/>
                      <a:endParaRPr lang="en-US" sz="2400" dirty="0">
                        <a:solidFill>
                          <a:schemeClr val="tx1"/>
                        </a:solidFill>
                      </a:endParaRPr>
                    </a:p>
                  </a:txBody>
                  <a:tcPr>
                    <a:noFill/>
                  </a:tcPr>
                </a:tc>
                <a:extLst>
                  <a:ext uri="{0D108BD9-81ED-4DB2-BD59-A6C34878D82A}">
                    <a16:rowId xmlns:a16="http://schemas.microsoft.com/office/drawing/2014/main" val="4176754971"/>
                  </a:ext>
                </a:extLst>
              </a:tr>
              <a:tr h="2627745">
                <a:tc>
                  <a:txBody>
                    <a:bodyPr/>
                    <a:lstStyle/>
                    <a:p>
                      <a:endParaRPr lang="en-US" sz="2800" dirty="0">
                        <a:solidFill>
                          <a:schemeClr val="tx1"/>
                        </a:solidFill>
                      </a:endParaRPr>
                    </a:p>
                  </a:txBody>
                  <a:tcPr>
                    <a:noFill/>
                  </a:tcPr>
                </a:tc>
                <a:extLst>
                  <a:ext uri="{0D108BD9-81ED-4DB2-BD59-A6C34878D82A}">
                    <a16:rowId xmlns:a16="http://schemas.microsoft.com/office/drawing/2014/main" val="17383698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63</a:t>
            </a:fld>
            <a:endParaRPr lang="en-US" dirty="0">
              <a:solidFill>
                <a:prstClr val="black">
                  <a:tint val="75000"/>
                </a:prstClr>
              </a:solidFill>
            </a:endParaRPr>
          </a:p>
        </p:txBody>
      </p:sp>
    </p:spTree>
    <p:extLst>
      <p:ext uri="{BB962C8B-B14F-4D97-AF65-F5344CB8AC3E}">
        <p14:creationId xmlns:p14="http://schemas.microsoft.com/office/powerpoint/2010/main" val="17352944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sp>
        <p:nvSpPr>
          <p:cNvPr id="6" name="TextBox 5"/>
          <p:cNvSpPr txBox="1"/>
          <p:nvPr/>
        </p:nvSpPr>
        <p:spPr>
          <a:xfrm>
            <a:off x="2438401" y="270501"/>
            <a:ext cx="6948168" cy="531940"/>
          </a:xfrm>
          <a:prstGeom prst="rect">
            <a:avLst/>
          </a:prstGeom>
          <a:noFill/>
        </p:spPr>
        <p:txBody>
          <a:bodyPr wrap="square" rtlCol="0">
            <a:spAutoFit/>
          </a:bodyPr>
          <a:lstStyle/>
          <a:p>
            <a:pPr lvl="0">
              <a:lnSpc>
                <a:spcPct val="110000"/>
              </a:lnSpc>
            </a:pPr>
            <a:r>
              <a:rPr lang="en-US" sz="2800" dirty="0">
                <a:solidFill>
                  <a:schemeClr val="bg1">
                    <a:lumMod val="95000"/>
                  </a:schemeClr>
                </a:solidFill>
                <a:latin typeface="Times New Roman"/>
                <a:cs typeface="Times New Roman"/>
              </a:rPr>
              <a:t>Qualifying Events (continued)</a:t>
            </a:r>
          </a:p>
        </p:txBody>
      </p:sp>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extLst>
              <p:ext uri="{D42A27DB-BD31-4B8C-83A1-F6EECF244321}">
                <p14:modId xmlns:p14="http://schemas.microsoft.com/office/powerpoint/2010/main" val="3148752092"/>
              </p:ext>
            </p:extLst>
          </p:nvPr>
        </p:nvGraphicFramePr>
        <p:xfrm>
          <a:off x="457200" y="1447800"/>
          <a:ext cx="7994011" cy="8650535"/>
        </p:xfrm>
        <a:graphic>
          <a:graphicData uri="http://schemas.openxmlformats.org/drawingml/2006/table">
            <a:tbl>
              <a:tblPr firstRow="1" bandRow="1">
                <a:tableStyleId>{5C22544A-7EE6-4342-B048-85BDC9FD1C3A}</a:tableStyleId>
              </a:tblPr>
              <a:tblGrid>
                <a:gridCol w="7994011">
                  <a:extLst>
                    <a:ext uri="{9D8B030D-6E8A-4147-A177-3AD203B41FA5}">
                      <a16:colId xmlns:a16="http://schemas.microsoft.com/office/drawing/2014/main" val="1714606087"/>
                    </a:ext>
                  </a:extLst>
                </a:gridCol>
              </a:tblGrid>
              <a:tr h="6022790">
                <a:tc>
                  <a:txBody>
                    <a:bodyPr/>
                    <a:lstStyle/>
                    <a:p>
                      <a:pPr algn="l"/>
                      <a:endParaRPr lang="en-US" sz="2400" dirty="0">
                        <a:solidFill>
                          <a:schemeClr val="tx1"/>
                        </a:solidFill>
                      </a:endParaRP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Any benefits changes due to a qualifying event must be made within </a:t>
                      </a:r>
                      <a:r>
                        <a:rPr kumimoji="0" lang="en-US" sz="2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30 days </a:t>
                      </a: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from the date of the event. If this window of opportunity is missed, the member will need to wait until the next annual Open Enrollment period to make the changes.</a:t>
                      </a:r>
                      <a:b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br>
                      <a:endPar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VERY IMPORTANT information regarding newborns. Members must notify the Plan within 30 days from the birth of their child to get the child added to the Plan. Our medical coverage will cover a newborn for 30 days max if not enrolled in the plan.  </a:t>
                      </a:r>
                    </a:p>
                    <a:p>
                      <a:pPr algn="l"/>
                      <a:endParaRPr lang="en-US" sz="2400" dirty="0">
                        <a:solidFill>
                          <a:schemeClr val="tx1"/>
                        </a:solidFill>
                      </a:endParaRPr>
                    </a:p>
                  </a:txBody>
                  <a:tcPr>
                    <a:noFill/>
                  </a:tcPr>
                </a:tc>
                <a:extLst>
                  <a:ext uri="{0D108BD9-81ED-4DB2-BD59-A6C34878D82A}">
                    <a16:rowId xmlns:a16="http://schemas.microsoft.com/office/drawing/2014/main" val="4176754971"/>
                  </a:ext>
                </a:extLst>
              </a:tr>
              <a:tr h="2627745">
                <a:tc>
                  <a:txBody>
                    <a:bodyPr/>
                    <a:lstStyle/>
                    <a:p>
                      <a:endParaRPr lang="en-US" sz="2800" dirty="0">
                        <a:solidFill>
                          <a:schemeClr val="tx1"/>
                        </a:solidFill>
                      </a:endParaRPr>
                    </a:p>
                  </a:txBody>
                  <a:tcPr>
                    <a:noFill/>
                  </a:tcPr>
                </a:tc>
                <a:extLst>
                  <a:ext uri="{0D108BD9-81ED-4DB2-BD59-A6C34878D82A}">
                    <a16:rowId xmlns:a16="http://schemas.microsoft.com/office/drawing/2014/main" val="17383698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64</a:t>
            </a:fld>
            <a:endParaRPr lang="en-US" dirty="0">
              <a:solidFill>
                <a:prstClr val="black">
                  <a:tint val="75000"/>
                </a:prstClr>
              </a:solidFill>
            </a:endParaRPr>
          </a:p>
        </p:txBody>
      </p:sp>
    </p:spTree>
    <p:extLst>
      <p:ext uri="{BB962C8B-B14F-4D97-AF65-F5344CB8AC3E}">
        <p14:creationId xmlns:p14="http://schemas.microsoft.com/office/powerpoint/2010/main" val="41919909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sp>
        <p:nvSpPr>
          <p:cNvPr id="6" name="TextBox 5"/>
          <p:cNvSpPr txBox="1"/>
          <p:nvPr/>
        </p:nvSpPr>
        <p:spPr>
          <a:xfrm>
            <a:off x="2438401" y="270501"/>
            <a:ext cx="6948168" cy="531940"/>
          </a:xfrm>
          <a:prstGeom prst="rect">
            <a:avLst/>
          </a:prstGeom>
          <a:noFill/>
        </p:spPr>
        <p:txBody>
          <a:bodyPr wrap="square" rtlCol="0">
            <a:spAutoFit/>
          </a:bodyPr>
          <a:lstStyle/>
          <a:p>
            <a:pPr lvl="0">
              <a:lnSpc>
                <a:spcPct val="110000"/>
              </a:lnSpc>
            </a:pPr>
            <a:r>
              <a:rPr lang="en-US" sz="2800" dirty="0">
                <a:solidFill>
                  <a:schemeClr val="bg1">
                    <a:lumMod val="95000"/>
                  </a:schemeClr>
                </a:solidFill>
                <a:latin typeface="Times New Roman"/>
                <a:cs typeface="Times New Roman"/>
              </a:rPr>
              <a:t>Qualifying Events (continued)</a:t>
            </a:r>
          </a:p>
        </p:txBody>
      </p:sp>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extLst>
              <p:ext uri="{D42A27DB-BD31-4B8C-83A1-F6EECF244321}">
                <p14:modId xmlns:p14="http://schemas.microsoft.com/office/powerpoint/2010/main" val="2790708222"/>
              </p:ext>
            </p:extLst>
          </p:nvPr>
        </p:nvGraphicFramePr>
        <p:xfrm>
          <a:off x="457200" y="1447800"/>
          <a:ext cx="7994011" cy="8650535"/>
        </p:xfrm>
        <a:graphic>
          <a:graphicData uri="http://schemas.openxmlformats.org/drawingml/2006/table">
            <a:tbl>
              <a:tblPr firstRow="1" bandRow="1">
                <a:tableStyleId>{5C22544A-7EE6-4342-B048-85BDC9FD1C3A}</a:tableStyleId>
              </a:tblPr>
              <a:tblGrid>
                <a:gridCol w="7994011">
                  <a:extLst>
                    <a:ext uri="{9D8B030D-6E8A-4147-A177-3AD203B41FA5}">
                      <a16:colId xmlns:a16="http://schemas.microsoft.com/office/drawing/2014/main" val="1714606087"/>
                    </a:ext>
                  </a:extLst>
                </a:gridCol>
              </a:tblGrid>
              <a:tr h="6022790">
                <a:tc>
                  <a:txBody>
                    <a:bodyPr/>
                    <a:lstStyle/>
                    <a:p>
                      <a:pPr algn="l"/>
                      <a:endParaRPr lang="en-US" sz="2400" dirty="0">
                        <a:solidFill>
                          <a:schemeClr val="tx1"/>
                        </a:solidFill>
                      </a:endParaRPr>
                    </a:p>
                    <a:p>
                      <a:pPr algn="l"/>
                      <a:endParaRPr lang="en-US" sz="2400" dirty="0">
                        <a:solidFill>
                          <a:schemeClr val="tx1"/>
                        </a:solidFill>
                      </a:endParaRPr>
                    </a:p>
                  </a:txBody>
                  <a:tcPr>
                    <a:noFill/>
                  </a:tcPr>
                </a:tc>
                <a:extLst>
                  <a:ext uri="{0D108BD9-81ED-4DB2-BD59-A6C34878D82A}">
                    <a16:rowId xmlns:a16="http://schemas.microsoft.com/office/drawing/2014/main" val="4176754971"/>
                  </a:ext>
                </a:extLst>
              </a:tr>
              <a:tr h="2627745">
                <a:tc>
                  <a:txBody>
                    <a:bodyPr/>
                    <a:lstStyle/>
                    <a:p>
                      <a:endParaRPr lang="en-US" sz="2800" dirty="0">
                        <a:solidFill>
                          <a:schemeClr val="tx1"/>
                        </a:solidFill>
                      </a:endParaRPr>
                    </a:p>
                  </a:txBody>
                  <a:tcPr>
                    <a:noFill/>
                  </a:tcPr>
                </a:tc>
                <a:extLst>
                  <a:ext uri="{0D108BD9-81ED-4DB2-BD59-A6C34878D82A}">
                    <a16:rowId xmlns:a16="http://schemas.microsoft.com/office/drawing/2014/main" val="17383698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65</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6C42DFAA-C8A8-448A-B000-7C14AB304D89}"/>
              </a:ext>
            </a:extLst>
          </p:cNvPr>
          <p:cNvPicPr>
            <a:picLocks noChangeAspect="1"/>
          </p:cNvPicPr>
          <p:nvPr/>
        </p:nvPicPr>
        <p:blipFill rotWithShape="1">
          <a:blip r:embed="rId4"/>
          <a:srcRect b="4620"/>
          <a:stretch/>
        </p:blipFill>
        <p:spPr>
          <a:xfrm>
            <a:off x="2540307" y="1280670"/>
            <a:ext cx="4523874" cy="5378772"/>
          </a:xfrm>
          <a:prstGeom prst="rect">
            <a:avLst/>
          </a:prstGeom>
        </p:spPr>
      </p:pic>
    </p:spTree>
    <p:extLst>
      <p:ext uri="{BB962C8B-B14F-4D97-AF65-F5344CB8AC3E}">
        <p14:creationId xmlns:p14="http://schemas.microsoft.com/office/powerpoint/2010/main" val="15006663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sp>
        <p:nvSpPr>
          <p:cNvPr id="6" name="TextBox 5"/>
          <p:cNvSpPr txBox="1"/>
          <p:nvPr/>
        </p:nvSpPr>
        <p:spPr>
          <a:xfrm>
            <a:off x="2438401" y="270501"/>
            <a:ext cx="6948168" cy="531940"/>
          </a:xfrm>
          <a:prstGeom prst="rect">
            <a:avLst/>
          </a:prstGeom>
          <a:noFill/>
        </p:spPr>
        <p:txBody>
          <a:bodyPr wrap="square" rtlCol="0">
            <a:spAutoFit/>
          </a:bodyPr>
          <a:lstStyle/>
          <a:p>
            <a:pPr lvl="0">
              <a:lnSpc>
                <a:spcPct val="110000"/>
              </a:lnSpc>
            </a:pPr>
            <a:r>
              <a:rPr lang="en-US" sz="2800" dirty="0">
                <a:solidFill>
                  <a:schemeClr val="bg1">
                    <a:lumMod val="95000"/>
                  </a:schemeClr>
                </a:solidFill>
                <a:latin typeface="Times New Roman"/>
                <a:cs typeface="Times New Roman"/>
              </a:rPr>
              <a:t>Continuation of Coverage</a:t>
            </a:r>
          </a:p>
        </p:txBody>
      </p:sp>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extLst>
              <p:ext uri="{D42A27DB-BD31-4B8C-83A1-F6EECF244321}">
                <p14:modId xmlns:p14="http://schemas.microsoft.com/office/powerpoint/2010/main" val="2415928866"/>
              </p:ext>
            </p:extLst>
          </p:nvPr>
        </p:nvGraphicFramePr>
        <p:xfrm>
          <a:off x="457200" y="1280670"/>
          <a:ext cx="7994011" cy="8442805"/>
        </p:xfrm>
        <a:graphic>
          <a:graphicData uri="http://schemas.openxmlformats.org/drawingml/2006/table">
            <a:tbl>
              <a:tblPr firstRow="1" bandRow="1">
                <a:tableStyleId>{5C22544A-7EE6-4342-B048-85BDC9FD1C3A}</a:tableStyleId>
              </a:tblPr>
              <a:tblGrid>
                <a:gridCol w="7994011">
                  <a:extLst>
                    <a:ext uri="{9D8B030D-6E8A-4147-A177-3AD203B41FA5}">
                      <a16:colId xmlns:a16="http://schemas.microsoft.com/office/drawing/2014/main" val="1714606087"/>
                    </a:ext>
                  </a:extLst>
                </a:gridCol>
              </a:tblGrid>
              <a:tr h="5878161">
                <a:tc>
                  <a:txBody>
                    <a:bodyPr/>
                    <a:lstStyle/>
                    <a:p>
                      <a:pPr marL="342900" marR="0" lvl="0" indent="-34290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alt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Continuation coverage must be offered to employees who leave employment, unless terminated due to gross misconduct.</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When an employee terminates employment with you, the following steps should be taken: </a:t>
                      </a:r>
                    </a:p>
                    <a:p>
                      <a:pPr marL="800100" marR="0" lvl="1" indent="-342900" algn="l" defTabSz="457200" rtl="0" eaLnBrk="1" fontAlgn="auto" latinLnBrk="0" hangingPunct="1">
                        <a:lnSpc>
                          <a:spcPct val="100000"/>
                        </a:lnSpc>
                        <a:spcBef>
                          <a:spcPts val="1000"/>
                        </a:spcBef>
                        <a:spcAft>
                          <a:spcPts val="0"/>
                        </a:spcAft>
                        <a:buClr>
                          <a:srgbClr val="353535"/>
                        </a:buClr>
                        <a:buSzTx/>
                        <a:buFont typeface="+mj-lt"/>
                        <a:buAutoNum type="arabicPeriod"/>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Complete the Continuation of Coverage form and give it to the employee during the exit interview.  The top part of the form should be filled out by you. </a:t>
                      </a:r>
                    </a:p>
                    <a:p>
                      <a:pPr marL="800100" marR="0" lvl="1" indent="-342900" algn="l" defTabSz="457200" rtl="0" eaLnBrk="1" fontAlgn="auto" latinLnBrk="0" hangingPunct="1">
                        <a:lnSpc>
                          <a:spcPct val="100000"/>
                        </a:lnSpc>
                        <a:spcBef>
                          <a:spcPts val="1000"/>
                        </a:spcBef>
                        <a:spcAft>
                          <a:spcPts val="0"/>
                        </a:spcAft>
                        <a:buClr>
                          <a:srgbClr val="353535"/>
                        </a:buClr>
                        <a:buSzTx/>
                        <a:buFont typeface="+mj-lt"/>
                        <a:buAutoNum type="arabicPeriod"/>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If you are unable to give the employee the form personally, mail or email it to him or her on their last day of employment. </a:t>
                      </a:r>
                    </a:p>
                    <a:p>
                      <a:pPr marL="800100" marR="0" lvl="1" indent="-342900" algn="l" defTabSz="457200" rtl="0" eaLnBrk="1" fontAlgn="auto" latinLnBrk="0" hangingPunct="1">
                        <a:lnSpc>
                          <a:spcPct val="100000"/>
                        </a:lnSpc>
                        <a:spcBef>
                          <a:spcPts val="1000"/>
                        </a:spcBef>
                        <a:spcAft>
                          <a:spcPts val="0"/>
                        </a:spcAft>
                        <a:buClr>
                          <a:srgbClr val="353535"/>
                        </a:buClr>
                        <a:buSzTx/>
                        <a:buFont typeface="+mj-lt"/>
                        <a:buAutoNum type="arabicPeriod"/>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The employee has 30 days from their coverage termination date to decide if they want to elect continuation coverage. </a:t>
                      </a:r>
                    </a:p>
                    <a:p>
                      <a:pPr marL="800100" marR="0" lvl="1" indent="-342900" algn="l" defTabSz="457200" rtl="0" eaLnBrk="1" fontAlgn="auto" latinLnBrk="0" hangingPunct="1">
                        <a:lnSpc>
                          <a:spcPct val="100000"/>
                        </a:lnSpc>
                        <a:spcBef>
                          <a:spcPts val="1000"/>
                        </a:spcBef>
                        <a:spcAft>
                          <a:spcPts val="0"/>
                        </a:spcAft>
                        <a:buClr>
                          <a:srgbClr val="353535"/>
                        </a:buClr>
                        <a:buSzTx/>
                        <a:buFont typeface="+mj-lt"/>
                        <a:buAutoNum type="arabicPeriod"/>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If electing the continuation coverage, the employee mails the form along with the first-month premium to our Third-Party Administrator (TPA), Lisa McGinnis at BAS, Inc. </a:t>
                      </a:r>
                    </a:p>
                    <a:p>
                      <a:pPr marL="800100" marR="0" lvl="1" indent="-342900" algn="l" defTabSz="457200" rtl="0" eaLnBrk="1" fontAlgn="auto" latinLnBrk="0" hangingPunct="1">
                        <a:lnSpc>
                          <a:spcPct val="100000"/>
                        </a:lnSpc>
                        <a:spcBef>
                          <a:spcPts val="1000"/>
                        </a:spcBef>
                        <a:spcAft>
                          <a:spcPts val="0"/>
                        </a:spcAft>
                        <a:buClr>
                          <a:srgbClr val="353535"/>
                        </a:buClr>
                        <a:buSzTx/>
                        <a:buFont typeface="+mj-lt"/>
                        <a:buAutoNum type="arabicPeriod"/>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Finally, remember to terminate coverage in Employee Navigator for the employee who is leaving your employment.   </a:t>
                      </a:r>
                    </a:p>
                    <a:p>
                      <a:pPr algn="l"/>
                      <a:endParaRPr lang="en-US" sz="2400" dirty="0">
                        <a:solidFill>
                          <a:schemeClr val="tx1"/>
                        </a:solidFill>
                      </a:endParaRPr>
                    </a:p>
                  </a:txBody>
                  <a:tcPr>
                    <a:noFill/>
                  </a:tcPr>
                </a:tc>
                <a:extLst>
                  <a:ext uri="{0D108BD9-81ED-4DB2-BD59-A6C34878D82A}">
                    <a16:rowId xmlns:a16="http://schemas.microsoft.com/office/drawing/2014/main" val="4176754971"/>
                  </a:ext>
                </a:extLst>
              </a:tr>
              <a:tr h="2564644">
                <a:tc>
                  <a:txBody>
                    <a:bodyPr/>
                    <a:lstStyle/>
                    <a:p>
                      <a:endParaRPr lang="en-US" sz="2800" dirty="0">
                        <a:solidFill>
                          <a:schemeClr val="tx1"/>
                        </a:solidFill>
                      </a:endParaRPr>
                    </a:p>
                  </a:txBody>
                  <a:tcPr>
                    <a:noFill/>
                  </a:tcPr>
                </a:tc>
                <a:extLst>
                  <a:ext uri="{0D108BD9-81ED-4DB2-BD59-A6C34878D82A}">
                    <a16:rowId xmlns:a16="http://schemas.microsoft.com/office/drawing/2014/main" val="17383698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66</a:t>
            </a:fld>
            <a:endParaRPr lang="en-US" dirty="0">
              <a:solidFill>
                <a:prstClr val="black">
                  <a:tint val="75000"/>
                </a:prstClr>
              </a:solidFill>
            </a:endParaRPr>
          </a:p>
        </p:txBody>
      </p:sp>
    </p:spTree>
    <p:extLst>
      <p:ext uri="{BB962C8B-B14F-4D97-AF65-F5344CB8AC3E}">
        <p14:creationId xmlns:p14="http://schemas.microsoft.com/office/powerpoint/2010/main" val="25421119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extLst>
              <p:ext uri="{D42A27DB-BD31-4B8C-83A1-F6EECF244321}">
                <p14:modId xmlns:p14="http://schemas.microsoft.com/office/powerpoint/2010/main" val="2997248601"/>
              </p:ext>
            </p:extLst>
          </p:nvPr>
        </p:nvGraphicFramePr>
        <p:xfrm>
          <a:off x="457200" y="1072940"/>
          <a:ext cx="7994011" cy="8650535"/>
        </p:xfrm>
        <a:graphic>
          <a:graphicData uri="http://schemas.openxmlformats.org/drawingml/2006/table">
            <a:tbl>
              <a:tblPr firstRow="1" bandRow="1">
                <a:tableStyleId>{5C22544A-7EE6-4342-B048-85BDC9FD1C3A}</a:tableStyleId>
              </a:tblPr>
              <a:tblGrid>
                <a:gridCol w="7994011">
                  <a:extLst>
                    <a:ext uri="{9D8B030D-6E8A-4147-A177-3AD203B41FA5}">
                      <a16:colId xmlns:a16="http://schemas.microsoft.com/office/drawing/2014/main" val="1714606087"/>
                    </a:ext>
                  </a:extLst>
                </a:gridCol>
              </a:tblGrid>
              <a:tr h="6022790">
                <a:tc>
                  <a:txBody>
                    <a:bodyPr/>
                    <a:lstStyle/>
                    <a:p>
                      <a:pPr algn="l"/>
                      <a:endParaRPr lang="en-US" sz="2400" dirty="0">
                        <a:solidFill>
                          <a:schemeClr val="tx1"/>
                        </a:solidFill>
                      </a:endParaRPr>
                    </a:p>
                    <a:p>
                      <a:pPr algn="l"/>
                      <a:endParaRPr lang="en-US" sz="2400" dirty="0">
                        <a:solidFill>
                          <a:schemeClr val="tx1"/>
                        </a:solidFill>
                      </a:endParaRPr>
                    </a:p>
                  </a:txBody>
                  <a:tcPr>
                    <a:noFill/>
                  </a:tcPr>
                </a:tc>
                <a:extLst>
                  <a:ext uri="{0D108BD9-81ED-4DB2-BD59-A6C34878D82A}">
                    <a16:rowId xmlns:a16="http://schemas.microsoft.com/office/drawing/2014/main" val="4176754971"/>
                  </a:ext>
                </a:extLst>
              </a:tr>
              <a:tr h="2627745">
                <a:tc>
                  <a:txBody>
                    <a:bodyPr/>
                    <a:lstStyle/>
                    <a:p>
                      <a:endParaRPr lang="en-US" sz="2800" dirty="0">
                        <a:solidFill>
                          <a:schemeClr val="tx1"/>
                        </a:solidFill>
                      </a:endParaRPr>
                    </a:p>
                  </a:txBody>
                  <a:tcPr>
                    <a:noFill/>
                  </a:tcPr>
                </a:tc>
                <a:extLst>
                  <a:ext uri="{0D108BD9-81ED-4DB2-BD59-A6C34878D82A}">
                    <a16:rowId xmlns:a16="http://schemas.microsoft.com/office/drawing/2014/main" val="17383698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67</a:t>
            </a:fld>
            <a:endParaRPr lang="en-US" dirty="0">
              <a:solidFill>
                <a:prstClr val="black">
                  <a:tint val="75000"/>
                </a:prstClr>
              </a:solidFill>
            </a:endParaRPr>
          </a:p>
        </p:txBody>
      </p:sp>
      <p:sp>
        <p:nvSpPr>
          <p:cNvPr id="8" name="TextBox 7">
            <a:extLst>
              <a:ext uri="{FF2B5EF4-FFF2-40B4-BE49-F238E27FC236}">
                <a16:creationId xmlns:a16="http://schemas.microsoft.com/office/drawing/2014/main" id="{78BBCAC7-9D40-484C-BA82-F4E34C4407EA}"/>
              </a:ext>
            </a:extLst>
          </p:cNvPr>
          <p:cNvSpPr txBox="1"/>
          <p:nvPr/>
        </p:nvSpPr>
        <p:spPr>
          <a:xfrm>
            <a:off x="2286000" y="4681968"/>
            <a:ext cx="4572000" cy="374974"/>
          </a:xfrm>
          <a:prstGeom prst="rect">
            <a:avLst/>
          </a:prstGeom>
          <a:noFill/>
        </p:spPr>
        <p:txBody>
          <a:bodyPr wrap="square">
            <a:spAutoFit/>
          </a:bodyPr>
          <a:lstStyle/>
          <a:p>
            <a:pPr lvl="0">
              <a:lnSpc>
                <a:spcPct val="110000"/>
              </a:lnSpc>
            </a:pPr>
            <a:r>
              <a:rPr lang="en-US" sz="1800" dirty="0">
                <a:solidFill>
                  <a:schemeClr val="bg1"/>
                </a:solidFill>
                <a:latin typeface="Times New Roman"/>
                <a:cs typeface="Times New Roman"/>
              </a:rPr>
              <a:t>Parish &amp; School Policy Manual</a:t>
            </a:r>
          </a:p>
        </p:txBody>
      </p:sp>
      <p:pic>
        <p:nvPicPr>
          <p:cNvPr id="12" name="Picture 11">
            <a:extLst>
              <a:ext uri="{FF2B5EF4-FFF2-40B4-BE49-F238E27FC236}">
                <a16:creationId xmlns:a16="http://schemas.microsoft.com/office/drawing/2014/main" id="{0C217D63-3B32-4D5E-A050-DF9069BB6A63}"/>
              </a:ext>
            </a:extLst>
          </p:cNvPr>
          <p:cNvPicPr>
            <a:picLocks noChangeAspect="1"/>
          </p:cNvPicPr>
          <p:nvPr/>
        </p:nvPicPr>
        <p:blipFill>
          <a:blip r:embed="rId4"/>
          <a:stretch>
            <a:fillRect/>
          </a:stretch>
        </p:blipFill>
        <p:spPr>
          <a:xfrm>
            <a:off x="1219200" y="1008209"/>
            <a:ext cx="6810932" cy="5818575"/>
          </a:xfrm>
          <a:prstGeom prst="rect">
            <a:avLst/>
          </a:prstGeom>
        </p:spPr>
      </p:pic>
    </p:spTree>
    <p:extLst>
      <p:ext uri="{BB962C8B-B14F-4D97-AF65-F5344CB8AC3E}">
        <p14:creationId xmlns:p14="http://schemas.microsoft.com/office/powerpoint/2010/main" val="39314648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extLst>
              <p:ext uri="{D42A27DB-BD31-4B8C-83A1-F6EECF244321}">
                <p14:modId xmlns:p14="http://schemas.microsoft.com/office/powerpoint/2010/main" val="3819310717"/>
              </p:ext>
            </p:extLst>
          </p:nvPr>
        </p:nvGraphicFramePr>
        <p:xfrm>
          <a:off x="457200" y="1072940"/>
          <a:ext cx="7994011" cy="8650535"/>
        </p:xfrm>
        <a:graphic>
          <a:graphicData uri="http://schemas.openxmlformats.org/drawingml/2006/table">
            <a:tbl>
              <a:tblPr firstRow="1" bandRow="1">
                <a:tableStyleId>{5C22544A-7EE6-4342-B048-85BDC9FD1C3A}</a:tableStyleId>
              </a:tblPr>
              <a:tblGrid>
                <a:gridCol w="7994011">
                  <a:extLst>
                    <a:ext uri="{9D8B030D-6E8A-4147-A177-3AD203B41FA5}">
                      <a16:colId xmlns:a16="http://schemas.microsoft.com/office/drawing/2014/main" val="1714606087"/>
                    </a:ext>
                  </a:extLst>
                </a:gridCol>
              </a:tblGrid>
              <a:tr h="6022790">
                <a:tc>
                  <a:txBody>
                    <a:bodyPr/>
                    <a:lstStyle/>
                    <a:p>
                      <a:pPr algn="l"/>
                      <a:endParaRPr lang="en-US" sz="2400" dirty="0">
                        <a:solidFill>
                          <a:schemeClr val="tx1"/>
                        </a:solidFill>
                      </a:endParaRP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Employee Assistance Program (EAP)</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Prudent Rx</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Transform Diabetes Care</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Virtual Visits – now $49 </a:t>
                      </a:r>
                      <a:r>
                        <a:rPr kumimoji="0" lang="en-US" sz="18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when using virtual visit provider networks</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Rally and Real Appeal Wellness Programs</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Access to four dental cleanings based on claims and certain health conditions</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 wealth of resources for our members at myuhc.com, Caremark.com, deltadentalwi.com, and vsp.com </a:t>
                      </a:r>
                    </a:p>
                    <a:p>
                      <a:pPr algn="l"/>
                      <a:endParaRPr lang="en-US" sz="2400" dirty="0">
                        <a:solidFill>
                          <a:schemeClr val="tx1"/>
                        </a:solidFill>
                      </a:endParaRPr>
                    </a:p>
                  </a:txBody>
                  <a:tcPr>
                    <a:noFill/>
                  </a:tcPr>
                </a:tc>
                <a:extLst>
                  <a:ext uri="{0D108BD9-81ED-4DB2-BD59-A6C34878D82A}">
                    <a16:rowId xmlns:a16="http://schemas.microsoft.com/office/drawing/2014/main" val="4176754971"/>
                  </a:ext>
                </a:extLst>
              </a:tr>
              <a:tr h="2627745">
                <a:tc>
                  <a:txBody>
                    <a:bodyPr/>
                    <a:lstStyle/>
                    <a:p>
                      <a:endParaRPr lang="en-US" sz="2800" dirty="0">
                        <a:solidFill>
                          <a:schemeClr val="tx1"/>
                        </a:solidFill>
                      </a:endParaRPr>
                    </a:p>
                  </a:txBody>
                  <a:tcPr>
                    <a:noFill/>
                  </a:tcPr>
                </a:tc>
                <a:extLst>
                  <a:ext uri="{0D108BD9-81ED-4DB2-BD59-A6C34878D82A}">
                    <a16:rowId xmlns:a16="http://schemas.microsoft.com/office/drawing/2014/main" val="17383698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68</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C5F1B815-2004-4135-B2C1-034A577C2DAA}"/>
              </a:ext>
            </a:extLst>
          </p:cNvPr>
          <p:cNvSpPr txBox="1"/>
          <p:nvPr/>
        </p:nvSpPr>
        <p:spPr>
          <a:xfrm>
            <a:off x="2438401" y="270501"/>
            <a:ext cx="6948168" cy="531940"/>
          </a:xfrm>
          <a:prstGeom prst="rect">
            <a:avLst/>
          </a:prstGeom>
          <a:noFill/>
        </p:spPr>
        <p:txBody>
          <a:bodyPr wrap="square" rtlCol="0">
            <a:spAutoFit/>
          </a:bodyPr>
          <a:lstStyle/>
          <a:p>
            <a:pPr lvl="0">
              <a:lnSpc>
                <a:spcPct val="110000"/>
              </a:lnSpc>
            </a:pPr>
            <a:r>
              <a:rPr lang="en-US" sz="2800" dirty="0">
                <a:solidFill>
                  <a:schemeClr val="bg1">
                    <a:lumMod val="95000"/>
                  </a:schemeClr>
                </a:solidFill>
                <a:latin typeface="Times New Roman"/>
                <a:cs typeface="Times New Roman"/>
              </a:rPr>
              <a:t>Plan Highlights</a:t>
            </a:r>
          </a:p>
        </p:txBody>
      </p:sp>
    </p:spTree>
    <p:extLst>
      <p:ext uri="{BB962C8B-B14F-4D97-AF65-F5344CB8AC3E}">
        <p14:creationId xmlns:p14="http://schemas.microsoft.com/office/powerpoint/2010/main" val="23240378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extLst>
              <p:ext uri="{D42A27DB-BD31-4B8C-83A1-F6EECF244321}">
                <p14:modId xmlns:p14="http://schemas.microsoft.com/office/powerpoint/2010/main" val="1051500919"/>
              </p:ext>
            </p:extLst>
          </p:nvPr>
        </p:nvGraphicFramePr>
        <p:xfrm>
          <a:off x="457200" y="1072940"/>
          <a:ext cx="7994011" cy="8650535"/>
        </p:xfrm>
        <a:graphic>
          <a:graphicData uri="http://schemas.openxmlformats.org/drawingml/2006/table">
            <a:tbl>
              <a:tblPr firstRow="1" bandRow="1">
                <a:tableStyleId>{5C22544A-7EE6-4342-B048-85BDC9FD1C3A}</a:tableStyleId>
              </a:tblPr>
              <a:tblGrid>
                <a:gridCol w="7994011">
                  <a:extLst>
                    <a:ext uri="{9D8B030D-6E8A-4147-A177-3AD203B41FA5}">
                      <a16:colId xmlns:a16="http://schemas.microsoft.com/office/drawing/2014/main" val="1714606087"/>
                    </a:ext>
                  </a:extLst>
                </a:gridCol>
              </a:tblGrid>
              <a:tr h="6022790">
                <a:tc>
                  <a:txBody>
                    <a:bodyPr/>
                    <a:lstStyle/>
                    <a:p>
                      <a:pPr algn="l"/>
                      <a:endParaRPr lang="en-US" sz="2400" dirty="0">
                        <a:solidFill>
                          <a:schemeClr val="tx1"/>
                        </a:solidFill>
                      </a:endParaRPr>
                    </a:p>
                  </a:txBody>
                  <a:tcPr>
                    <a:noFill/>
                  </a:tcPr>
                </a:tc>
                <a:extLst>
                  <a:ext uri="{0D108BD9-81ED-4DB2-BD59-A6C34878D82A}">
                    <a16:rowId xmlns:a16="http://schemas.microsoft.com/office/drawing/2014/main" val="4176754971"/>
                  </a:ext>
                </a:extLst>
              </a:tr>
              <a:tr h="2627745">
                <a:tc>
                  <a:txBody>
                    <a:bodyPr/>
                    <a:lstStyle/>
                    <a:p>
                      <a:endParaRPr lang="en-US" sz="2800" dirty="0">
                        <a:solidFill>
                          <a:schemeClr val="tx1"/>
                        </a:solidFill>
                      </a:endParaRPr>
                    </a:p>
                  </a:txBody>
                  <a:tcPr>
                    <a:noFill/>
                  </a:tcPr>
                </a:tc>
                <a:extLst>
                  <a:ext uri="{0D108BD9-81ED-4DB2-BD59-A6C34878D82A}">
                    <a16:rowId xmlns:a16="http://schemas.microsoft.com/office/drawing/2014/main" val="17383698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69</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C5F1B815-2004-4135-B2C1-034A577C2DAA}"/>
              </a:ext>
            </a:extLst>
          </p:cNvPr>
          <p:cNvSpPr txBox="1"/>
          <p:nvPr/>
        </p:nvSpPr>
        <p:spPr>
          <a:xfrm>
            <a:off x="2438401" y="270501"/>
            <a:ext cx="6948168" cy="531940"/>
          </a:xfrm>
          <a:prstGeom prst="rect">
            <a:avLst/>
          </a:prstGeom>
          <a:noFill/>
        </p:spPr>
        <p:txBody>
          <a:bodyPr wrap="square" rtlCol="0">
            <a:spAutoFit/>
          </a:bodyPr>
          <a:lstStyle/>
          <a:p>
            <a:pPr lvl="0">
              <a:lnSpc>
                <a:spcPct val="110000"/>
              </a:lnSpc>
            </a:pPr>
            <a:r>
              <a:rPr lang="en-US" sz="2800" dirty="0">
                <a:solidFill>
                  <a:schemeClr val="bg1">
                    <a:lumMod val="95000"/>
                  </a:schemeClr>
                </a:solidFill>
                <a:latin typeface="Times New Roman"/>
                <a:cs typeface="Times New Roman"/>
              </a:rPr>
              <a:t>My </a:t>
            </a:r>
            <a:r>
              <a:rPr lang="en-US" sz="2800" dirty="0" err="1">
                <a:solidFill>
                  <a:schemeClr val="bg1">
                    <a:lumMod val="95000"/>
                  </a:schemeClr>
                </a:solidFill>
                <a:latin typeface="Times New Roman"/>
                <a:cs typeface="Times New Roman"/>
              </a:rPr>
              <a:t>Archmil</a:t>
            </a:r>
            <a:endParaRPr lang="en-US" sz="2800" dirty="0">
              <a:solidFill>
                <a:schemeClr val="bg1">
                  <a:lumMod val="95000"/>
                </a:schemeClr>
              </a:solidFill>
              <a:latin typeface="Times New Roman"/>
              <a:cs typeface="Times New Roman"/>
            </a:endParaRPr>
          </a:p>
        </p:txBody>
      </p:sp>
      <p:pic>
        <p:nvPicPr>
          <p:cNvPr id="7" name="Picture 6">
            <a:extLst>
              <a:ext uri="{FF2B5EF4-FFF2-40B4-BE49-F238E27FC236}">
                <a16:creationId xmlns:a16="http://schemas.microsoft.com/office/drawing/2014/main" id="{0B22B551-591C-46BE-8FE6-71AFC8F06410}"/>
              </a:ext>
            </a:extLst>
          </p:cNvPr>
          <p:cNvPicPr>
            <a:picLocks noChangeAspect="1"/>
          </p:cNvPicPr>
          <p:nvPr/>
        </p:nvPicPr>
        <p:blipFill rotWithShape="1">
          <a:blip r:embed="rId4"/>
          <a:srcRect l="50313" t="4101" r="1094" b="5664"/>
          <a:stretch/>
        </p:blipFill>
        <p:spPr>
          <a:xfrm>
            <a:off x="3581400" y="1219566"/>
            <a:ext cx="5386491" cy="5105400"/>
          </a:xfrm>
          <a:prstGeom prst="rect">
            <a:avLst/>
          </a:prstGeom>
        </p:spPr>
      </p:pic>
      <p:sp>
        <p:nvSpPr>
          <p:cNvPr id="8" name="Content Placeholder 2">
            <a:extLst>
              <a:ext uri="{FF2B5EF4-FFF2-40B4-BE49-F238E27FC236}">
                <a16:creationId xmlns:a16="http://schemas.microsoft.com/office/drawing/2014/main" id="{424A0ADD-FB30-47DD-AC39-6FCF265C0ED2}"/>
              </a:ext>
            </a:extLst>
          </p:cNvPr>
          <p:cNvSpPr txBox="1">
            <a:spLocks/>
          </p:cNvSpPr>
          <p:nvPr/>
        </p:nvSpPr>
        <p:spPr>
          <a:xfrm>
            <a:off x="144896" y="1905000"/>
            <a:ext cx="3200916" cy="2721736"/>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US" altLang="en-US" dirty="0">
              <a:latin typeface="Tahoma" panose="020B0604030504040204" pitchFamily="34" charset="0"/>
              <a:cs typeface="Tahoma" panose="020B0604030504040204" pitchFamily="34" charset="0"/>
            </a:endParaRPr>
          </a:p>
          <a:p>
            <a:pPr>
              <a:buFont typeface="Wingdings" panose="05000000000000000000" pitchFamily="2" charset="2"/>
              <a:buChar char="§"/>
            </a:pPr>
            <a:r>
              <a:rPr lang="en-US" sz="2200" dirty="0">
                <a:latin typeface="Calibri" panose="020F0502020204030204" pitchFamily="34" charset="0"/>
                <a:cs typeface="Calibri" panose="020F0502020204030204" pitchFamily="34" charset="0"/>
              </a:rPr>
              <a:t>Login to www.archmil.org</a:t>
            </a:r>
          </a:p>
          <a:p>
            <a:pPr>
              <a:buFont typeface="Wingdings" panose="05000000000000000000" pitchFamily="2" charset="2"/>
              <a:buChar char="§"/>
            </a:pPr>
            <a:r>
              <a:rPr lang="en-US" sz="2200" dirty="0">
                <a:latin typeface="Calibri" panose="020F0502020204030204" pitchFamily="34" charset="0"/>
                <a:cs typeface="Calibri" panose="020F0502020204030204" pitchFamily="34" charset="0"/>
              </a:rPr>
              <a:t>Search for whatever you need:</a:t>
            </a:r>
          </a:p>
          <a:p>
            <a:pPr lvl="1">
              <a:buFont typeface="Wingdings" panose="05000000000000000000" pitchFamily="2" charset="2"/>
              <a:buChar char="§"/>
            </a:pPr>
            <a:r>
              <a:rPr lang="en-US" sz="2000" dirty="0">
                <a:latin typeface="Calibri" panose="020F0502020204030204" pitchFamily="34" charset="0"/>
                <a:cs typeface="Calibri" panose="020F0502020204030204" pitchFamily="34" charset="0"/>
              </a:rPr>
              <a:t>Health Insurance</a:t>
            </a:r>
          </a:p>
          <a:p>
            <a:pPr lvl="1">
              <a:buFont typeface="Wingdings" panose="05000000000000000000" pitchFamily="2" charset="2"/>
              <a:buChar char="§"/>
            </a:pPr>
            <a:r>
              <a:rPr lang="en-US" sz="2000" dirty="0">
                <a:latin typeface="Calibri" panose="020F0502020204030204" pitchFamily="34" charset="0"/>
                <a:cs typeface="Calibri" panose="020F0502020204030204" pitchFamily="34" charset="0"/>
              </a:rPr>
              <a:t>Continuation of Coverage</a:t>
            </a:r>
          </a:p>
          <a:p>
            <a:pPr lvl="1">
              <a:buFont typeface="Wingdings" panose="05000000000000000000" pitchFamily="2" charset="2"/>
              <a:buChar char="§"/>
            </a:pPr>
            <a:r>
              <a:rPr lang="en-US" sz="2000" dirty="0">
                <a:latin typeface="Calibri" panose="020F0502020204030204" pitchFamily="34" charset="0"/>
                <a:cs typeface="Calibri" panose="020F0502020204030204" pitchFamily="34" charset="0"/>
              </a:rPr>
              <a:t>Open Enrollment</a:t>
            </a:r>
          </a:p>
        </p:txBody>
      </p:sp>
    </p:spTree>
    <p:extLst>
      <p:ext uri="{BB962C8B-B14F-4D97-AF65-F5344CB8AC3E}">
        <p14:creationId xmlns:p14="http://schemas.microsoft.com/office/powerpoint/2010/main" val="443283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2C887-D06C-4730-965E-4312B72A6446}"/>
              </a:ext>
            </a:extLst>
          </p:cNvPr>
          <p:cNvSpPr>
            <a:spLocks noGrp="1"/>
          </p:cNvSpPr>
          <p:nvPr>
            <p:ph type="title"/>
          </p:nvPr>
        </p:nvSpPr>
        <p:spPr>
          <a:xfrm>
            <a:off x="2743200" y="-15326"/>
            <a:ext cx="5772150" cy="777326"/>
          </a:xfrm>
        </p:spPr>
        <p:txBody>
          <a:bodyPr/>
          <a:lstStyle/>
          <a:p>
            <a:r>
              <a:rPr lang="en-US" dirty="0"/>
              <a:t>Q – What about…</a:t>
            </a:r>
          </a:p>
        </p:txBody>
      </p:sp>
      <p:sp>
        <p:nvSpPr>
          <p:cNvPr id="3" name="Content Placeholder 2">
            <a:extLst>
              <a:ext uri="{FF2B5EF4-FFF2-40B4-BE49-F238E27FC236}">
                <a16:creationId xmlns:a16="http://schemas.microsoft.com/office/drawing/2014/main" id="{37B32212-81D1-483A-B845-93E9F590230C}"/>
              </a:ext>
            </a:extLst>
          </p:cNvPr>
          <p:cNvSpPr>
            <a:spLocks noGrp="1"/>
          </p:cNvSpPr>
          <p:nvPr>
            <p:ph idx="1"/>
          </p:nvPr>
        </p:nvSpPr>
        <p:spPr/>
        <p:txBody>
          <a:bodyPr>
            <a:noAutofit/>
          </a:bodyPr>
          <a:lstStyle/>
          <a:p>
            <a:r>
              <a:rPr lang="en-US" sz="4000" dirty="0"/>
              <a:t>Teachers</a:t>
            </a:r>
          </a:p>
          <a:p>
            <a:r>
              <a:rPr lang="en-US" sz="4000" dirty="0"/>
              <a:t>Principals</a:t>
            </a:r>
          </a:p>
          <a:p>
            <a:r>
              <a:rPr lang="en-US" sz="4000" dirty="0"/>
              <a:t>Secretaries</a:t>
            </a:r>
          </a:p>
          <a:p>
            <a:r>
              <a:rPr lang="en-US" sz="4000" dirty="0"/>
              <a:t>Development Director</a:t>
            </a:r>
          </a:p>
          <a:p>
            <a:r>
              <a:rPr lang="en-US" sz="4000" dirty="0"/>
              <a:t>Director of Administrative Services/Business Manager</a:t>
            </a:r>
          </a:p>
          <a:p>
            <a:r>
              <a:rPr lang="en-US" sz="4000" dirty="0"/>
              <a:t>Daycare/Childcare Aide</a:t>
            </a:r>
          </a:p>
        </p:txBody>
      </p:sp>
      <p:pic>
        <p:nvPicPr>
          <p:cNvPr id="4" name="Picture 3" descr="content header.jpg">
            <a:extLst>
              <a:ext uri="{FF2B5EF4-FFF2-40B4-BE49-F238E27FC236}">
                <a16:creationId xmlns:a16="http://schemas.microsoft.com/office/drawing/2014/main" id="{15B6410E-5945-42D6-BDFA-FABBB5EA2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27"/>
            <a:ext cx="9144000" cy="1010169"/>
          </a:xfrm>
          <a:prstGeom prst="rect">
            <a:avLst/>
          </a:prstGeom>
        </p:spPr>
      </p:pic>
      <p:sp>
        <p:nvSpPr>
          <p:cNvPr id="7" name="TextBox 6">
            <a:extLst>
              <a:ext uri="{FF2B5EF4-FFF2-40B4-BE49-F238E27FC236}">
                <a16:creationId xmlns:a16="http://schemas.microsoft.com/office/drawing/2014/main" id="{41405C27-A138-9F40-AD36-3DDEE9F97967}"/>
              </a:ext>
            </a:extLst>
          </p:cNvPr>
          <p:cNvSpPr txBox="1"/>
          <p:nvPr/>
        </p:nvSpPr>
        <p:spPr>
          <a:xfrm>
            <a:off x="2543175" y="-15328"/>
            <a:ext cx="6172200" cy="1200329"/>
          </a:xfrm>
          <a:prstGeom prst="rect">
            <a:avLst/>
          </a:prstGeom>
          <a:noFill/>
        </p:spPr>
        <p:txBody>
          <a:bodyPr wrap="square" rtlCol="0">
            <a:spAutoFit/>
          </a:bodyPr>
          <a:lstStyle/>
          <a:p>
            <a:r>
              <a:rPr lang="en-US" sz="5400" dirty="0">
                <a:solidFill>
                  <a:schemeClr val="bg1"/>
                </a:solidFill>
              </a:rPr>
              <a:t>What about…</a:t>
            </a:r>
          </a:p>
          <a:p>
            <a:endParaRPr lang="en-US" dirty="0"/>
          </a:p>
        </p:txBody>
      </p:sp>
    </p:spTree>
    <p:extLst>
      <p:ext uri="{BB962C8B-B14F-4D97-AF65-F5344CB8AC3E}">
        <p14:creationId xmlns:p14="http://schemas.microsoft.com/office/powerpoint/2010/main" val="35002235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nvGraphicFramePr>
        <p:xfrm>
          <a:off x="457200" y="1072940"/>
          <a:ext cx="7994011" cy="8650535"/>
        </p:xfrm>
        <a:graphic>
          <a:graphicData uri="http://schemas.openxmlformats.org/drawingml/2006/table">
            <a:tbl>
              <a:tblPr firstRow="1" bandRow="1">
                <a:tableStyleId>{5C22544A-7EE6-4342-B048-85BDC9FD1C3A}</a:tableStyleId>
              </a:tblPr>
              <a:tblGrid>
                <a:gridCol w="7994011">
                  <a:extLst>
                    <a:ext uri="{9D8B030D-6E8A-4147-A177-3AD203B41FA5}">
                      <a16:colId xmlns:a16="http://schemas.microsoft.com/office/drawing/2014/main" val="1714606087"/>
                    </a:ext>
                  </a:extLst>
                </a:gridCol>
              </a:tblGrid>
              <a:tr h="6022790">
                <a:tc>
                  <a:txBody>
                    <a:bodyPr/>
                    <a:lstStyle/>
                    <a:p>
                      <a:pPr algn="l"/>
                      <a:endParaRPr lang="en-US" sz="2400" dirty="0">
                        <a:solidFill>
                          <a:schemeClr val="tx1"/>
                        </a:solidFill>
                      </a:endParaRPr>
                    </a:p>
                  </a:txBody>
                  <a:tcPr>
                    <a:noFill/>
                  </a:tcPr>
                </a:tc>
                <a:extLst>
                  <a:ext uri="{0D108BD9-81ED-4DB2-BD59-A6C34878D82A}">
                    <a16:rowId xmlns:a16="http://schemas.microsoft.com/office/drawing/2014/main" val="4176754971"/>
                  </a:ext>
                </a:extLst>
              </a:tr>
              <a:tr h="2627745">
                <a:tc>
                  <a:txBody>
                    <a:bodyPr/>
                    <a:lstStyle/>
                    <a:p>
                      <a:endParaRPr lang="en-US" sz="2800" dirty="0">
                        <a:solidFill>
                          <a:schemeClr val="tx1"/>
                        </a:solidFill>
                      </a:endParaRPr>
                    </a:p>
                  </a:txBody>
                  <a:tcPr>
                    <a:noFill/>
                  </a:tcPr>
                </a:tc>
                <a:extLst>
                  <a:ext uri="{0D108BD9-81ED-4DB2-BD59-A6C34878D82A}">
                    <a16:rowId xmlns:a16="http://schemas.microsoft.com/office/drawing/2014/main" val="17383698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70</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C5F1B815-2004-4135-B2C1-034A577C2DAA}"/>
              </a:ext>
            </a:extLst>
          </p:cNvPr>
          <p:cNvSpPr txBox="1"/>
          <p:nvPr/>
        </p:nvSpPr>
        <p:spPr>
          <a:xfrm>
            <a:off x="2438401" y="270501"/>
            <a:ext cx="6948168" cy="531940"/>
          </a:xfrm>
          <a:prstGeom prst="rect">
            <a:avLst/>
          </a:prstGeom>
          <a:noFill/>
        </p:spPr>
        <p:txBody>
          <a:bodyPr wrap="square" rtlCol="0">
            <a:spAutoFit/>
          </a:bodyPr>
          <a:lstStyle/>
          <a:p>
            <a:pPr lvl="0">
              <a:lnSpc>
                <a:spcPct val="110000"/>
              </a:lnSpc>
            </a:pPr>
            <a:r>
              <a:rPr lang="en-US" sz="2800" dirty="0">
                <a:solidFill>
                  <a:schemeClr val="bg1">
                    <a:lumMod val="95000"/>
                  </a:schemeClr>
                </a:solidFill>
                <a:latin typeface="Times New Roman"/>
                <a:cs typeface="Times New Roman"/>
              </a:rPr>
              <a:t>My </a:t>
            </a:r>
            <a:r>
              <a:rPr lang="en-US" sz="2800" dirty="0" err="1">
                <a:solidFill>
                  <a:schemeClr val="bg1">
                    <a:lumMod val="95000"/>
                  </a:schemeClr>
                </a:solidFill>
                <a:latin typeface="Times New Roman"/>
                <a:cs typeface="Times New Roman"/>
              </a:rPr>
              <a:t>Archmil</a:t>
            </a:r>
            <a:endParaRPr lang="en-US" sz="2800" dirty="0">
              <a:solidFill>
                <a:schemeClr val="bg1">
                  <a:lumMod val="95000"/>
                </a:schemeClr>
              </a:solidFill>
              <a:latin typeface="Times New Roman"/>
              <a:cs typeface="Times New Roman"/>
            </a:endParaRPr>
          </a:p>
        </p:txBody>
      </p:sp>
      <p:pic>
        <p:nvPicPr>
          <p:cNvPr id="10" name="Picture 9">
            <a:extLst>
              <a:ext uri="{FF2B5EF4-FFF2-40B4-BE49-F238E27FC236}">
                <a16:creationId xmlns:a16="http://schemas.microsoft.com/office/drawing/2014/main" id="{446F62CC-CCA8-4999-9078-8198FAA96CF4}"/>
              </a:ext>
            </a:extLst>
          </p:cNvPr>
          <p:cNvPicPr>
            <a:picLocks noChangeAspect="1"/>
          </p:cNvPicPr>
          <p:nvPr/>
        </p:nvPicPr>
        <p:blipFill>
          <a:blip r:embed="rId4"/>
          <a:stretch>
            <a:fillRect/>
          </a:stretch>
        </p:blipFill>
        <p:spPr>
          <a:xfrm>
            <a:off x="469135" y="1137163"/>
            <a:ext cx="8229600" cy="5219187"/>
          </a:xfrm>
          <a:prstGeom prst="rect">
            <a:avLst/>
          </a:prstGeom>
        </p:spPr>
      </p:pic>
    </p:spTree>
    <p:extLst>
      <p:ext uri="{BB962C8B-B14F-4D97-AF65-F5344CB8AC3E}">
        <p14:creationId xmlns:p14="http://schemas.microsoft.com/office/powerpoint/2010/main" val="7763836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nvGraphicFramePr>
        <p:xfrm>
          <a:off x="457200" y="1072940"/>
          <a:ext cx="7994011" cy="8650535"/>
        </p:xfrm>
        <a:graphic>
          <a:graphicData uri="http://schemas.openxmlformats.org/drawingml/2006/table">
            <a:tbl>
              <a:tblPr firstRow="1" bandRow="1">
                <a:tableStyleId>{5C22544A-7EE6-4342-B048-85BDC9FD1C3A}</a:tableStyleId>
              </a:tblPr>
              <a:tblGrid>
                <a:gridCol w="7994011">
                  <a:extLst>
                    <a:ext uri="{9D8B030D-6E8A-4147-A177-3AD203B41FA5}">
                      <a16:colId xmlns:a16="http://schemas.microsoft.com/office/drawing/2014/main" val="1714606087"/>
                    </a:ext>
                  </a:extLst>
                </a:gridCol>
              </a:tblGrid>
              <a:tr h="6022790">
                <a:tc>
                  <a:txBody>
                    <a:bodyPr/>
                    <a:lstStyle/>
                    <a:p>
                      <a:pPr algn="l"/>
                      <a:endParaRPr lang="en-US" sz="2400" dirty="0">
                        <a:solidFill>
                          <a:schemeClr val="tx1"/>
                        </a:solidFill>
                      </a:endParaRPr>
                    </a:p>
                  </a:txBody>
                  <a:tcPr>
                    <a:noFill/>
                  </a:tcPr>
                </a:tc>
                <a:extLst>
                  <a:ext uri="{0D108BD9-81ED-4DB2-BD59-A6C34878D82A}">
                    <a16:rowId xmlns:a16="http://schemas.microsoft.com/office/drawing/2014/main" val="4176754971"/>
                  </a:ext>
                </a:extLst>
              </a:tr>
              <a:tr h="2627745">
                <a:tc>
                  <a:txBody>
                    <a:bodyPr/>
                    <a:lstStyle/>
                    <a:p>
                      <a:endParaRPr lang="en-US" sz="2800" dirty="0">
                        <a:solidFill>
                          <a:schemeClr val="tx1"/>
                        </a:solidFill>
                      </a:endParaRPr>
                    </a:p>
                  </a:txBody>
                  <a:tcPr>
                    <a:noFill/>
                  </a:tcPr>
                </a:tc>
                <a:extLst>
                  <a:ext uri="{0D108BD9-81ED-4DB2-BD59-A6C34878D82A}">
                    <a16:rowId xmlns:a16="http://schemas.microsoft.com/office/drawing/2014/main" val="17383698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71</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C5F1B815-2004-4135-B2C1-034A577C2DAA}"/>
              </a:ext>
            </a:extLst>
          </p:cNvPr>
          <p:cNvSpPr txBox="1"/>
          <p:nvPr/>
        </p:nvSpPr>
        <p:spPr>
          <a:xfrm>
            <a:off x="2438401" y="270501"/>
            <a:ext cx="6948168" cy="531940"/>
          </a:xfrm>
          <a:prstGeom prst="rect">
            <a:avLst/>
          </a:prstGeom>
          <a:noFill/>
        </p:spPr>
        <p:txBody>
          <a:bodyPr wrap="square" rtlCol="0">
            <a:spAutoFit/>
          </a:bodyPr>
          <a:lstStyle/>
          <a:p>
            <a:pPr lvl="0">
              <a:lnSpc>
                <a:spcPct val="110000"/>
              </a:lnSpc>
            </a:pPr>
            <a:r>
              <a:rPr lang="en-US" sz="2800" dirty="0">
                <a:solidFill>
                  <a:schemeClr val="bg1">
                    <a:lumMod val="95000"/>
                  </a:schemeClr>
                </a:solidFill>
                <a:latin typeface="Times New Roman"/>
                <a:cs typeface="Times New Roman"/>
              </a:rPr>
              <a:t>Open Enrollment</a:t>
            </a:r>
          </a:p>
        </p:txBody>
      </p:sp>
      <p:pic>
        <p:nvPicPr>
          <p:cNvPr id="7" name="Picture 6" descr="Text&#10;&#10;Description automatically generated">
            <a:extLst>
              <a:ext uri="{FF2B5EF4-FFF2-40B4-BE49-F238E27FC236}">
                <a16:creationId xmlns:a16="http://schemas.microsoft.com/office/drawing/2014/main" id="{86D8F884-55B4-44E6-A855-0379BBF4F500}"/>
              </a:ext>
            </a:extLst>
          </p:cNvPr>
          <p:cNvPicPr>
            <a:picLocks noChangeAspect="1"/>
          </p:cNvPicPr>
          <p:nvPr/>
        </p:nvPicPr>
        <p:blipFill>
          <a:blip r:embed="rId4"/>
          <a:stretch>
            <a:fillRect/>
          </a:stretch>
        </p:blipFill>
        <p:spPr>
          <a:xfrm>
            <a:off x="2590800" y="2911575"/>
            <a:ext cx="5261011" cy="2507748"/>
          </a:xfrm>
          <a:prstGeom prst="rect">
            <a:avLst/>
          </a:prstGeom>
        </p:spPr>
      </p:pic>
    </p:spTree>
    <p:extLst>
      <p:ext uri="{BB962C8B-B14F-4D97-AF65-F5344CB8AC3E}">
        <p14:creationId xmlns:p14="http://schemas.microsoft.com/office/powerpoint/2010/main" val="12026773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nvGraphicFramePr>
        <p:xfrm>
          <a:off x="457200" y="1072940"/>
          <a:ext cx="7994011" cy="8650535"/>
        </p:xfrm>
        <a:graphic>
          <a:graphicData uri="http://schemas.openxmlformats.org/drawingml/2006/table">
            <a:tbl>
              <a:tblPr firstRow="1" bandRow="1">
                <a:tableStyleId>{5C22544A-7EE6-4342-B048-85BDC9FD1C3A}</a:tableStyleId>
              </a:tblPr>
              <a:tblGrid>
                <a:gridCol w="7994011">
                  <a:extLst>
                    <a:ext uri="{9D8B030D-6E8A-4147-A177-3AD203B41FA5}">
                      <a16:colId xmlns:a16="http://schemas.microsoft.com/office/drawing/2014/main" val="1714606087"/>
                    </a:ext>
                  </a:extLst>
                </a:gridCol>
              </a:tblGrid>
              <a:tr h="6022790">
                <a:tc>
                  <a:txBody>
                    <a:bodyPr/>
                    <a:lstStyle/>
                    <a:p>
                      <a:pPr algn="l"/>
                      <a:endParaRPr lang="en-US" sz="2400" dirty="0">
                        <a:solidFill>
                          <a:schemeClr val="tx1"/>
                        </a:solidFill>
                      </a:endParaRPr>
                    </a:p>
                  </a:txBody>
                  <a:tcPr>
                    <a:noFill/>
                  </a:tcPr>
                </a:tc>
                <a:extLst>
                  <a:ext uri="{0D108BD9-81ED-4DB2-BD59-A6C34878D82A}">
                    <a16:rowId xmlns:a16="http://schemas.microsoft.com/office/drawing/2014/main" val="4176754971"/>
                  </a:ext>
                </a:extLst>
              </a:tr>
              <a:tr h="2627745">
                <a:tc>
                  <a:txBody>
                    <a:bodyPr/>
                    <a:lstStyle/>
                    <a:p>
                      <a:endParaRPr lang="en-US" sz="2800" dirty="0">
                        <a:solidFill>
                          <a:schemeClr val="tx1"/>
                        </a:solidFill>
                      </a:endParaRPr>
                    </a:p>
                  </a:txBody>
                  <a:tcPr>
                    <a:noFill/>
                  </a:tcPr>
                </a:tc>
                <a:extLst>
                  <a:ext uri="{0D108BD9-81ED-4DB2-BD59-A6C34878D82A}">
                    <a16:rowId xmlns:a16="http://schemas.microsoft.com/office/drawing/2014/main" val="17383698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72</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C5F1B815-2004-4135-B2C1-034A577C2DAA}"/>
              </a:ext>
            </a:extLst>
          </p:cNvPr>
          <p:cNvSpPr txBox="1"/>
          <p:nvPr/>
        </p:nvSpPr>
        <p:spPr>
          <a:xfrm>
            <a:off x="2438401" y="270501"/>
            <a:ext cx="6948168" cy="531940"/>
          </a:xfrm>
          <a:prstGeom prst="rect">
            <a:avLst/>
          </a:prstGeom>
          <a:noFill/>
        </p:spPr>
        <p:txBody>
          <a:bodyPr wrap="square" rtlCol="0">
            <a:spAutoFit/>
          </a:bodyPr>
          <a:lstStyle/>
          <a:p>
            <a:pPr lvl="0">
              <a:lnSpc>
                <a:spcPct val="110000"/>
              </a:lnSpc>
            </a:pPr>
            <a:r>
              <a:rPr lang="en-US" sz="2800" dirty="0">
                <a:solidFill>
                  <a:schemeClr val="bg1">
                    <a:lumMod val="95000"/>
                  </a:schemeClr>
                </a:solidFill>
                <a:latin typeface="Times New Roman"/>
                <a:cs typeface="Times New Roman"/>
              </a:rPr>
              <a:t>Open Enrollment</a:t>
            </a:r>
          </a:p>
        </p:txBody>
      </p:sp>
      <p:sp>
        <p:nvSpPr>
          <p:cNvPr id="8" name="Content Placeholder 2">
            <a:extLst>
              <a:ext uri="{FF2B5EF4-FFF2-40B4-BE49-F238E27FC236}">
                <a16:creationId xmlns:a16="http://schemas.microsoft.com/office/drawing/2014/main" id="{A7B77ABB-B939-4F00-9F50-4CBE7D60D021}"/>
              </a:ext>
            </a:extLst>
          </p:cNvPr>
          <p:cNvSpPr>
            <a:spLocks noGrp="1"/>
          </p:cNvSpPr>
          <p:nvPr>
            <p:ph idx="1"/>
          </p:nvPr>
        </p:nvSpPr>
        <p:spPr>
          <a:xfrm>
            <a:off x="1927476" y="1264555"/>
            <a:ext cx="8915400" cy="910389"/>
          </a:xfrm>
        </p:spPr>
        <p:txBody>
          <a:bodyPr/>
          <a:lstStyle/>
          <a:p>
            <a:pPr>
              <a:buFont typeface="Wingdings" panose="05000000000000000000" pitchFamily="2" charset="2"/>
              <a:buChar char="§"/>
            </a:pPr>
            <a:r>
              <a:rPr lang="en-US" dirty="0">
                <a:solidFill>
                  <a:schemeClr val="accent2">
                    <a:lumMod val="75000"/>
                  </a:schemeClr>
                </a:solidFill>
                <a:hlinkClick r:id="rId4">
                  <a:extLst>
                    <a:ext uri="{A12FA001-AC4F-418D-AE19-62706E023703}">
                      <ahyp:hlinkClr xmlns:ahyp="http://schemas.microsoft.com/office/drawing/2018/hyperlinkcolor" val="tx"/>
                    </a:ext>
                  </a:extLst>
                </a:hlinkClick>
              </a:rPr>
              <a:t>www.employeenavigator.com</a:t>
            </a:r>
            <a:endParaRPr lang="en-US" dirty="0">
              <a:solidFill>
                <a:schemeClr val="accent2">
                  <a:lumMod val="75000"/>
                </a:schemeClr>
              </a:solidFill>
            </a:endParaRPr>
          </a:p>
          <a:p>
            <a:pPr marL="0" indent="0">
              <a:buNone/>
            </a:pPr>
            <a:endParaRPr lang="en-US" dirty="0">
              <a:solidFill>
                <a:schemeClr val="accent2">
                  <a:lumMod val="75000"/>
                </a:schemeClr>
              </a:solidFill>
            </a:endParaRPr>
          </a:p>
          <a:p>
            <a:endParaRPr lang="en-US" dirty="0"/>
          </a:p>
        </p:txBody>
      </p:sp>
      <p:pic>
        <p:nvPicPr>
          <p:cNvPr id="9" name="Picture 8">
            <a:extLst>
              <a:ext uri="{FF2B5EF4-FFF2-40B4-BE49-F238E27FC236}">
                <a16:creationId xmlns:a16="http://schemas.microsoft.com/office/drawing/2014/main" id="{590569C6-0088-4894-B108-636AE55D6561}"/>
              </a:ext>
            </a:extLst>
          </p:cNvPr>
          <p:cNvPicPr>
            <a:picLocks noChangeAspect="1"/>
          </p:cNvPicPr>
          <p:nvPr/>
        </p:nvPicPr>
        <p:blipFill rotWithShape="1">
          <a:blip r:embed="rId5"/>
          <a:srcRect t="4858" b="4572"/>
          <a:stretch/>
        </p:blipFill>
        <p:spPr>
          <a:xfrm>
            <a:off x="1676400" y="1905001"/>
            <a:ext cx="5448300" cy="4775422"/>
          </a:xfrm>
          <a:prstGeom prst="rect">
            <a:avLst/>
          </a:prstGeom>
        </p:spPr>
      </p:pic>
    </p:spTree>
    <p:extLst>
      <p:ext uri="{BB962C8B-B14F-4D97-AF65-F5344CB8AC3E}">
        <p14:creationId xmlns:p14="http://schemas.microsoft.com/office/powerpoint/2010/main" val="7253639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nvGraphicFramePr>
        <p:xfrm>
          <a:off x="457200" y="1072940"/>
          <a:ext cx="7994011" cy="8650535"/>
        </p:xfrm>
        <a:graphic>
          <a:graphicData uri="http://schemas.openxmlformats.org/drawingml/2006/table">
            <a:tbl>
              <a:tblPr firstRow="1" bandRow="1">
                <a:tableStyleId>{5C22544A-7EE6-4342-B048-85BDC9FD1C3A}</a:tableStyleId>
              </a:tblPr>
              <a:tblGrid>
                <a:gridCol w="7994011">
                  <a:extLst>
                    <a:ext uri="{9D8B030D-6E8A-4147-A177-3AD203B41FA5}">
                      <a16:colId xmlns:a16="http://schemas.microsoft.com/office/drawing/2014/main" val="1714606087"/>
                    </a:ext>
                  </a:extLst>
                </a:gridCol>
              </a:tblGrid>
              <a:tr h="6022790">
                <a:tc>
                  <a:txBody>
                    <a:bodyPr/>
                    <a:lstStyle/>
                    <a:p>
                      <a:pPr algn="l"/>
                      <a:endParaRPr lang="en-US" sz="2400" dirty="0">
                        <a:solidFill>
                          <a:schemeClr val="tx1"/>
                        </a:solidFill>
                      </a:endParaRPr>
                    </a:p>
                  </a:txBody>
                  <a:tcPr>
                    <a:noFill/>
                  </a:tcPr>
                </a:tc>
                <a:extLst>
                  <a:ext uri="{0D108BD9-81ED-4DB2-BD59-A6C34878D82A}">
                    <a16:rowId xmlns:a16="http://schemas.microsoft.com/office/drawing/2014/main" val="4176754971"/>
                  </a:ext>
                </a:extLst>
              </a:tr>
              <a:tr h="2627745">
                <a:tc>
                  <a:txBody>
                    <a:bodyPr/>
                    <a:lstStyle/>
                    <a:p>
                      <a:endParaRPr lang="en-US" sz="2800" dirty="0">
                        <a:solidFill>
                          <a:schemeClr val="tx1"/>
                        </a:solidFill>
                      </a:endParaRPr>
                    </a:p>
                  </a:txBody>
                  <a:tcPr>
                    <a:noFill/>
                  </a:tcPr>
                </a:tc>
                <a:extLst>
                  <a:ext uri="{0D108BD9-81ED-4DB2-BD59-A6C34878D82A}">
                    <a16:rowId xmlns:a16="http://schemas.microsoft.com/office/drawing/2014/main" val="17383698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73</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C5F1B815-2004-4135-B2C1-034A577C2DAA}"/>
              </a:ext>
            </a:extLst>
          </p:cNvPr>
          <p:cNvSpPr txBox="1"/>
          <p:nvPr/>
        </p:nvSpPr>
        <p:spPr>
          <a:xfrm>
            <a:off x="2438401" y="270501"/>
            <a:ext cx="6948168" cy="531940"/>
          </a:xfrm>
          <a:prstGeom prst="rect">
            <a:avLst/>
          </a:prstGeom>
          <a:noFill/>
        </p:spPr>
        <p:txBody>
          <a:bodyPr wrap="square" rtlCol="0">
            <a:spAutoFit/>
          </a:bodyPr>
          <a:lstStyle/>
          <a:p>
            <a:pPr lvl="0">
              <a:lnSpc>
                <a:spcPct val="110000"/>
              </a:lnSpc>
            </a:pPr>
            <a:r>
              <a:rPr lang="en-US" sz="2800" dirty="0">
                <a:solidFill>
                  <a:schemeClr val="bg1">
                    <a:lumMod val="95000"/>
                  </a:schemeClr>
                </a:solidFill>
                <a:latin typeface="Times New Roman"/>
                <a:cs typeface="Times New Roman"/>
              </a:rPr>
              <a:t>Contact Information</a:t>
            </a:r>
          </a:p>
        </p:txBody>
      </p:sp>
      <p:sp>
        <p:nvSpPr>
          <p:cNvPr id="10" name="Content Placeholder 2">
            <a:extLst>
              <a:ext uri="{FF2B5EF4-FFF2-40B4-BE49-F238E27FC236}">
                <a16:creationId xmlns:a16="http://schemas.microsoft.com/office/drawing/2014/main" id="{EFD54990-9312-40D2-AB68-30A202AA376A}"/>
              </a:ext>
            </a:extLst>
          </p:cNvPr>
          <p:cNvSpPr>
            <a:spLocks noGrp="1"/>
          </p:cNvSpPr>
          <p:nvPr>
            <p:ph idx="1"/>
          </p:nvPr>
        </p:nvSpPr>
        <p:spPr>
          <a:xfrm>
            <a:off x="457200" y="3048000"/>
            <a:ext cx="8229600" cy="3078163"/>
          </a:xfrm>
        </p:spPr>
        <p:txBody>
          <a:bodyPr>
            <a:normAutofit/>
          </a:bodyPr>
          <a:lstStyle/>
          <a:p>
            <a:pPr marL="0" indent="0">
              <a:buNone/>
            </a:pPr>
            <a:endParaRPr lang="en-US" sz="1600" dirty="0">
              <a:solidFill>
                <a:srgbClr val="000000"/>
              </a:solidFill>
            </a:endParaRPr>
          </a:p>
          <a:p>
            <a:pPr marL="0" indent="0">
              <a:buNone/>
            </a:pPr>
            <a:r>
              <a:rPr lang="en-US" sz="2600" dirty="0">
                <a:solidFill>
                  <a:srgbClr val="000000"/>
                </a:solidFill>
                <a:latin typeface="Calibri" panose="020F0502020204030204" pitchFamily="34" charset="0"/>
                <a:cs typeface="Calibri" panose="020F0502020204030204" pitchFamily="34" charset="0"/>
              </a:rPr>
              <a:t>Lisa McGinnis, 800-446-8469, </a:t>
            </a:r>
            <a:r>
              <a:rPr lang="en-US" sz="2600" dirty="0">
                <a:solidFill>
                  <a:srgbClr val="000000"/>
                </a:solidFill>
                <a:latin typeface="Calibri" panose="020F0502020204030204" pitchFamily="34" charset="0"/>
                <a:cs typeface="Calibri" panose="020F0502020204030204" pitchFamily="34" charset="0"/>
                <a:hlinkClick r:id="rId4"/>
              </a:rPr>
              <a:t>lisamcginnis@baswv.com</a:t>
            </a:r>
            <a:endParaRPr lang="en-US" sz="2600" dirty="0">
              <a:solidFill>
                <a:srgbClr val="000000"/>
              </a:solidFill>
              <a:latin typeface="Calibri" panose="020F0502020204030204" pitchFamily="34" charset="0"/>
              <a:cs typeface="Calibri" panose="020F0502020204030204" pitchFamily="34" charset="0"/>
            </a:endParaRPr>
          </a:p>
          <a:p>
            <a:pPr marL="0" indent="0">
              <a:buNone/>
            </a:pPr>
            <a:r>
              <a:rPr lang="en-US" sz="2600" dirty="0">
                <a:solidFill>
                  <a:srgbClr val="000000"/>
                </a:solidFill>
                <a:latin typeface="Calibri" panose="020F0502020204030204" pitchFamily="34" charset="0"/>
                <a:cs typeface="Calibri" panose="020F0502020204030204" pitchFamily="34" charset="0"/>
              </a:rPr>
              <a:t>Benefits Administration Services (BAS, Inc.)</a:t>
            </a:r>
          </a:p>
          <a:p>
            <a:pPr marL="0" indent="0">
              <a:buNone/>
            </a:pPr>
            <a:endParaRPr lang="en-US" sz="2600" dirty="0">
              <a:solidFill>
                <a:srgbClr val="000000"/>
              </a:solidFill>
              <a:latin typeface="Calibri" panose="020F0502020204030204" pitchFamily="34" charset="0"/>
              <a:cs typeface="Calibri" panose="020F0502020204030204" pitchFamily="34" charset="0"/>
            </a:endParaRPr>
          </a:p>
          <a:p>
            <a:pPr marL="0" indent="0">
              <a:buNone/>
            </a:pPr>
            <a:r>
              <a:rPr lang="en-US" sz="2600" dirty="0">
                <a:solidFill>
                  <a:srgbClr val="000000"/>
                </a:solidFill>
                <a:latin typeface="Calibri" panose="020F0502020204030204" pitchFamily="34" charset="0"/>
                <a:cs typeface="Calibri" panose="020F0502020204030204" pitchFamily="34" charset="0"/>
              </a:rPr>
              <a:t>Maureen Wurster, 414-769-3423, </a:t>
            </a:r>
            <a:r>
              <a:rPr lang="en-US" sz="2600" dirty="0">
                <a:solidFill>
                  <a:srgbClr val="000000"/>
                </a:solidFill>
                <a:latin typeface="Calibri" panose="020F0502020204030204" pitchFamily="34" charset="0"/>
                <a:cs typeface="Calibri" panose="020F0502020204030204" pitchFamily="34" charset="0"/>
                <a:hlinkClick r:id="rId5"/>
              </a:rPr>
              <a:t>wursterm@archmil.org</a:t>
            </a:r>
            <a:endParaRPr lang="en-US" sz="2600" dirty="0">
              <a:solidFill>
                <a:srgbClr val="000000"/>
              </a:solidFill>
              <a:latin typeface="Calibri" panose="020F0502020204030204" pitchFamily="34" charset="0"/>
              <a:cs typeface="Calibri" panose="020F0502020204030204" pitchFamily="34" charset="0"/>
            </a:endParaRPr>
          </a:p>
          <a:p>
            <a:pPr marL="0" indent="0">
              <a:buNone/>
            </a:pPr>
            <a:r>
              <a:rPr lang="en-US" sz="2600" dirty="0">
                <a:solidFill>
                  <a:srgbClr val="000000"/>
                </a:solidFill>
                <a:latin typeface="Calibri" panose="020F0502020204030204" pitchFamily="34" charset="0"/>
                <a:cs typeface="Calibri" panose="020F0502020204030204" pitchFamily="34" charset="0"/>
              </a:rPr>
              <a:t>HR &amp; Benefits Administrator, Archdiocese of Milwaukee</a:t>
            </a:r>
          </a:p>
        </p:txBody>
      </p:sp>
      <p:pic>
        <p:nvPicPr>
          <p:cNvPr id="11" name="Picture 10" descr="Text&#10;&#10;Description automatically generated">
            <a:extLst>
              <a:ext uri="{FF2B5EF4-FFF2-40B4-BE49-F238E27FC236}">
                <a16:creationId xmlns:a16="http://schemas.microsoft.com/office/drawing/2014/main" id="{56D139B5-6648-4462-ADD6-7A8C4B6B910B}"/>
              </a:ext>
            </a:extLst>
          </p:cNvPr>
          <p:cNvPicPr>
            <a:picLocks noChangeAspect="1"/>
          </p:cNvPicPr>
          <p:nvPr/>
        </p:nvPicPr>
        <p:blipFill>
          <a:blip r:embed="rId6"/>
          <a:stretch>
            <a:fillRect/>
          </a:stretch>
        </p:blipFill>
        <p:spPr>
          <a:xfrm>
            <a:off x="2414531" y="1173280"/>
            <a:ext cx="3926115" cy="1874720"/>
          </a:xfrm>
          <a:prstGeom prst="rect">
            <a:avLst/>
          </a:prstGeom>
        </p:spPr>
      </p:pic>
    </p:spTree>
    <p:extLst>
      <p:ext uri="{BB962C8B-B14F-4D97-AF65-F5344CB8AC3E}">
        <p14:creationId xmlns:p14="http://schemas.microsoft.com/office/powerpoint/2010/main" val="908448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nvGraphicFramePr>
        <p:xfrm>
          <a:off x="457200" y="1072940"/>
          <a:ext cx="7994011" cy="8650535"/>
        </p:xfrm>
        <a:graphic>
          <a:graphicData uri="http://schemas.openxmlformats.org/drawingml/2006/table">
            <a:tbl>
              <a:tblPr firstRow="1" bandRow="1">
                <a:tableStyleId>{5C22544A-7EE6-4342-B048-85BDC9FD1C3A}</a:tableStyleId>
              </a:tblPr>
              <a:tblGrid>
                <a:gridCol w="7994011">
                  <a:extLst>
                    <a:ext uri="{9D8B030D-6E8A-4147-A177-3AD203B41FA5}">
                      <a16:colId xmlns:a16="http://schemas.microsoft.com/office/drawing/2014/main" val="1714606087"/>
                    </a:ext>
                  </a:extLst>
                </a:gridCol>
              </a:tblGrid>
              <a:tr h="6022790">
                <a:tc>
                  <a:txBody>
                    <a:bodyPr/>
                    <a:lstStyle/>
                    <a:p>
                      <a:pPr algn="l"/>
                      <a:endParaRPr lang="en-US" sz="2400" dirty="0">
                        <a:solidFill>
                          <a:schemeClr val="tx1"/>
                        </a:solidFill>
                      </a:endParaRPr>
                    </a:p>
                  </a:txBody>
                  <a:tcPr>
                    <a:noFill/>
                  </a:tcPr>
                </a:tc>
                <a:extLst>
                  <a:ext uri="{0D108BD9-81ED-4DB2-BD59-A6C34878D82A}">
                    <a16:rowId xmlns:a16="http://schemas.microsoft.com/office/drawing/2014/main" val="4176754971"/>
                  </a:ext>
                </a:extLst>
              </a:tr>
              <a:tr h="2627745">
                <a:tc>
                  <a:txBody>
                    <a:bodyPr/>
                    <a:lstStyle/>
                    <a:p>
                      <a:endParaRPr lang="en-US" sz="2800" dirty="0">
                        <a:solidFill>
                          <a:schemeClr val="tx1"/>
                        </a:solidFill>
                      </a:endParaRPr>
                    </a:p>
                  </a:txBody>
                  <a:tcPr>
                    <a:noFill/>
                  </a:tcPr>
                </a:tc>
                <a:extLst>
                  <a:ext uri="{0D108BD9-81ED-4DB2-BD59-A6C34878D82A}">
                    <a16:rowId xmlns:a16="http://schemas.microsoft.com/office/drawing/2014/main" val="17383698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74</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C5F1B815-2004-4135-B2C1-034A577C2DAA}"/>
              </a:ext>
            </a:extLst>
          </p:cNvPr>
          <p:cNvSpPr txBox="1"/>
          <p:nvPr/>
        </p:nvSpPr>
        <p:spPr>
          <a:xfrm>
            <a:off x="2438401" y="270501"/>
            <a:ext cx="6948168" cy="531940"/>
          </a:xfrm>
          <a:prstGeom prst="rect">
            <a:avLst/>
          </a:prstGeom>
          <a:noFill/>
        </p:spPr>
        <p:txBody>
          <a:bodyPr wrap="square" rtlCol="0">
            <a:spAutoFit/>
          </a:bodyPr>
          <a:lstStyle/>
          <a:p>
            <a:pPr lvl="0">
              <a:lnSpc>
                <a:spcPct val="110000"/>
              </a:lnSpc>
            </a:pPr>
            <a:r>
              <a:rPr lang="en-US" sz="2800" dirty="0">
                <a:solidFill>
                  <a:schemeClr val="bg1">
                    <a:lumMod val="95000"/>
                  </a:schemeClr>
                </a:solidFill>
                <a:latin typeface="Times New Roman"/>
                <a:cs typeface="Times New Roman"/>
              </a:rPr>
              <a:t>Questions?</a:t>
            </a:r>
          </a:p>
        </p:txBody>
      </p:sp>
      <p:pic>
        <p:nvPicPr>
          <p:cNvPr id="10" name="Picture 9">
            <a:extLst>
              <a:ext uri="{FF2B5EF4-FFF2-40B4-BE49-F238E27FC236}">
                <a16:creationId xmlns:a16="http://schemas.microsoft.com/office/drawing/2014/main" id="{FD17DAE8-BDA9-4776-B43C-B434DB7EE02A}"/>
              </a:ext>
            </a:extLst>
          </p:cNvPr>
          <p:cNvPicPr>
            <a:picLocks noChangeAspect="1"/>
          </p:cNvPicPr>
          <p:nvPr/>
        </p:nvPicPr>
        <p:blipFill>
          <a:blip r:embed="rId4"/>
          <a:stretch>
            <a:fillRect/>
          </a:stretch>
        </p:blipFill>
        <p:spPr>
          <a:xfrm>
            <a:off x="2602121" y="2620082"/>
            <a:ext cx="3704167" cy="2778125"/>
          </a:xfrm>
          <a:prstGeom prst="rect">
            <a:avLst/>
          </a:prstGeom>
        </p:spPr>
      </p:pic>
    </p:spTree>
    <p:extLst>
      <p:ext uri="{BB962C8B-B14F-4D97-AF65-F5344CB8AC3E}">
        <p14:creationId xmlns:p14="http://schemas.microsoft.com/office/powerpoint/2010/main" val="5623335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sp>
        <p:nvSpPr>
          <p:cNvPr id="6" name="TextBox 5"/>
          <p:cNvSpPr txBox="1"/>
          <p:nvPr/>
        </p:nvSpPr>
        <p:spPr>
          <a:xfrm>
            <a:off x="2667003" y="270501"/>
            <a:ext cx="6719565" cy="657552"/>
          </a:xfrm>
          <a:prstGeom prst="rect">
            <a:avLst/>
          </a:prstGeom>
          <a:noFill/>
        </p:spPr>
        <p:txBody>
          <a:bodyPr wrap="square" rtlCol="0">
            <a:spAutoFit/>
          </a:bodyPr>
          <a:lstStyle/>
          <a:p>
            <a:pPr lvl="0">
              <a:lnSpc>
                <a:spcPct val="110000"/>
              </a:lnSpc>
            </a:pPr>
            <a:endParaRPr lang="en-US" sz="3600" dirty="0">
              <a:latin typeface="Times New Roman"/>
              <a:cs typeface="Times New Roman"/>
            </a:endParaRPr>
          </a:p>
        </p:txBody>
      </p:sp>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extLst>
              <p:ext uri="{D42A27DB-BD31-4B8C-83A1-F6EECF244321}">
                <p14:modId xmlns:p14="http://schemas.microsoft.com/office/powerpoint/2010/main" val="2978182000"/>
              </p:ext>
            </p:extLst>
          </p:nvPr>
        </p:nvGraphicFramePr>
        <p:xfrm>
          <a:off x="464190" y="1090917"/>
          <a:ext cx="8679811" cy="6876423"/>
        </p:xfrm>
        <a:graphic>
          <a:graphicData uri="http://schemas.openxmlformats.org/drawingml/2006/table">
            <a:tbl>
              <a:tblPr firstRow="1" bandRow="1">
                <a:tableStyleId>{5C22544A-7EE6-4342-B048-85BDC9FD1C3A}</a:tableStyleId>
              </a:tblPr>
              <a:tblGrid>
                <a:gridCol w="8679811">
                  <a:extLst>
                    <a:ext uri="{9D8B030D-6E8A-4147-A177-3AD203B41FA5}">
                      <a16:colId xmlns:a16="http://schemas.microsoft.com/office/drawing/2014/main" val="1714606087"/>
                    </a:ext>
                  </a:extLst>
                </a:gridCol>
              </a:tblGrid>
              <a:tr h="2883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latin typeface="Times New Roman"/>
                          <a:cs typeface="Times New Roman"/>
                        </a:rPr>
                        <a:t>Lay Pension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Times New Roman"/>
                          <a:cs typeface="Times New Roman"/>
                        </a:rPr>
                        <a:t>Lay Pension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Times New Roman"/>
                          <a:cs typeface="Times New Roman"/>
                        </a:rPr>
                        <a:t>Lay Pension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Times New Roman"/>
                          <a:cs typeface="Times New Roman"/>
                        </a:rPr>
                        <a:t>Lay Pension Information</a:t>
                      </a:r>
                    </a:p>
                    <a:p>
                      <a:pPr algn="l"/>
                      <a:r>
                        <a:rPr lang="en-US" sz="4800" dirty="0">
                          <a:solidFill>
                            <a:schemeClr val="tx1"/>
                          </a:solidFill>
                        </a:rPr>
                        <a:t>Lay Employee Pension Plan</a:t>
                      </a:r>
                    </a:p>
                    <a:p>
                      <a:pPr algn="l"/>
                      <a:endParaRPr lang="en-US" sz="4800" dirty="0">
                        <a:solidFill>
                          <a:schemeClr val="tx1"/>
                        </a:solidFill>
                      </a:endParaRPr>
                    </a:p>
                    <a:p>
                      <a:pPr algn="l"/>
                      <a:r>
                        <a:rPr lang="en-US" sz="2400" dirty="0">
                          <a:solidFill>
                            <a:schemeClr val="tx1"/>
                          </a:solidFill>
                        </a:rPr>
                        <a:t>Anne Levendoski</a:t>
                      </a:r>
                      <a:br>
                        <a:rPr lang="en-US" sz="2400" dirty="0">
                          <a:solidFill>
                            <a:schemeClr val="tx1"/>
                          </a:solidFill>
                        </a:rPr>
                      </a:br>
                      <a:r>
                        <a:rPr lang="en-US" sz="2400" dirty="0">
                          <a:solidFill>
                            <a:schemeClr val="tx1"/>
                          </a:solidFill>
                        </a:rPr>
                        <a:t>Manger of Business Analysis</a:t>
                      </a:r>
                    </a:p>
                  </a:txBody>
                  <a:tcPr>
                    <a:noFill/>
                  </a:tcPr>
                </a:tc>
                <a:extLst>
                  <a:ext uri="{0D108BD9-81ED-4DB2-BD59-A6C34878D82A}">
                    <a16:rowId xmlns:a16="http://schemas.microsoft.com/office/drawing/2014/main" val="4176754971"/>
                  </a:ext>
                </a:extLst>
              </a:tr>
              <a:tr h="2883543">
                <a:tc>
                  <a:txBody>
                    <a:bodyPr/>
                    <a:lstStyle/>
                    <a:p>
                      <a:endParaRPr lang="en-US" sz="2800" dirty="0">
                        <a:solidFill>
                          <a:schemeClr val="tx1"/>
                        </a:solidFill>
                      </a:endParaRPr>
                    </a:p>
                  </a:txBody>
                  <a:tcPr>
                    <a:noFill/>
                  </a:tcPr>
                </a:tc>
                <a:extLst>
                  <a:ext uri="{0D108BD9-81ED-4DB2-BD59-A6C34878D82A}">
                    <a16:rowId xmlns:a16="http://schemas.microsoft.com/office/drawing/2014/main" val="17383698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75</a:t>
            </a:fld>
            <a:endParaRPr lang="en-US" dirty="0">
              <a:solidFill>
                <a:prstClr val="black">
                  <a:tint val="75000"/>
                </a:prstClr>
              </a:solidFill>
            </a:endParaRPr>
          </a:p>
        </p:txBody>
      </p:sp>
    </p:spTree>
    <p:extLst>
      <p:ext uri="{BB962C8B-B14F-4D97-AF65-F5344CB8AC3E}">
        <p14:creationId xmlns:p14="http://schemas.microsoft.com/office/powerpoint/2010/main" val="2810348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sp>
        <p:nvSpPr>
          <p:cNvPr id="6" name="TextBox 5"/>
          <p:cNvSpPr txBox="1"/>
          <p:nvPr/>
        </p:nvSpPr>
        <p:spPr>
          <a:xfrm>
            <a:off x="2667003" y="270501"/>
            <a:ext cx="6719565" cy="657552"/>
          </a:xfrm>
          <a:prstGeom prst="rect">
            <a:avLst/>
          </a:prstGeom>
          <a:noFill/>
        </p:spPr>
        <p:txBody>
          <a:bodyPr wrap="square" rtlCol="0">
            <a:spAutoFit/>
          </a:bodyPr>
          <a:lstStyle/>
          <a:p>
            <a:pPr lvl="0">
              <a:lnSpc>
                <a:spcPct val="110000"/>
              </a:lnSpc>
            </a:pPr>
            <a:r>
              <a:rPr lang="en-US" sz="3600" dirty="0">
                <a:solidFill>
                  <a:schemeClr val="bg1"/>
                </a:solidFill>
                <a:latin typeface="Times New Roman"/>
                <a:cs typeface="Times New Roman"/>
              </a:rPr>
              <a:t>Lay Pension Information</a:t>
            </a:r>
          </a:p>
        </p:txBody>
      </p:sp>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nvGraphicFramePr>
        <p:xfrm>
          <a:off x="464190" y="1090918"/>
          <a:ext cx="8679811" cy="8110863"/>
        </p:xfrm>
        <a:graphic>
          <a:graphicData uri="http://schemas.openxmlformats.org/drawingml/2006/table">
            <a:tbl>
              <a:tblPr firstRow="1" bandRow="1">
                <a:tableStyleId>{5C22544A-7EE6-4342-B048-85BDC9FD1C3A}</a:tableStyleId>
              </a:tblPr>
              <a:tblGrid>
                <a:gridCol w="8679811">
                  <a:extLst>
                    <a:ext uri="{9D8B030D-6E8A-4147-A177-3AD203B41FA5}">
                      <a16:colId xmlns:a16="http://schemas.microsoft.com/office/drawing/2014/main" val="1714606087"/>
                    </a:ext>
                  </a:extLst>
                </a:gridCol>
              </a:tblGrid>
              <a:tr h="5191760">
                <a:tc>
                  <a:txBody>
                    <a:bodyPr/>
                    <a:lstStyle/>
                    <a:p>
                      <a:pPr marL="0" indent="0">
                        <a:buFont typeface="Arial" panose="020B0604020202020204" pitchFamily="34" charset="0"/>
                        <a:buNone/>
                      </a:pPr>
                      <a:endParaRPr lang="en-US" sz="2800" dirty="0">
                        <a:solidFill>
                          <a:schemeClr val="tx1"/>
                        </a:solidFill>
                      </a:endParaRPr>
                    </a:p>
                    <a:p>
                      <a:pPr marL="0" indent="0">
                        <a:lnSpc>
                          <a:spcPct val="100000"/>
                        </a:lnSpc>
                        <a:buFontTx/>
                        <a:buNone/>
                      </a:pPr>
                      <a:r>
                        <a:rPr lang="en-US" sz="3200" dirty="0">
                          <a:solidFill>
                            <a:schemeClr val="tx1"/>
                          </a:solidFill>
                        </a:rPr>
                        <a:t>Questions:  </a:t>
                      </a:r>
                    </a:p>
                    <a:p>
                      <a:pPr marL="0" indent="0">
                        <a:lnSpc>
                          <a:spcPct val="100000"/>
                        </a:lnSpc>
                        <a:buFontTx/>
                        <a:buNone/>
                      </a:pPr>
                      <a:endParaRPr lang="en-US" sz="3200" dirty="0">
                        <a:solidFill>
                          <a:schemeClr val="tx1"/>
                        </a:solidFill>
                      </a:endParaRPr>
                    </a:p>
                    <a:p>
                      <a:pPr marL="342900" indent="-342900">
                        <a:lnSpc>
                          <a:spcPct val="100000"/>
                        </a:lnSpc>
                        <a:buFont typeface="Arial" panose="020B0604020202020204" pitchFamily="34" charset="0"/>
                        <a:buChar char="•"/>
                      </a:pPr>
                      <a:r>
                        <a:rPr lang="en-US" sz="3100" dirty="0">
                          <a:solidFill>
                            <a:schemeClr val="tx1"/>
                          </a:solidFill>
                        </a:rPr>
                        <a:t>What type of plan is the Lay Employee Pension Plan?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100" dirty="0">
                          <a:solidFill>
                            <a:schemeClr val="tx1"/>
                          </a:solidFill>
                        </a:rPr>
                        <a:t>What percentage does each parish contribute?</a:t>
                      </a:r>
                    </a:p>
                    <a:p>
                      <a:pPr marL="342900" indent="-342900">
                        <a:lnSpc>
                          <a:spcPct val="100000"/>
                        </a:lnSpc>
                        <a:buFont typeface="Arial" panose="020B0604020202020204" pitchFamily="34" charset="0"/>
                        <a:buChar char="•"/>
                      </a:pPr>
                      <a:r>
                        <a:rPr lang="en-US" sz="3100" dirty="0">
                          <a:solidFill>
                            <a:schemeClr val="tx1"/>
                          </a:solidFill>
                        </a:rPr>
                        <a:t>What percentage does the employer fund?  What percentage does the employee fund?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100" dirty="0">
                          <a:solidFill>
                            <a:schemeClr val="tx1"/>
                          </a:solidFill>
                        </a:rPr>
                        <a:t>How many years must you work to become vested?</a:t>
                      </a:r>
                      <a:endParaRPr lang="en-US" sz="2800" dirty="0">
                        <a:solidFill>
                          <a:schemeClr val="tx1"/>
                        </a:solidFill>
                      </a:endParaRPr>
                    </a:p>
                    <a:p>
                      <a:endParaRPr lang="en-US" sz="2800" dirty="0">
                        <a:solidFill>
                          <a:schemeClr val="tx1"/>
                        </a:solidFill>
                      </a:endParaRPr>
                    </a:p>
                  </a:txBody>
                  <a:tcPr>
                    <a:noFill/>
                  </a:tcPr>
                </a:tc>
                <a:extLst>
                  <a:ext uri="{0D108BD9-81ED-4DB2-BD59-A6C34878D82A}">
                    <a16:rowId xmlns:a16="http://schemas.microsoft.com/office/drawing/2014/main" val="4176754971"/>
                  </a:ext>
                </a:extLst>
              </a:tr>
              <a:tr h="2883543">
                <a:tc>
                  <a:txBody>
                    <a:bodyPr/>
                    <a:lstStyle/>
                    <a:p>
                      <a:endParaRPr lang="en-US" sz="2800" dirty="0">
                        <a:solidFill>
                          <a:schemeClr val="tx1"/>
                        </a:solidFill>
                      </a:endParaRPr>
                    </a:p>
                  </a:txBody>
                  <a:tcPr>
                    <a:noFill/>
                  </a:tcPr>
                </a:tc>
                <a:extLst>
                  <a:ext uri="{0D108BD9-81ED-4DB2-BD59-A6C34878D82A}">
                    <a16:rowId xmlns:a16="http://schemas.microsoft.com/office/drawing/2014/main" val="17383698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76</a:t>
            </a:fld>
            <a:endParaRPr lang="en-US" dirty="0">
              <a:solidFill>
                <a:prstClr val="black">
                  <a:tint val="75000"/>
                </a:prstClr>
              </a:solidFill>
            </a:endParaRPr>
          </a:p>
        </p:txBody>
      </p:sp>
    </p:spTree>
    <p:extLst>
      <p:ext uri="{BB962C8B-B14F-4D97-AF65-F5344CB8AC3E}">
        <p14:creationId xmlns:p14="http://schemas.microsoft.com/office/powerpoint/2010/main" val="194298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sp>
        <p:nvSpPr>
          <p:cNvPr id="6" name="TextBox 5"/>
          <p:cNvSpPr txBox="1"/>
          <p:nvPr/>
        </p:nvSpPr>
        <p:spPr>
          <a:xfrm>
            <a:off x="2667003" y="270501"/>
            <a:ext cx="6719565" cy="657552"/>
          </a:xfrm>
          <a:prstGeom prst="rect">
            <a:avLst/>
          </a:prstGeom>
          <a:noFill/>
        </p:spPr>
        <p:txBody>
          <a:bodyPr wrap="square" rtlCol="0">
            <a:spAutoFit/>
          </a:bodyPr>
          <a:lstStyle/>
          <a:p>
            <a:pPr lvl="0">
              <a:lnSpc>
                <a:spcPct val="110000"/>
              </a:lnSpc>
            </a:pPr>
            <a:r>
              <a:rPr lang="en-US" sz="3600" dirty="0">
                <a:solidFill>
                  <a:schemeClr val="bg1"/>
                </a:solidFill>
                <a:latin typeface="Times New Roman"/>
                <a:cs typeface="Times New Roman"/>
              </a:rPr>
              <a:t>Lay Pension Information</a:t>
            </a:r>
          </a:p>
        </p:txBody>
      </p:sp>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nvGraphicFramePr>
        <p:xfrm>
          <a:off x="464190" y="1090918"/>
          <a:ext cx="8679811" cy="9761863"/>
        </p:xfrm>
        <a:graphic>
          <a:graphicData uri="http://schemas.openxmlformats.org/drawingml/2006/table">
            <a:tbl>
              <a:tblPr firstRow="1" bandRow="1">
                <a:tableStyleId>{5C22544A-7EE6-4342-B048-85BDC9FD1C3A}</a:tableStyleId>
              </a:tblPr>
              <a:tblGrid>
                <a:gridCol w="8679811">
                  <a:extLst>
                    <a:ext uri="{9D8B030D-6E8A-4147-A177-3AD203B41FA5}">
                      <a16:colId xmlns:a16="http://schemas.microsoft.com/office/drawing/2014/main" val="1714606087"/>
                    </a:ext>
                  </a:extLst>
                </a:gridCol>
              </a:tblGrid>
              <a:tr h="6878320">
                <a:tc>
                  <a:txBody>
                    <a:bodyPr/>
                    <a:lstStyle/>
                    <a:p>
                      <a:pPr marL="0" indent="0">
                        <a:buFont typeface="Arial" panose="020B0604020202020204" pitchFamily="34" charset="0"/>
                        <a:buNone/>
                      </a:pPr>
                      <a:endParaRPr lang="en-US" sz="2800" dirty="0">
                        <a:solidFill>
                          <a:schemeClr val="tx1"/>
                        </a:solidFill>
                      </a:endParaRPr>
                    </a:p>
                    <a:p>
                      <a:pPr marL="0" indent="0">
                        <a:lnSpc>
                          <a:spcPct val="100000"/>
                        </a:lnSpc>
                        <a:buFontTx/>
                        <a:buNone/>
                      </a:pPr>
                      <a:r>
                        <a:rPr lang="en-US" sz="3200" dirty="0">
                          <a:solidFill>
                            <a:schemeClr val="tx1"/>
                          </a:solidFill>
                        </a:rPr>
                        <a:t>Key Points About the Plan:</a:t>
                      </a:r>
                    </a:p>
                    <a:p>
                      <a:pPr marL="342900" indent="-342900">
                        <a:lnSpc>
                          <a:spcPct val="100000"/>
                        </a:lnSpc>
                        <a:buFont typeface="Arial" panose="020B0604020202020204" pitchFamily="34" charset="0"/>
                        <a:buChar char="•"/>
                      </a:pPr>
                      <a:r>
                        <a:rPr lang="en-US" sz="3100" dirty="0">
                          <a:solidFill>
                            <a:schemeClr val="tx1"/>
                          </a:solidFill>
                        </a:rPr>
                        <a:t>Defined Benefit Plan</a:t>
                      </a:r>
                    </a:p>
                    <a:p>
                      <a:pPr marL="342900" indent="-342900">
                        <a:lnSpc>
                          <a:spcPct val="100000"/>
                        </a:lnSpc>
                        <a:buFont typeface="Arial" panose="020B0604020202020204" pitchFamily="34" charset="0"/>
                        <a:buChar char="•"/>
                      </a:pPr>
                      <a:r>
                        <a:rPr lang="en-US" sz="3100" dirty="0">
                          <a:solidFill>
                            <a:schemeClr val="tx1"/>
                          </a:solidFill>
                        </a:rPr>
                        <a:t>100% employer funded</a:t>
                      </a:r>
                    </a:p>
                    <a:p>
                      <a:pPr marL="342900" lvl="0" indent="-342900">
                        <a:lnSpc>
                          <a:spcPct val="100000"/>
                        </a:lnSpc>
                        <a:buFont typeface="Arial" panose="020B0604020202020204" pitchFamily="34" charset="0"/>
                        <a:buChar char="•"/>
                      </a:pPr>
                      <a:r>
                        <a:rPr lang="en-US" sz="3100" dirty="0">
                          <a:solidFill>
                            <a:schemeClr val="tx1"/>
                          </a:solidFill>
                        </a:rPr>
                        <a:t>Parishes contribute 7% of pensionable wages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100" dirty="0">
                          <a:solidFill>
                            <a:schemeClr val="tx1"/>
                          </a:solidFill>
                        </a:rPr>
                        <a:t>Six full years of continuous service to be vested</a:t>
                      </a:r>
                    </a:p>
                    <a:p>
                      <a:pPr marL="342900" lvl="0" indent="-342900">
                        <a:lnSpc>
                          <a:spcPct val="100000"/>
                        </a:lnSpc>
                        <a:buFont typeface="Arial" panose="020B0604020202020204" pitchFamily="34" charset="0"/>
                        <a:buChar char="•"/>
                      </a:pPr>
                      <a:endParaRPr lang="en-US" sz="3100" dirty="0">
                        <a:solidFill>
                          <a:schemeClr val="tx1"/>
                        </a:solidFill>
                      </a:endParaRPr>
                    </a:p>
                    <a:p>
                      <a:pPr marL="457200" lvl="0" indent="-457200">
                        <a:lnSpc>
                          <a:spcPct val="100000"/>
                        </a:lnSpc>
                        <a:buFont typeface="Wingdings" panose="05000000000000000000" pitchFamily="2" charset="2"/>
                        <a:buChar char="v"/>
                      </a:pPr>
                      <a:r>
                        <a:rPr lang="en-US" sz="3100" dirty="0">
                          <a:solidFill>
                            <a:schemeClr val="tx1"/>
                          </a:solidFill>
                        </a:rPr>
                        <a:t>Benefit Administration managed at Archdiocese</a:t>
                      </a:r>
                    </a:p>
                    <a:p>
                      <a:pPr marL="914400" lvl="1" indent="-457200">
                        <a:lnSpc>
                          <a:spcPct val="100000"/>
                        </a:lnSpc>
                        <a:buFont typeface="Wingdings" panose="05000000000000000000" pitchFamily="2" charset="2"/>
                        <a:buChar char="ü"/>
                      </a:pPr>
                      <a:r>
                        <a:rPr lang="en-US" sz="3100" dirty="0">
                          <a:solidFill>
                            <a:schemeClr val="tx1"/>
                          </a:solidFill>
                        </a:rPr>
                        <a:t>Email Bridget Fischer at </a:t>
                      </a:r>
                      <a:r>
                        <a:rPr lang="en-US" sz="3100" dirty="0">
                          <a:solidFill>
                            <a:srgbClr val="0070C0"/>
                          </a:solidFill>
                          <a:hlinkClick r:id="rId4">
                            <a:extLst>
                              <a:ext uri="{A12FA001-AC4F-418D-AE19-62706E023703}">
                                <ahyp:hlinkClr xmlns:ahyp="http://schemas.microsoft.com/office/drawing/2018/hyperlinkcolor" val="tx"/>
                              </a:ext>
                            </a:extLst>
                          </a:hlinkClick>
                        </a:rPr>
                        <a:t>pension@archmil.org</a:t>
                      </a:r>
                      <a:endParaRPr lang="en-US" sz="3100" dirty="0">
                        <a:solidFill>
                          <a:srgbClr val="0070C0"/>
                        </a:solidFill>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800" dirty="0">
                          <a:solidFill>
                            <a:schemeClr val="tx1"/>
                          </a:solidFill>
                        </a:rPr>
                        <a:t>Summary Plan Description</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800" dirty="0">
                          <a:solidFill>
                            <a:schemeClr val="tx1"/>
                          </a:solidFill>
                        </a:rPr>
                        <a:t>Business Managers report pensionable wages to Archdiocese</a:t>
                      </a:r>
                    </a:p>
                    <a:p>
                      <a:pPr marL="342900" lvl="0" indent="-342900">
                        <a:lnSpc>
                          <a:spcPct val="100000"/>
                        </a:lnSpc>
                        <a:buFont typeface="Arial" panose="020B0604020202020204" pitchFamily="34" charset="0"/>
                        <a:buChar char="•"/>
                      </a:pPr>
                      <a:endParaRPr lang="en-US" sz="2800" dirty="0">
                        <a:solidFill>
                          <a:schemeClr val="tx1"/>
                        </a:solidFill>
                      </a:endParaRPr>
                    </a:p>
                    <a:p>
                      <a:endParaRPr lang="en-US" sz="2800" dirty="0">
                        <a:solidFill>
                          <a:schemeClr val="tx1"/>
                        </a:solidFill>
                      </a:endParaRPr>
                    </a:p>
                  </a:txBody>
                  <a:tcPr>
                    <a:noFill/>
                  </a:tcPr>
                </a:tc>
                <a:extLst>
                  <a:ext uri="{0D108BD9-81ED-4DB2-BD59-A6C34878D82A}">
                    <a16:rowId xmlns:a16="http://schemas.microsoft.com/office/drawing/2014/main" val="4176754971"/>
                  </a:ext>
                </a:extLst>
              </a:tr>
              <a:tr h="2883543">
                <a:tc>
                  <a:txBody>
                    <a:bodyPr/>
                    <a:lstStyle/>
                    <a:p>
                      <a:endParaRPr lang="en-US" sz="2800" dirty="0">
                        <a:solidFill>
                          <a:schemeClr val="tx1"/>
                        </a:solidFill>
                      </a:endParaRPr>
                    </a:p>
                  </a:txBody>
                  <a:tcPr>
                    <a:noFill/>
                  </a:tcPr>
                </a:tc>
                <a:extLst>
                  <a:ext uri="{0D108BD9-81ED-4DB2-BD59-A6C34878D82A}">
                    <a16:rowId xmlns:a16="http://schemas.microsoft.com/office/drawing/2014/main" val="17383698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77</a:t>
            </a:fld>
            <a:endParaRPr lang="en-US" dirty="0">
              <a:solidFill>
                <a:prstClr val="black">
                  <a:tint val="75000"/>
                </a:prstClr>
              </a:solidFill>
            </a:endParaRPr>
          </a:p>
        </p:txBody>
      </p:sp>
    </p:spTree>
    <p:extLst>
      <p:ext uri="{BB962C8B-B14F-4D97-AF65-F5344CB8AC3E}">
        <p14:creationId xmlns:p14="http://schemas.microsoft.com/office/powerpoint/2010/main" val="3270601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sp>
        <p:nvSpPr>
          <p:cNvPr id="6" name="TextBox 5"/>
          <p:cNvSpPr txBox="1"/>
          <p:nvPr/>
        </p:nvSpPr>
        <p:spPr>
          <a:xfrm>
            <a:off x="2667003" y="270502"/>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Reporting – Who Do I Include?</a:t>
            </a:r>
          </a:p>
        </p:txBody>
      </p:sp>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nvGraphicFramePr>
        <p:xfrm>
          <a:off x="381000" y="1090916"/>
          <a:ext cx="8001000" cy="11374120"/>
        </p:xfrm>
        <a:graphic>
          <a:graphicData uri="http://schemas.openxmlformats.org/drawingml/2006/table">
            <a:tbl>
              <a:tblPr firstRow="1" bandRow="1">
                <a:tableStyleId>{5C22544A-7EE6-4342-B048-85BDC9FD1C3A}</a:tableStyleId>
              </a:tblPr>
              <a:tblGrid>
                <a:gridCol w="8001000">
                  <a:extLst>
                    <a:ext uri="{9D8B030D-6E8A-4147-A177-3AD203B41FA5}">
                      <a16:colId xmlns:a16="http://schemas.microsoft.com/office/drawing/2014/main" val="1714606087"/>
                    </a:ext>
                  </a:extLst>
                </a:gridCol>
              </a:tblGrid>
              <a:tr h="6065520">
                <a:tc>
                  <a:txBody>
                    <a:bodyPr/>
                    <a:lstStyle/>
                    <a:p>
                      <a:pPr marL="457200" indent="-457200">
                        <a:lnSpc>
                          <a:spcPct val="100000"/>
                        </a:lnSpc>
                        <a:buFont typeface="Arial" panose="020B0604020202020204" pitchFamily="34" charset="0"/>
                        <a:buChar char="•"/>
                      </a:pPr>
                      <a:r>
                        <a:rPr lang="en-US" sz="2400" dirty="0">
                          <a:solidFill>
                            <a:schemeClr val="tx1"/>
                          </a:solidFill>
                        </a:rPr>
                        <a:t>Full-time Employees who:</a:t>
                      </a:r>
                    </a:p>
                    <a:p>
                      <a:pPr marL="914400" lvl="1" indent="-457200">
                        <a:lnSpc>
                          <a:spcPct val="100000"/>
                        </a:lnSpc>
                        <a:buFont typeface="Wingdings" panose="05000000000000000000" pitchFamily="2" charset="2"/>
                        <a:buChar char="ü"/>
                      </a:pPr>
                      <a:r>
                        <a:rPr lang="en-US" sz="2400" dirty="0">
                          <a:solidFill>
                            <a:schemeClr val="tx1"/>
                          </a:solidFill>
                        </a:rPr>
                        <a:t>Work 30+ hours per week </a:t>
                      </a:r>
                    </a:p>
                    <a:p>
                      <a:pPr marL="914400" lvl="1" indent="-457200">
                        <a:lnSpc>
                          <a:spcPct val="100000"/>
                        </a:lnSpc>
                        <a:buFont typeface="Wingdings" panose="05000000000000000000" pitchFamily="2" charset="2"/>
                        <a:buChar char="ü"/>
                      </a:pPr>
                      <a:r>
                        <a:rPr lang="en-US" sz="2400" dirty="0">
                          <a:solidFill>
                            <a:schemeClr val="tx1"/>
                          </a:solidFill>
                        </a:rPr>
                        <a:t>12 months per year if a nonacademic year position or if an academic year position, minimum 8 consecutive months per year</a:t>
                      </a:r>
                    </a:p>
                    <a:p>
                      <a:pPr marL="1371600" lvl="2" indent="-457200">
                        <a:lnSpc>
                          <a:spcPct val="100000"/>
                        </a:lnSpc>
                        <a:buFont typeface="Wingdings" panose="05000000000000000000" pitchFamily="2" charset="2"/>
                        <a:buChar char="Ø"/>
                      </a:pPr>
                      <a:r>
                        <a:rPr lang="en-US" sz="2400" dirty="0">
                          <a:solidFill>
                            <a:schemeClr val="tx1"/>
                          </a:solidFill>
                        </a:rPr>
                        <a:t>Job description/contract will indicate if position is an academic position</a:t>
                      </a:r>
                    </a:p>
                    <a:p>
                      <a:pPr marL="457200" indent="-457200">
                        <a:lnSpc>
                          <a:spcPct val="100000"/>
                        </a:lnSpc>
                        <a:buFont typeface="Arial" panose="020B0604020202020204" pitchFamily="34" charset="0"/>
                        <a:buChar char="•"/>
                      </a:pPr>
                      <a:r>
                        <a:rPr lang="en-US" sz="2400" dirty="0">
                          <a:solidFill>
                            <a:schemeClr val="tx1"/>
                          </a:solidFill>
                        </a:rPr>
                        <a:t>Part-time employees who:</a:t>
                      </a:r>
                    </a:p>
                    <a:p>
                      <a:pPr marL="914400" lvl="1" indent="-457200">
                        <a:lnSpc>
                          <a:spcPct val="100000"/>
                        </a:lnSpc>
                        <a:buFont typeface="Wingdings" panose="05000000000000000000" pitchFamily="2" charset="2"/>
                        <a:buChar char="ü"/>
                      </a:pPr>
                      <a:r>
                        <a:rPr lang="en-US" sz="2400" dirty="0">
                          <a:solidFill>
                            <a:schemeClr val="tx1"/>
                          </a:solidFill>
                        </a:rPr>
                        <a:t>Work at multiple sites with combined 30+ hours per week </a:t>
                      </a:r>
                    </a:p>
                    <a:p>
                      <a:pPr marL="914400" lvl="1" indent="-457200">
                        <a:lnSpc>
                          <a:spcPct val="100000"/>
                        </a:lnSpc>
                        <a:buFont typeface="Wingdings" panose="05000000000000000000" pitchFamily="2" charset="2"/>
                        <a:buChar char="ü"/>
                      </a:pPr>
                      <a:r>
                        <a:rPr lang="en-US" sz="2400" dirty="0">
                          <a:solidFill>
                            <a:schemeClr val="tx1"/>
                          </a:solidFill>
                        </a:rPr>
                        <a:t>Meet months requirements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chemeClr val="tx1"/>
                          </a:solidFill>
                        </a:rPr>
                        <a:t>Employees who have transferred from another unit</a:t>
                      </a:r>
                    </a:p>
                    <a:p>
                      <a:pPr marL="457200" lvl="0" indent="-457200">
                        <a:lnSpc>
                          <a:spcPct val="100000"/>
                        </a:lnSpc>
                        <a:buFont typeface="Arial" panose="020B0604020202020204" pitchFamily="34" charset="0"/>
                        <a:buChar char="•"/>
                      </a:pPr>
                      <a:r>
                        <a:rPr lang="en-US" sz="2400" dirty="0">
                          <a:solidFill>
                            <a:schemeClr val="tx1"/>
                          </a:solidFill>
                        </a:rPr>
                        <a:t>Leave of absence – reach out to Bridget</a:t>
                      </a:r>
                    </a:p>
                    <a:p>
                      <a:pPr marL="457200" lvl="0" indent="-457200">
                        <a:lnSpc>
                          <a:spcPct val="100000"/>
                        </a:lnSpc>
                        <a:buFont typeface="Arial" panose="020B0604020202020204" pitchFamily="34" charset="0"/>
                        <a:buChar char="•"/>
                      </a:pPr>
                      <a:r>
                        <a:rPr lang="en-US" sz="2400" dirty="0">
                          <a:solidFill>
                            <a:schemeClr val="tx1"/>
                          </a:solidFill>
                        </a:rPr>
                        <a:t>Status change from PT to FT or FT to PT – reach out to Bridget</a:t>
                      </a:r>
                    </a:p>
                    <a:p>
                      <a:endParaRPr lang="en-US" sz="3200" dirty="0">
                        <a:solidFill>
                          <a:schemeClr val="tx1"/>
                        </a:solidFill>
                      </a:endParaRPr>
                    </a:p>
                  </a:txBody>
                  <a:tcPr>
                    <a:noFill/>
                  </a:tcPr>
                </a:tc>
                <a:extLst>
                  <a:ext uri="{0D108BD9-81ED-4DB2-BD59-A6C34878D82A}">
                    <a16:rowId xmlns:a16="http://schemas.microsoft.com/office/drawing/2014/main" val="4176754971"/>
                  </a:ext>
                </a:extLst>
              </a:tr>
              <a:tr h="5308600">
                <a:tc>
                  <a:txBody>
                    <a:bodyPr/>
                    <a:lstStyle/>
                    <a:p>
                      <a:endParaRPr lang="en-US" sz="3200" dirty="0">
                        <a:solidFill>
                          <a:schemeClr val="tx1"/>
                        </a:solidFill>
                      </a:endParaRPr>
                    </a:p>
                  </a:txBody>
                  <a:tcPr>
                    <a:noFill/>
                  </a:tcPr>
                </a:tc>
                <a:extLst>
                  <a:ext uri="{0D108BD9-81ED-4DB2-BD59-A6C34878D82A}">
                    <a16:rowId xmlns:a16="http://schemas.microsoft.com/office/drawing/2014/main" val="11919263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78</a:t>
            </a:fld>
            <a:endParaRPr lang="en-US" dirty="0">
              <a:solidFill>
                <a:prstClr val="black">
                  <a:tint val="75000"/>
                </a:prstClr>
              </a:solidFill>
            </a:endParaRPr>
          </a:p>
        </p:txBody>
      </p:sp>
    </p:spTree>
    <p:extLst>
      <p:ext uri="{BB962C8B-B14F-4D97-AF65-F5344CB8AC3E}">
        <p14:creationId xmlns:p14="http://schemas.microsoft.com/office/powerpoint/2010/main" val="3086106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sp>
        <p:nvSpPr>
          <p:cNvPr id="6" name="TextBox 5"/>
          <p:cNvSpPr txBox="1"/>
          <p:nvPr/>
        </p:nvSpPr>
        <p:spPr>
          <a:xfrm>
            <a:off x="2667003" y="304803"/>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Reporting Pensionable Wages</a:t>
            </a:r>
          </a:p>
        </p:txBody>
      </p:sp>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nvGraphicFramePr>
        <p:xfrm>
          <a:off x="381000" y="1090916"/>
          <a:ext cx="8001000" cy="11435080"/>
        </p:xfrm>
        <a:graphic>
          <a:graphicData uri="http://schemas.openxmlformats.org/drawingml/2006/table">
            <a:tbl>
              <a:tblPr firstRow="1" bandRow="1">
                <a:tableStyleId>{5C22544A-7EE6-4342-B048-85BDC9FD1C3A}</a:tableStyleId>
              </a:tblPr>
              <a:tblGrid>
                <a:gridCol w="8001000">
                  <a:extLst>
                    <a:ext uri="{9D8B030D-6E8A-4147-A177-3AD203B41FA5}">
                      <a16:colId xmlns:a16="http://schemas.microsoft.com/office/drawing/2014/main" val="1714606087"/>
                    </a:ext>
                  </a:extLst>
                </a:gridCol>
              </a:tblGrid>
              <a:tr h="6126480">
                <a:tc>
                  <a:txBody>
                    <a:bodyPr/>
                    <a:lstStyle/>
                    <a:p>
                      <a:pPr marL="457200" indent="-457200">
                        <a:lnSpc>
                          <a:spcPct val="100000"/>
                        </a:lnSpc>
                        <a:buFont typeface="Arial" panose="020B0604020202020204" pitchFamily="34" charset="0"/>
                        <a:buChar char="•"/>
                      </a:pPr>
                      <a:r>
                        <a:rPr lang="en-US" sz="2300" dirty="0">
                          <a:solidFill>
                            <a:schemeClr val="tx1"/>
                          </a:solidFill>
                        </a:rPr>
                        <a:t>What to Include:</a:t>
                      </a:r>
                    </a:p>
                    <a:p>
                      <a:pPr marL="914400" lvl="1" indent="-457200">
                        <a:lnSpc>
                          <a:spcPct val="100000"/>
                        </a:lnSpc>
                        <a:buFont typeface="Wingdings" panose="05000000000000000000" pitchFamily="2" charset="2"/>
                        <a:buChar char="ü"/>
                      </a:pPr>
                      <a:r>
                        <a:rPr lang="en-US" sz="2300" dirty="0">
                          <a:solidFill>
                            <a:schemeClr val="tx1"/>
                          </a:solidFill>
                        </a:rPr>
                        <a:t>Gross base wages related to primary job function</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300" dirty="0">
                          <a:solidFill>
                            <a:schemeClr val="tx1"/>
                          </a:solidFill>
                        </a:rPr>
                        <a:t>For Q1 2022 - include wages commencing on employee’s start date</a:t>
                      </a:r>
                    </a:p>
                    <a:p>
                      <a:pPr marL="457200" lvl="0" indent="-457200">
                        <a:lnSpc>
                          <a:spcPct val="100000"/>
                        </a:lnSpc>
                        <a:buFont typeface="Arial" panose="020B0604020202020204" pitchFamily="34" charset="0"/>
                        <a:buChar char="•"/>
                      </a:pPr>
                      <a:endParaRPr lang="en-US" sz="2300" dirty="0">
                        <a:solidFill>
                          <a:schemeClr val="tx1"/>
                        </a:solidFill>
                      </a:endParaRPr>
                    </a:p>
                    <a:p>
                      <a:pPr marL="457200" lvl="0" indent="-457200">
                        <a:lnSpc>
                          <a:spcPct val="100000"/>
                        </a:lnSpc>
                        <a:buFont typeface="Arial" panose="020B0604020202020204" pitchFamily="34" charset="0"/>
                        <a:buChar char="•"/>
                      </a:pPr>
                      <a:r>
                        <a:rPr lang="en-US" sz="2300" dirty="0">
                          <a:solidFill>
                            <a:schemeClr val="tx1"/>
                          </a:solidFill>
                        </a:rPr>
                        <a:t>What to Exclude:</a:t>
                      </a:r>
                    </a:p>
                    <a:p>
                      <a:pPr marL="914400" lvl="1" indent="-457200">
                        <a:lnSpc>
                          <a:spcPct val="100000"/>
                        </a:lnSpc>
                        <a:buFont typeface="Wingdings" panose="05000000000000000000" pitchFamily="2" charset="2"/>
                        <a:buChar char="ü"/>
                      </a:pPr>
                      <a:r>
                        <a:rPr lang="en-US" sz="2300" dirty="0">
                          <a:solidFill>
                            <a:schemeClr val="tx1"/>
                          </a:solidFill>
                        </a:rPr>
                        <a:t>Overtime</a:t>
                      </a:r>
                    </a:p>
                    <a:p>
                      <a:pPr marL="914400" lvl="1" indent="-457200">
                        <a:lnSpc>
                          <a:spcPct val="100000"/>
                        </a:lnSpc>
                        <a:buFont typeface="Wingdings" panose="05000000000000000000" pitchFamily="2" charset="2"/>
                        <a:buChar char="ü"/>
                      </a:pPr>
                      <a:r>
                        <a:rPr lang="en-US" sz="2300" dirty="0">
                          <a:solidFill>
                            <a:schemeClr val="tx1"/>
                          </a:solidFill>
                        </a:rPr>
                        <a:t>Bonus</a:t>
                      </a:r>
                    </a:p>
                    <a:p>
                      <a:pPr marL="914400" lvl="1" indent="-457200">
                        <a:lnSpc>
                          <a:spcPct val="100000"/>
                        </a:lnSpc>
                        <a:buFont typeface="Wingdings" panose="05000000000000000000" pitchFamily="2" charset="2"/>
                        <a:buChar char="ü"/>
                      </a:pPr>
                      <a:r>
                        <a:rPr lang="en-US" sz="2300" dirty="0">
                          <a:solidFill>
                            <a:schemeClr val="tx1"/>
                          </a:solidFill>
                        </a:rPr>
                        <a:t>Coaching</a:t>
                      </a:r>
                    </a:p>
                    <a:p>
                      <a:pPr marL="914400" lvl="1" indent="-457200">
                        <a:lnSpc>
                          <a:spcPct val="100000"/>
                        </a:lnSpc>
                        <a:buFont typeface="Wingdings" panose="05000000000000000000" pitchFamily="2" charset="2"/>
                        <a:buChar char="ü"/>
                      </a:pPr>
                      <a:r>
                        <a:rPr lang="en-US" sz="2300" dirty="0">
                          <a:solidFill>
                            <a:schemeClr val="tx1"/>
                          </a:solidFill>
                        </a:rPr>
                        <a:t>Stipends</a:t>
                      </a:r>
                    </a:p>
                    <a:p>
                      <a:pPr marL="914400" lvl="1" indent="-457200">
                        <a:lnSpc>
                          <a:spcPct val="100000"/>
                        </a:lnSpc>
                        <a:buFont typeface="Wingdings" panose="05000000000000000000" pitchFamily="2" charset="2"/>
                        <a:buChar char="ü"/>
                      </a:pPr>
                      <a:r>
                        <a:rPr lang="en-US" sz="2300" dirty="0">
                          <a:solidFill>
                            <a:schemeClr val="tx1"/>
                          </a:solidFill>
                        </a:rPr>
                        <a:t>Compensation for extra duties </a:t>
                      </a:r>
                    </a:p>
                    <a:p>
                      <a:pPr marL="1371600" lvl="2" indent="-457200">
                        <a:lnSpc>
                          <a:spcPct val="100000"/>
                        </a:lnSpc>
                        <a:buFont typeface="Wingdings" panose="05000000000000000000" pitchFamily="2" charset="2"/>
                        <a:buChar char="Ø"/>
                      </a:pPr>
                      <a:r>
                        <a:rPr lang="en-US" sz="2300" dirty="0">
                          <a:solidFill>
                            <a:schemeClr val="tx1"/>
                          </a:solidFill>
                        </a:rPr>
                        <a:t>i.e.:  teacher compensation for after school program</a:t>
                      </a:r>
                    </a:p>
                    <a:p>
                      <a:pPr marL="1371600" lvl="2" indent="-457200">
                        <a:lnSpc>
                          <a:spcPct val="100000"/>
                        </a:lnSpc>
                        <a:buFont typeface="Wingdings" panose="05000000000000000000" pitchFamily="2" charset="2"/>
                        <a:buChar char="Ø"/>
                      </a:pPr>
                      <a:endParaRPr lang="en-US" sz="2300" dirty="0">
                        <a:solidFill>
                          <a:schemeClr val="tx1"/>
                        </a:solidFill>
                      </a:endParaRPr>
                    </a:p>
                    <a:p>
                      <a:pPr marL="457200" lvl="0" indent="-457200">
                        <a:lnSpc>
                          <a:spcPct val="100000"/>
                        </a:lnSpc>
                        <a:buFont typeface="Arial" panose="020B0604020202020204" pitchFamily="34" charset="0"/>
                        <a:buChar char="•"/>
                      </a:pPr>
                      <a:r>
                        <a:rPr lang="en-US" sz="2300" dirty="0">
                          <a:solidFill>
                            <a:schemeClr val="tx1"/>
                          </a:solidFill>
                        </a:rPr>
                        <a:t>Email Bridget at </a:t>
                      </a:r>
                      <a:r>
                        <a:rPr lang="en-US" sz="2300" dirty="0">
                          <a:solidFill>
                            <a:schemeClr val="tx1"/>
                          </a:solidFill>
                          <a:hlinkClick r:id="rId4"/>
                        </a:rPr>
                        <a:t>pension@archmil.org</a:t>
                      </a:r>
                      <a:r>
                        <a:rPr lang="en-US" sz="2300" dirty="0">
                          <a:solidFill>
                            <a:schemeClr val="tx1"/>
                          </a:solidFill>
                        </a:rPr>
                        <a:t> if you have questions</a:t>
                      </a:r>
                    </a:p>
                    <a:p>
                      <a:pPr marL="1371600" lvl="2" indent="-457200">
                        <a:lnSpc>
                          <a:spcPct val="100000"/>
                        </a:lnSpc>
                        <a:buFont typeface="Wingdings" panose="05000000000000000000" pitchFamily="2" charset="2"/>
                        <a:buChar char="Ø"/>
                      </a:pPr>
                      <a:endParaRPr lang="en-US" sz="2400" dirty="0">
                        <a:solidFill>
                          <a:schemeClr val="tx1"/>
                        </a:solidFill>
                      </a:endParaRPr>
                    </a:p>
                    <a:p>
                      <a:endParaRPr lang="en-US" sz="3200" dirty="0">
                        <a:solidFill>
                          <a:schemeClr val="tx1"/>
                        </a:solidFill>
                      </a:endParaRPr>
                    </a:p>
                  </a:txBody>
                  <a:tcPr>
                    <a:noFill/>
                  </a:tcPr>
                </a:tc>
                <a:extLst>
                  <a:ext uri="{0D108BD9-81ED-4DB2-BD59-A6C34878D82A}">
                    <a16:rowId xmlns:a16="http://schemas.microsoft.com/office/drawing/2014/main" val="4176754971"/>
                  </a:ext>
                </a:extLst>
              </a:tr>
              <a:tr h="5308600">
                <a:tc>
                  <a:txBody>
                    <a:bodyPr/>
                    <a:lstStyle/>
                    <a:p>
                      <a:endParaRPr lang="en-US" sz="3200" dirty="0">
                        <a:solidFill>
                          <a:schemeClr val="tx1"/>
                        </a:solidFill>
                      </a:endParaRPr>
                    </a:p>
                  </a:txBody>
                  <a:tcPr>
                    <a:noFill/>
                  </a:tcPr>
                </a:tc>
                <a:extLst>
                  <a:ext uri="{0D108BD9-81ED-4DB2-BD59-A6C34878D82A}">
                    <a16:rowId xmlns:a16="http://schemas.microsoft.com/office/drawing/2014/main" val="3380094229"/>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79</a:t>
            </a:fld>
            <a:endParaRPr lang="en-US" dirty="0">
              <a:solidFill>
                <a:prstClr val="black">
                  <a:tint val="75000"/>
                </a:prstClr>
              </a:solidFill>
            </a:endParaRPr>
          </a:p>
        </p:txBody>
      </p:sp>
    </p:spTree>
    <p:extLst>
      <p:ext uri="{BB962C8B-B14F-4D97-AF65-F5344CB8AC3E}">
        <p14:creationId xmlns:p14="http://schemas.microsoft.com/office/powerpoint/2010/main" val="1262445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BC508F-EA8C-461A-8D48-FA79380CE207}"/>
              </a:ext>
            </a:extLst>
          </p:cNvPr>
          <p:cNvSpPr>
            <a:spLocks noGrp="1"/>
          </p:cNvSpPr>
          <p:nvPr>
            <p:ph idx="1"/>
          </p:nvPr>
        </p:nvSpPr>
        <p:spPr>
          <a:xfrm>
            <a:off x="266700" y="1187357"/>
            <a:ext cx="8610600" cy="5029200"/>
          </a:xfrm>
        </p:spPr>
        <p:txBody>
          <a:bodyPr>
            <a:normAutofit lnSpcReduction="10000"/>
          </a:bodyPr>
          <a:lstStyle/>
          <a:p>
            <a:r>
              <a:rPr lang="en-US" sz="3200" dirty="0"/>
              <a:t>Step 1 – Internal and External Advertisements</a:t>
            </a:r>
          </a:p>
          <a:p>
            <a:r>
              <a:rPr lang="en-US" sz="3200" dirty="0"/>
              <a:t>Step 2 – Resume Collection</a:t>
            </a:r>
          </a:p>
          <a:p>
            <a:r>
              <a:rPr lang="en-US" sz="3200" dirty="0"/>
              <a:t>Step 3 – Screening Applicants</a:t>
            </a:r>
          </a:p>
          <a:p>
            <a:r>
              <a:rPr lang="en-US" sz="3200" dirty="0"/>
              <a:t>Step 4 – Interview</a:t>
            </a:r>
          </a:p>
          <a:p>
            <a:r>
              <a:rPr lang="en-US" sz="3200" dirty="0"/>
              <a:t>Step 5 – Verification</a:t>
            </a:r>
          </a:p>
          <a:p>
            <a:r>
              <a:rPr lang="en-US" sz="3200" dirty="0"/>
              <a:t>Step 6 – Offer and Acceptance</a:t>
            </a:r>
          </a:p>
          <a:p>
            <a:r>
              <a:rPr lang="en-US" sz="3200" dirty="0"/>
              <a:t>Step 7 – Record Keeping &amp; Wrap up for those who applied and interviewed</a:t>
            </a:r>
          </a:p>
          <a:p>
            <a:endParaRPr lang="en-US" sz="2000" dirty="0"/>
          </a:p>
          <a:p>
            <a:pPr marL="0" indent="0">
              <a:buNone/>
            </a:pPr>
            <a:r>
              <a:rPr lang="en-US" sz="2000" dirty="0"/>
              <a:t>*Search Committee may be involved</a:t>
            </a:r>
          </a:p>
        </p:txBody>
      </p:sp>
      <p:pic>
        <p:nvPicPr>
          <p:cNvPr id="4" name="Picture 3" descr="content header.jpg">
            <a:extLst>
              <a:ext uri="{FF2B5EF4-FFF2-40B4-BE49-F238E27FC236}">
                <a16:creationId xmlns:a16="http://schemas.microsoft.com/office/drawing/2014/main" id="{35CF8511-B4C6-4946-B4B0-4E600B880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27"/>
            <a:ext cx="9144000" cy="1010169"/>
          </a:xfrm>
          <a:prstGeom prst="rect">
            <a:avLst/>
          </a:prstGeom>
        </p:spPr>
      </p:pic>
      <p:sp>
        <p:nvSpPr>
          <p:cNvPr id="2" name="Title 1">
            <a:extLst>
              <a:ext uri="{FF2B5EF4-FFF2-40B4-BE49-F238E27FC236}">
                <a16:creationId xmlns:a16="http://schemas.microsoft.com/office/drawing/2014/main" id="{91B6112C-4D96-431A-9F79-D18A9824B08B}"/>
              </a:ext>
            </a:extLst>
          </p:cNvPr>
          <p:cNvSpPr>
            <a:spLocks noGrp="1"/>
          </p:cNvSpPr>
          <p:nvPr>
            <p:ph type="title"/>
          </p:nvPr>
        </p:nvSpPr>
        <p:spPr>
          <a:xfrm>
            <a:off x="2362200" y="152400"/>
            <a:ext cx="6153150" cy="762001"/>
          </a:xfrm>
        </p:spPr>
        <p:txBody>
          <a:bodyPr>
            <a:normAutofit/>
          </a:bodyPr>
          <a:lstStyle/>
          <a:p>
            <a:r>
              <a:rPr lang="en-US" sz="3200" dirty="0">
                <a:solidFill>
                  <a:schemeClr val="bg1"/>
                </a:solidFill>
              </a:rPr>
              <a:t>7 Steps to Hiring a New Employee</a:t>
            </a:r>
          </a:p>
        </p:txBody>
      </p:sp>
    </p:spTree>
    <p:extLst>
      <p:ext uri="{BB962C8B-B14F-4D97-AF65-F5344CB8AC3E}">
        <p14:creationId xmlns:p14="http://schemas.microsoft.com/office/powerpoint/2010/main" val="42416608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sp>
        <p:nvSpPr>
          <p:cNvPr id="6" name="TextBox 5"/>
          <p:cNvSpPr txBox="1"/>
          <p:nvPr/>
        </p:nvSpPr>
        <p:spPr>
          <a:xfrm>
            <a:off x="2667003" y="304803"/>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Miscellaneous Pension Information</a:t>
            </a:r>
          </a:p>
        </p:txBody>
      </p:sp>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nvGraphicFramePr>
        <p:xfrm>
          <a:off x="381000" y="1090916"/>
          <a:ext cx="8001000" cy="10642600"/>
        </p:xfrm>
        <a:graphic>
          <a:graphicData uri="http://schemas.openxmlformats.org/drawingml/2006/table">
            <a:tbl>
              <a:tblPr firstRow="1" bandRow="1">
                <a:tableStyleId>{5C22544A-7EE6-4342-B048-85BDC9FD1C3A}</a:tableStyleId>
              </a:tblPr>
              <a:tblGrid>
                <a:gridCol w="8001000">
                  <a:extLst>
                    <a:ext uri="{9D8B030D-6E8A-4147-A177-3AD203B41FA5}">
                      <a16:colId xmlns:a16="http://schemas.microsoft.com/office/drawing/2014/main" val="1714606087"/>
                    </a:ext>
                  </a:extLst>
                </a:gridCol>
              </a:tblGrid>
              <a:tr h="5334000">
                <a:tc>
                  <a:txBody>
                    <a:bodyPr/>
                    <a:lstStyle/>
                    <a:p>
                      <a:pPr marL="457200" indent="-457200">
                        <a:lnSpc>
                          <a:spcPct val="100000"/>
                        </a:lnSpc>
                        <a:buFont typeface="Arial" panose="020B0604020202020204" pitchFamily="34" charset="0"/>
                        <a:buChar char="•"/>
                      </a:pPr>
                      <a:r>
                        <a:rPr lang="en-US" sz="2400" dirty="0">
                          <a:solidFill>
                            <a:schemeClr val="tx1"/>
                          </a:solidFill>
                        </a:rPr>
                        <a:t>Things to Know:</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400" dirty="0">
                          <a:solidFill>
                            <a:schemeClr val="tx1"/>
                          </a:solidFill>
                        </a:rPr>
                        <a:t>Q1 2022 pension bills will be sent in late March and due back within 30 days</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400" dirty="0">
                          <a:solidFill>
                            <a:schemeClr val="tx1"/>
                          </a:solidFill>
                        </a:rPr>
                        <a:t>Q2 2022 process will be changing – </a:t>
                      </a:r>
                      <a:r>
                        <a:rPr lang="en-US" sz="2400" dirty="0">
                          <a:solidFill>
                            <a:srgbClr val="FF0000"/>
                          </a:solidFill>
                        </a:rPr>
                        <a:t>STAY TUNED</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400" dirty="0">
                          <a:solidFill>
                            <a:schemeClr val="tx1"/>
                          </a:solidFill>
                        </a:rPr>
                        <a:t>Submit payment of 7% of total employees’ gross base wages</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400" dirty="0">
                          <a:solidFill>
                            <a:schemeClr val="tx1"/>
                          </a:solidFill>
                        </a:rPr>
                        <a:t>Annual statements:  Last distribution April 2022</a:t>
                      </a:r>
                    </a:p>
                    <a:p>
                      <a:pPr marL="1371600" lvl="2" indent="-457200">
                        <a:buFont typeface="Wingdings" panose="05000000000000000000" pitchFamily="2" charset="2"/>
                        <a:buChar char="Ø"/>
                      </a:pPr>
                      <a:r>
                        <a:rPr lang="en-US" sz="2400" dirty="0">
                          <a:solidFill>
                            <a:schemeClr val="tx1"/>
                          </a:solidFill>
                        </a:rPr>
                        <a:t>Starting April 4:  visit new website</a:t>
                      </a:r>
                      <a:r>
                        <a:rPr lang="en-US" sz="2400" b="1" kern="1200" dirty="0">
                          <a:solidFill>
                            <a:schemeClr val="lt1"/>
                          </a:solidFill>
                          <a:effectLst/>
                          <a:latin typeface="+mn-lt"/>
                          <a:ea typeface="+mn-ea"/>
                          <a:cs typeface="+mn-cs"/>
                        </a:rPr>
                        <a:t> </a:t>
                      </a:r>
                    </a:p>
                    <a:p>
                      <a:pPr marL="1371600" lvl="2" indent="-457200">
                        <a:buFont typeface="Wingdings" panose="05000000000000000000" pitchFamily="2" charset="2"/>
                        <a:buChar char="Ø"/>
                      </a:pPr>
                      <a:endParaRPr lang="en-US" sz="2400" b="1" u="sng" kern="1200" dirty="0">
                        <a:solidFill>
                          <a:schemeClr val="lt1"/>
                        </a:solidFill>
                        <a:effectLst/>
                        <a:latin typeface="+mn-lt"/>
                        <a:ea typeface="+mn-ea"/>
                        <a:cs typeface="+mn-cs"/>
                        <a:hlinkClick r:id="rId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chemeClr val="tx1"/>
                          </a:solidFill>
                        </a:rPr>
                        <a:t>Participant should visit the new website when ready to commence benefit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schemeClr val="tx1"/>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chemeClr val="tx1"/>
                          </a:solidFill>
                        </a:rPr>
                        <a:t>Email Bridget at </a:t>
                      </a:r>
                      <a:r>
                        <a:rPr lang="en-US" sz="2400" dirty="0">
                          <a:solidFill>
                            <a:srgbClr val="0070C0"/>
                          </a:solidFill>
                          <a:hlinkClick r:id="rId5">
                            <a:extLst>
                              <a:ext uri="{A12FA001-AC4F-418D-AE19-62706E023703}">
                                <ahyp:hlinkClr xmlns:ahyp="http://schemas.microsoft.com/office/drawing/2018/hyperlinkcolor" val="tx"/>
                              </a:ext>
                            </a:extLst>
                          </a:hlinkClick>
                        </a:rPr>
                        <a:t>pension@archmil.org</a:t>
                      </a:r>
                      <a:endParaRPr lang="en-US" sz="2400" dirty="0">
                        <a:solidFill>
                          <a:srgbClr val="0070C0"/>
                        </a:solidFill>
                      </a:endParaRPr>
                    </a:p>
                    <a:p>
                      <a:endParaRPr lang="en-US" sz="3200" dirty="0">
                        <a:solidFill>
                          <a:schemeClr val="tx1"/>
                        </a:solidFill>
                      </a:endParaRPr>
                    </a:p>
                  </a:txBody>
                  <a:tcPr>
                    <a:noFill/>
                  </a:tcPr>
                </a:tc>
                <a:extLst>
                  <a:ext uri="{0D108BD9-81ED-4DB2-BD59-A6C34878D82A}">
                    <a16:rowId xmlns:a16="http://schemas.microsoft.com/office/drawing/2014/main" val="4176754971"/>
                  </a:ext>
                </a:extLst>
              </a:tr>
              <a:tr h="5308600">
                <a:tc>
                  <a:txBody>
                    <a:bodyPr/>
                    <a:lstStyle/>
                    <a:p>
                      <a:endParaRPr lang="en-US" sz="3200" dirty="0">
                        <a:solidFill>
                          <a:schemeClr val="tx1"/>
                        </a:solidFill>
                      </a:endParaRPr>
                    </a:p>
                  </a:txBody>
                  <a:tcPr>
                    <a:noFill/>
                  </a:tcPr>
                </a:tc>
                <a:extLst>
                  <a:ext uri="{0D108BD9-81ED-4DB2-BD59-A6C34878D82A}">
                    <a16:rowId xmlns:a16="http://schemas.microsoft.com/office/drawing/2014/main" val="3380094229"/>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80</a:t>
            </a:fld>
            <a:endParaRPr lang="en-US" dirty="0">
              <a:solidFill>
                <a:prstClr val="black">
                  <a:tint val="75000"/>
                </a:prstClr>
              </a:solidFill>
            </a:endParaRPr>
          </a:p>
        </p:txBody>
      </p:sp>
    </p:spTree>
    <p:extLst>
      <p:ext uri="{BB962C8B-B14F-4D97-AF65-F5344CB8AC3E}">
        <p14:creationId xmlns:p14="http://schemas.microsoft.com/office/powerpoint/2010/main" val="1946440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sp>
        <p:nvSpPr>
          <p:cNvPr id="6" name="TextBox 5"/>
          <p:cNvSpPr txBox="1"/>
          <p:nvPr/>
        </p:nvSpPr>
        <p:spPr>
          <a:xfrm>
            <a:off x="2667003" y="20206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Lay Pension New Pension Website</a:t>
            </a:r>
          </a:p>
        </p:txBody>
      </p:sp>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nvGraphicFramePr>
        <p:xfrm>
          <a:off x="381000" y="1090916"/>
          <a:ext cx="8001000" cy="11739880"/>
        </p:xfrm>
        <a:graphic>
          <a:graphicData uri="http://schemas.openxmlformats.org/drawingml/2006/table">
            <a:tbl>
              <a:tblPr firstRow="1" bandRow="1">
                <a:tableStyleId>{5C22544A-7EE6-4342-B048-85BDC9FD1C3A}</a:tableStyleId>
              </a:tblPr>
              <a:tblGrid>
                <a:gridCol w="8001000">
                  <a:extLst>
                    <a:ext uri="{9D8B030D-6E8A-4147-A177-3AD203B41FA5}">
                      <a16:colId xmlns:a16="http://schemas.microsoft.com/office/drawing/2014/main" val="1714606087"/>
                    </a:ext>
                  </a:extLst>
                </a:gridCol>
              </a:tblGrid>
              <a:tr h="6431280">
                <a:tc>
                  <a:txBody>
                    <a:bodyPr/>
                    <a:lstStyle/>
                    <a:p>
                      <a:pPr marL="0" indent="0">
                        <a:buFont typeface="Arial" panose="020B0604020202020204" pitchFamily="34" charset="0"/>
                        <a:buNone/>
                      </a:pPr>
                      <a:endParaRPr lang="en-US" sz="3200" dirty="0">
                        <a:solidFill>
                          <a:schemeClr val="tx1"/>
                        </a:solidFill>
                      </a:endParaRPr>
                    </a:p>
                    <a:p>
                      <a:pPr marL="0" indent="0">
                        <a:buFont typeface="Arial" panose="020B0604020202020204" pitchFamily="34" charset="0"/>
                        <a:buNone/>
                      </a:pPr>
                      <a:r>
                        <a:rPr lang="en-US" sz="3200" dirty="0">
                          <a:solidFill>
                            <a:schemeClr val="tx1"/>
                          </a:solidFill>
                        </a:rPr>
                        <a:t>Timeline:</a:t>
                      </a:r>
                    </a:p>
                    <a:p>
                      <a:pPr marL="457200" indent="-457200">
                        <a:buFont typeface="Arial" panose="020B0604020202020204" pitchFamily="34" charset="0"/>
                        <a:buChar char="•"/>
                      </a:pPr>
                      <a:r>
                        <a:rPr lang="en-US" sz="3200" dirty="0">
                          <a:solidFill>
                            <a:schemeClr val="tx1"/>
                          </a:solidFill>
                        </a:rPr>
                        <a:t>Week of March 21:  Participants receive post card at home</a:t>
                      </a:r>
                    </a:p>
                    <a:p>
                      <a:pPr marL="457200" indent="-457200">
                        <a:buFont typeface="Arial" panose="020B0604020202020204" pitchFamily="34" charset="0"/>
                        <a:buChar char="•"/>
                      </a:pPr>
                      <a:r>
                        <a:rPr lang="en-US" sz="3200" dirty="0">
                          <a:solidFill>
                            <a:schemeClr val="tx1"/>
                          </a:solidFill>
                        </a:rPr>
                        <a:t>March 23:  Website demonstration</a:t>
                      </a:r>
                    </a:p>
                    <a:p>
                      <a:pPr marL="457200" indent="-457200">
                        <a:buFont typeface="Arial" panose="020B0604020202020204" pitchFamily="34" charset="0"/>
                        <a:buChar char="•"/>
                      </a:pPr>
                      <a:r>
                        <a:rPr lang="en-US" sz="3200" dirty="0">
                          <a:solidFill>
                            <a:schemeClr val="tx1"/>
                          </a:solidFill>
                        </a:rPr>
                        <a:t>April 4:  Go live date</a:t>
                      </a:r>
                    </a:p>
                    <a:p>
                      <a:pPr marL="914400" lvl="1" indent="-457200">
                        <a:buFont typeface="Wingdings" panose="05000000000000000000" pitchFamily="2" charset="2"/>
                        <a:buChar char="ü"/>
                      </a:pPr>
                      <a:r>
                        <a:rPr lang="en-US" sz="3200" dirty="0">
                          <a:solidFill>
                            <a:schemeClr val="tx1"/>
                          </a:solidFill>
                        </a:rPr>
                        <a:t>Participants receive email </a:t>
                      </a:r>
                    </a:p>
                    <a:p>
                      <a:pPr marL="914400" lvl="1" indent="-457200">
                        <a:buFont typeface="Wingdings" panose="05000000000000000000" pitchFamily="2" charset="2"/>
                        <a:buChar char="ü"/>
                      </a:pPr>
                      <a:r>
                        <a:rPr lang="en-US" sz="3200" dirty="0">
                          <a:solidFill>
                            <a:schemeClr val="tx1"/>
                          </a:solidFill>
                        </a:rPr>
                        <a:t>Must enroll by April 18</a:t>
                      </a:r>
                    </a:p>
                    <a:p>
                      <a:pPr marL="457200" lvl="0" indent="-457200">
                        <a:buFont typeface="Wingdings" panose="05000000000000000000" pitchFamily="2" charset="2"/>
                        <a:buChar char="§"/>
                      </a:pPr>
                      <a:r>
                        <a:rPr lang="en-US" sz="3200" dirty="0">
                          <a:solidFill>
                            <a:schemeClr val="tx1"/>
                          </a:solidFill>
                        </a:rPr>
                        <a:t>Former employee notification will be managed by the Archdiocese in the upcoming months</a:t>
                      </a:r>
                    </a:p>
                    <a:p>
                      <a:pPr marL="457200" lvl="0" indent="-457200">
                        <a:buFont typeface="Wingdings" panose="05000000000000000000" pitchFamily="2" charset="2"/>
                        <a:buChar char="§"/>
                      </a:pPr>
                      <a:endParaRPr lang="en-US" sz="3200" dirty="0">
                        <a:solidFill>
                          <a:schemeClr val="tx1"/>
                        </a:solidFill>
                      </a:endParaRPr>
                    </a:p>
                    <a:p>
                      <a:pPr marL="457200" indent="-457200">
                        <a:buFont typeface="Arial" panose="020B0604020202020204" pitchFamily="34" charset="0"/>
                        <a:buChar char="•"/>
                      </a:pPr>
                      <a:endParaRPr lang="en-US" sz="3200" dirty="0">
                        <a:solidFill>
                          <a:schemeClr val="tx1"/>
                        </a:solidFill>
                      </a:endParaRPr>
                    </a:p>
                  </a:txBody>
                  <a:tcPr>
                    <a:noFill/>
                  </a:tcPr>
                </a:tc>
                <a:extLst>
                  <a:ext uri="{0D108BD9-81ED-4DB2-BD59-A6C34878D82A}">
                    <a16:rowId xmlns:a16="http://schemas.microsoft.com/office/drawing/2014/main" val="4176754971"/>
                  </a:ext>
                </a:extLst>
              </a:tr>
              <a:tr h="5308600">
                <a:tc>
                  <a:txBody>
                    <a:bodyPr/>
                    <a:lstStyle/>
                    <a:p>
                      <a:pPr marL="457200" indent="-457200">
                        <a:buFont typeface="Arial" panose="020B0604020202020204" pitchFamily="34" charset="0"/>
                        <a:buChar char="•"/>
                      </a:pPr>
                      <a:endParaRPr lang="en-US" sz="3200" dirty="0">
                        <a:solidFill>
                          <a:schemeClr val="tx1"/>
                        </a:solidFill>
                      </a:endParaRPr>
                    </a:p>
                  </a:txBody>
                  <a:tcPr>
                    <a:noFill/>
                  </a:tcPr>
                </a:tc>
                <a:extLst>
                  <a:ext uri="{0D108BD9-81ED-4DB2-BD59-A6C34878D82A}">
                    <a16:rowId xmlns:a16="http://schemas.microsoft.com/office/drawing/2014/main" val="2374037968"/>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81</a:t>
            </a:fld>
            <a:endParaRPr lang="en-US" dirty="0">
              <a:solidFill>
                <a:prstClr val="black">
                  <a:tint val="75000"/>
                </a:prstClr>
              </a:solidFill>
            </a:endParaRPr>
          </a:p>
        </p:txBody>
      </p:sp>
    </p:spTree>
    <p:extLst>
      <p:ext uri="{BB962C8B-B14F-4D97-AF65-F5344CB8AC3E}">
        <p14:creationId xmlns:p14="http://schemas.microsoft.com/office/powerpoint/2010/main" val="2340352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sp>
        <p:nvSpPr>
          <p:cNvPr id="6" name="TextBox 5"/>
          <p:cNvSpPr txBox="1"/>
          <p:nvPr/>
        </p:nvSpPr>
        <p:spPr>
          <a:xfrm>
            <a:off x="2667003" y="20206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New Lay Pension Website</a:t>
            </a:r>
          </a:p>
        </p:txBody>
      </p:sp>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nvGraphicFramePr>
        <p:xfrm>
          <a:off x="571501" y="1090916"/>
          <a:ext cx="7810500" cy="11557000"/>
        </p:xfrm>
        <a:graphic>
          <a:graphicData uri="http://schemas.openxmlformats.org/drawingml/2006/table">
            <a:tbl>
              <a:tblPr firstRow="1" bandRow="1">
                <a:tableStyleId>{5C22544A-7EE6-4342-B048-85BDC9FD1C3A}</a:tableStyleId>
              </a:tblPr>
              <a:tblGrid>
                <a:gridCol w="7810500">
                  <a:extLst>
                    <a:ext uri="{9D8B030D-6E8A-4147-A177-3AD203B41FA5}">
                      <a16:colId xmlns:a16="http://schemas.microsoft.com/office/drawing/2014/main" val="1714606087"/>
                    </a:ext>
                  </a:extLst>
                </a:gridCol>
              </a:tblGrid>
              <a:tr h="6248400">
                <a:tc>
                  <a:txBody>
                    <a:bodyPr/>
                    <a:lstStyle/>
                    <a:p>
                      <a:endParaRPr lang="en-US" sz="2800" b="1" kern="1200" dirty="0">
                        <a:solidFill>
                          <a:schemeClr val="tx1"/>
                        </a:solidFill>
                        <a:effectLst/>
                        <a:latin typeface="+mn-lt"/>
                        <a:ea typeface="+mn-ea"/>
                        <a:cs typeface="+mn-cs"/>
                      </a:endParaRPr>
                    </a:p>
                    <a:p>
                      <a:r>
                        <a:rPr lang="en-US" sz="2800" b="1" kern="1200" dirty="0">
                          <a:solidFill>
                            <a:schemeClr val="tx1"/>
                          </a:solidFill>
                          <a:effectLst/>
                          <a:latin typeface="+mn-lt"/>
                          <a:ea typeface="+mn-ea"/>
                          <a:cs typeface="+mn-cs"/>
                        </a:rPr>
                        <a:t>Improvements You will Experience:</a:t>
                      </a:r>
                    </a:p>
                    <a:p>
                      <a:pPr marL="457200" lvl="0" indent="-457200">
                        <a:buFont typeface="Arial" panose="020B0604020202020204" pitchFamily="34" charset="0"/>
                        <a:buChar char="•"/>
                      </a:pPr>
                      <a:r>
                        <a:rPr lang="en-US" sz="2800" b="1" kern="1200" dirty="0">
                          <a:solidFill>
                            <a:schemeClr val="tx1"/>
                          </a:solidFill>
                          <a:effectLst/>
                          <a:latin typeface="+mn-lt"/>
                          <a:ea typeface="+mn-ea"/>
                          <a:cs typeface="+mn-cs"/>
                        </a:rPr>
                        <a:t>View your estimated accrued monthly benefit</a:t>
                      </a:r>
                    </a:p>
                    <a:p>
                      <a:pPr marL="457200" lvl="0" indent="-457200">
                        <a:buFont typeface="Arial" panose="020B0604020202020204" pitchFamily="34" charset="0"/>
                        <a:buChar char="•"/>
                      </a:pPr>
                      <a:r>
                        <a:rPr lang="en-US" sz="2800" b="1" kern="1200" dirty="0">
                          <a:solidFill>
                            <a:schemeClr val="tx1"/>
                          </a:solidFill>
                          <a:effectLst/>
                          <a:latin typeface="+mn-lt"/>
                          <a:ea typeface="+mn-ea"/>
                          <a:cs typeface="+mn-cs"/>
                        </a:rPr>
                        <a:t>Model various retirement scenarios </a:t>
                      </a:r>
                    </a:p>
                    <a:p>
                      <a:pPr marL="914400" lvl="1" indent="-457200">
                        <a:buFont typeface="Wingdings" panose="05000000000000000000" pitchFamily="2" charset="2"/>
                        <a:buChar char="ü"/>
                      </a:pPr>
                      <a:r>
                        <a:rPr lang="en-US" sz="2800" b="1" kern="1200" dirty="0">
                          <a:solidFill>
                            <a:schemeClr val="tx1"/>
                          </a:solidFill>
                          <a:effectLst/>
                          <a:latin typeface="+mn-lt"/>
                          <a:ea typeface="+mn-ea"/>
                          <a:cs typeface="+mn-cs"/>
                        </a:rPr>
                        <a:t>(e.g., What is my estimated pension if I retire in 2023? 2025?)</a:t>
                      </a:r>
                    </a:p>
                    <a:p>
                      <a:pPr marL="457200" lvl="0" indent="-457200">
                        <a:buFont typeface="Arial" panose="020B0604020202020204" pitchFamily="34" charset="0"/>
                        <a:buChar char="•"/>
                      </a:pPr>
                      <a:r>
                        <a:rPr lang="en-US" sz="2800" b="1" kern="1200" dirty="0">
                          <a:solidFill>
                            <a:schemeClr val="tx1"/>
                          </a:solidFill>
                          <a:effectLst/>
                          <a:latin typeface="+mn-lt"/>
                          <a:ea typeface="+mn-ea"/>
                          <a:cs typeface="+mn-cs"/>
                        </a:rPr>
                        <a:t>Initiate your pension benefit when you are ready to commence your pension payments</a:t>
                      </a:r>
                    </a:p>
                    <a:p>
                      <a:pPr marL="457200" lvl="0" indent="-457200">
                        <a:buFont typeface="Arial" panose="020B0604020202020204" pitchFamily="34" charset="0"/>
                        <a:buChar char="•"/>
                      </a:pPr>
                      <a:r>
                        <a:rPr lang="en-US" sz="2800" b="1" kern="1200" dirty="0">
                          <a:solidFill>
                            <a:schemeClr val="tx1"/>
                          </a:solidFill>
                          <a:effectLst/>
                          <a:latin typeface="+mn-lt"/>
                          <a:ea typeface="+mn-ea"/>
                          <a:cs typeface="+mn-cs"/>
                        </a:rPr>
                        <a:t>View Plan information such as the Summary Plan Description</a:t>
                      </a:r>
                    </a:p>
                    <a:p>
                      <a:pPr marL="457200" lvl="0" indent="-457200">
                        <a:buFont typeface="Arial" panose="020B0604020202020204" pitchFamily="34" charset="0"/>
                        <a:buChar char="•"/>
                      </a:pPr>
                      <a:r>
                        <a:rPr lang="en-US" sz="2800" b="1" kern="1200" dirty="0">
                          <a:solidFill>
                            <a:schemeClr val="tx1"/>
                          </a:solidFill>
                          <a:effectLst/>
                          <a:latin typeface="+mn-lt"/>
                          <a:ea typeface="+mn-ea"/>
                          <a:cs typeface="+mn-cs"/>
                        </a:rPr>
                        <a:t>And More</a:t>
                      </a:r>
                    </a:p>
                    <a:p>
                      <a:pPr marL="0" indent="0">
                        <a:buFont typeface="Arial" panose="020B0604020202020204" pitchFamily="34" charset="0"/>
                        <a:buNone/>
                      </a:pPr>
                      <a:endParaRPr lang="en-US" sz="3200" dirty="0">
                        <a:solidFill>
                          <a:schemeClr val="tx1"/>
                        </a:solidFill>
                      </a:endParaRPr>
                    </a:p>
                    <a:p>
                      <a:pPr marL="0" indent="0">
                        <a:buFont typeface="Arial" panose="020B0604020202020204" pitchFamily="34" charset="0"/>
                        <a:buNone/>
                      </a:pPr>
                      <a:endParaRPr lang="en-US" sz="3200" dirty="0">
                        <a:solidFill>
                          <a:schemeClr val="tx1"/>
                        </a:solidFill>
                      </a:endParaRPr>
                    </a:p>
                    <a:p>
                      <a:pPr marL="457200" indent="-457200">
                        <a:buFont typeface="Arial" panose="020B0604020202020204" pitchFamily="34" charset="0"/>
                        <a:buChar char="•"/>
                      </a:pPr>
                      <a:endParaRPr lang="en-US" sz="3200" dirty="0">
                        <a:solidFill>
                          <a:schemeClr val="tx1"/>
                        </a:solidFill>
                      </a:endParaRPr>
                    </a:p>
                  </a:txBody>
                  <a:tcPr>
                    <a:noFill/>
                  </a:tcPr>
                </a:tc>
                <a:extLst>
                  <a:ext uri="{0D108BD9-81ED-4DB2-BD59-A6C34878D82A}">
                    <a16:rowId xmlns:a16="http://schemas.microsoft.com/office/drawing/2014/main" val="4176754971"/>
                  </a:ext>
                </a:extLst>
              </a:tr>
              <a:tr h="5308600">
                <a:tc>
                  <a:txBody>
                    <a:bodyPr/>
                    <a:lstStyle/>
                    <a:p>
                      <a:pPr marL="457200" indent="-457200">
                        <a:buFont typeface="Arial" panose="020B0604020202020204" pitchFamily="34" charset="0"/>
                        <a:buChar char="•"/>
                      </a:pPr>
                      <a:endParaRPr lang="en-US" sz="3200" dirty="0">
                        <a:solidFill>
                          <a:schemeClr val="tx1"/>
                        </a:solidFill>
                      </a:endParaRPr>
                    </a:p>
                  </a:txBody>
                  <a:tcPr>
                    <a:noFill/>
                  </a:tcPr>
                </a:tc>
                <a:extLst>
                  <a:ext uri="{0D108BD9-81ED-4DB2-BD59-A6C34878D82A}">
                    <a16:rowId xmlns:a16="http://schemas.microsoft.com/office/drawing/2014/main" val="2374037968"/>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82</a:t>
            </a:fld>
            <a:endParaRPr lang="en-US" dirty="0">
              <a:solidFill>
                <a:prstClr val="black">
                  <a:tint val="75000"/>
                </a:prstClr>
              </a:solidFill>
            </a:endParaRPr>
          </a:p>
        </p:txBody>
      </p:sp>
    </p:spTree>
    <p:extLst>
      <p:ext uri="{BB962C8B-B14F-4D97-AF65-F5344CB8AC3E}">
        <p14:creationId xmlns:p14="http://schemas.microsoft.com/office/powerpoint/2010/main" val="3053744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sp>
        <p:nvSpPr>
          <p:cNvPr id="6" name="TextBox 5"/>
          <p:cNvSpPr txBox="1"/>
          <p:nvPr/>
        </p:nvSpPr>
        <p:spPr>
          <a:xfrm>
            <a:off x="2667003" y="253431"/>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Lay Pension Contacts</a:t>
            </a:r>
          </a:p>
        </p:txBody>
      </p:sp>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nvGraphicFramePr>
        <p:xfrm>
          <a:off x="381000" y="1090917"/>
          <a:ext cx="8763000" cy="8090828"/>
        </p:xfrm>
        <a:graphic>
          <a:graphicData uri="http://schemas.openxmlformats.org/drawingml/2006/table">
            <a:tbl>
              <a:tblPr firstRow="1" bandRow="1">
                <a:tableStyleId>{5C22544A-7EE6-4342-B048-85BDC9FD1C3A}</a:tableStyleId>
              </a:tblPr>
              <a:tblGrid>
                <a:gridCol w="8763000">
                  <a:extLst>
                    <a:ext uri="{9D8B030D-6E8A-4147-A177-3AD203B41FA5}">
                      <a16:colId xmlns:a16="http://schemas.microsoft.com/office/drawing/2014/main" val="1714606087"/>
                    </a:ext>
                  </a:extLst>
                </a:gridCol>
              </a:tblGrid>
              <a:tr h="5334000">
                <a:tc>
                  <a:txBody>
                    <a:bodyPr/>
                    <a:lstStyle/>
                    <a:p>
                      <a:pPr marL="457200" indent="-457200">
                        <a:buFont typeface="Arial" panose="020B0604020202020204" pitchFamily="34" charset="0"/>
                        <a:buChar char="•"/>
                      </a:pPr>
                      <a:endParaRPr lang="en-US" sz="2800" dirty="0">
                        <a:solidFill>
                          <a:schemeClr val="tx1"/>
                        </a:solidFill>
                      </a:endParaRPr>
                    </a:p>
                    <a:p>
                      <a:pPr marL="457200" indent="-457200">
                        <a:buFont typeface="Arial" panose="020B0604020202020204" pitchFamily="34" charset="0"/>
                        <a:buChar char="•"/>
                      </a:pPr>
                      <a:r>
                        <a:rPr lang="en-US" sz="2800" dirty="0">
                          <a:solidFill>
                            <a:schemeClr val="tx1"/>
                          </a:solidFill>
                        </a:rPr>
                        <a:t>Questions about the Lay Pension Plan</a:t>
                      </a:r>
                    </a:p>
                    <a:p>
                      <a:pPr marL="914400" lvl="1" indent="-457200">
                        <a:buFont typeface="Arial" panose="020B0604020202020204" pitchFamily="34" charset="0"/>
                        <a:buChar char="•"/>
                      </a:pPr>
                      <a:r>
                        <a:rPr lang="en-US" sz="2800" dirty="0">
                          <a:solidFill>
                            <a:schemeClr val="tx1"/>
                          </a:solidFill>
                        </a:rPr>
                        <a:t>Lay Pension Coordinator - Bridget Fischer</a:t>
                      </a:r>
                    </a:p>
                    <a:p>
                      <a:pPr marL="1371600" lvl="2" indent="-457200">
                        <a:buFont typeface="Arial" panose="020B0604020202020204" pitchFamily="34" charset="0"/>
                        <a:buChar char="•"/>
                      </a:pPr>
                      <a:r>
                        <a:rPr lang="en-US" sz="2800" dirty="0">
                          <a:solidFill>
                            <a:schemeClr val="tx1"/>
                          </a:solidFill>
                          <a:hlinkClick r:id="rId4"/>
                        </a:rPr>
                        <a:t>pension@archmil.org</a:t>
                      </a:r>
                      <a:endParaRPr lang="en-US" sz="2800" dirty="0">
                        <a:solidFill>
                          <a:schemeClr val="tx1"/>
                        </a:solidFill>
                      </a:endParaRPr>
                    </a:p>
                    <a:p>
                      <a:pPr marL="1371600" lvl="2" indent="-457200">
                        <a:buFont typeface="Arial" panose="020B0604020202020204" pitchFamily="34" charset="0"/>
                        <a:buChar char="•"/>
                      </a:pPr>
                      <a:r>
                        <a:rPr lang="en-US" sz="2800" dirty="0">
                          <a:solidFill>
                            <a:schemeClr val="tx1"/>
                          </a:solidFill>
                        </a:rPr>
                        <a:t>414-769-3317</a:t>
                      </a:r>
                    </a:p>
                    <a:p>
                      <a:pPr marL="1371600" lvl="2" indent="-457200">
                        <a:buFont typeface="Arial" panose="020B0604020202020204" pitchFamily="34" charset="0"/>
                        <a:buChar char="•"/>
                      </a:pPr>
                      <a:endParaRPr lang="en-US" sz="2800" dirty="0">
                        <a:solidFill>
                          <a:schemeClr val="tx1"/>
                        </a:solidFill>
                      </a:endParaRPr>
                    </a:p>
                    <a:p>
                      <a:pPr marL="457200" lvl="0" indent="-457200">
                        <a:buFont typeface="Arial" panose="020B0604020202020204" pitchFamily="34" charset="0"/>
                        <a:buChar char="•"/>
                      </a:pPr>
                      <a:r>
                        <a:rPr lang="en-US" sz="2800" dirty="0">
                          <a:solidFill>
                            <a:schemeClr val="tx1"/>
                          </a:solidFill>
                        </a:rPr>
                        <a:t>Questions about the Lay Pension Software Conversion</a:t>
                      </a:r>
                    </a:p>
                    <a:p>
                      <a:pPr marL="914400" lvl="1" indent="-457200">
                        <a:buFont typeface="Arial" panose="020B0604020202020204" pitchFamily="34" charset="0"/>
                        <a:buChar char="•"/>
                      </a:pPr>
                      <a:r>
                        <a:rPr lang="en-US" sz="2800" dirty="0">
                          <a:solidFill>
                            <a:schemeClr val="tx1"/>
                          </a:solidFill>
                        </a:rPr>
                        <a:t>Manager of Business Analysis – Anne Levendoski</a:t>
                      </a:r>
                    </a:p>
                    <a:p>
                      <a:pPr marL="914400" lvl="1" indent="-457200">
                        <a:buFont typeface="Arial" panose="020B0604020202020204" pitchFamily="34" charset="0"/>
                        <a:buChar char="•"/>
                      </a:pPr>
                      <a:r>
                        <a:rPr lang="en-US" sz="2800" dirty="0">
                          <a:solidFill>
                            <a:schemeClr val="tx1"/>
                          </a:solidFill>
                          <a:hlinkClick r:id="rId5"/>
                        </a:rPr>
                        <a:t>levendoskia@archmil.org</a:t>
                      </a:r>
                      <a:endParaRPr lang="en-US" sz="2800" dirty="0">
                        <a:solidFill>
                          <a:schemeClr val="tx1"/>
                        </a:solidFill>
                      </a:endParaRPr>
                    </a:p>
                    <a:p>
                      <a:pPr marL="914400" lvl="1" indent="-457200">
                        <a:buFont typeface="Arial" panose="020B0604020202020204" pitchFamily="34" charset="0"/>
                        <a:buChar char="•"/>
                      </a:pPr>
                      <a:r>
                        <a:rPr lang="en-US" sz="2800" dirty="0">
                          <a:solidFill>
                            <a:schemeClr val="tx1"/>
                          </a:solidFill>
                        </a:rPr>
                        <a:t>414-769-3346</a:t>
                      </a:r>
                    </a:p>
                    <a:p>
                      <a:pPr marL="457200" lvl="0" indent="-457200">
                        <a:buFont typeface="Arial" panose="020B0604020202020204" pitchFamily="34" charset="0"/>
                        <a:buChar char="•"/>
                      </a:pPr>
                      <a:endParaRPr lang="en-US" sz="3200" dirty="0">
                        <a:solidFill>
                          <a:schemeClr val="tx1"/>
                        </a:solidFill>
                      </a:endParaRPr>
                    </a:p>
                    <a:p>
                      <a:pPr marL="457200" lvl="0" indent="-457200">
                        <a:buFont typeface="Arial" panose="020B0604020202020204" pitchFamily="34" charset="0"/>
                        <a:buChar char="•"/>
                      </a:pPr>
                      <a:endParaRPr lang="en-US" sz="3200" dirty="0">
                        <a:solidFill>
                          <a:schemeClr val="tx1"/>
                        </a:solidFill>
                      </a:endParaRPr>
                    </a:p>
                  </a:txBody>
                  <a:tcPr>
                    <a:noFill/>
                  </a:tcPr>
                </a:tc>
                <a:extLst>
                  <a:ext uri="{0D108BD9-81ED-4DB2-BD59-A6C34878D82A}">
                    <a16:rowId xmlns:a16="http://schemas.microsoft.com/office/drawing/2014/main" val="4176754971"/>
                  </a:ext>
                </a:extLst>
              </a:tr>
              <a:tr h="2756828">
                <a:tc>
                  <a:txBody>
                    <a:bodyPr/>
                    <a:lstStyle/>
                    <a:p>
                      <a:pPr marL="0" indent="0" algn="ctr">
                        <a:lnSpc>
                          <a:spcPct val="150000"/>
                        </a:lnSpc>
                        <a:buNone/>
                      </a:pPr>
                      <a:endParaRPr lang="en-US" sz="3200" dirty="0">
                        <a:solidFill>
                          <a:schemeClr val="tx1"/>
                        </a:solidFill>
                      </a:endParaRPr>
                    </a:p>
                  </a:txBody>
                  <a:tcPr>
                    <a:noFill/>
                  </a:tcPr>
                </a:tc>
                <a:extLst>
                  <a:ext uri="{0D108BD9-81ED-4DB2-BD59-A6C34878D82A}">
                    <a16:rowId xmlns:a16="http://schemas.microsoft.com/office/drawing/2014/main" val="3947054822"/>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83</a:t>
            </a:fld>
            <a:endParaRPr lang="en-US" dirty="0">
              <a:solidFill>
                <a:prstClr val="black">
                  <a:tint val="75000"/>
                </a:prstClr>
              </a:solidFill>
            </a:endParaRPr>
          </a:p>
        </p:txBody>
      </p:sp>
    </p:spTree>
    <p:extLst>
      <p:ext uri="{BB962C8B-B14F-4D97-AF65-F5344CB8AC3E}">
        <p14:creationId xmlns:p14="http://schemas.microsoft.com/office/powerpoint/2010/main" val="3077865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F2ECE26-6A4A-42C3-BADC-9FE0E86527C4}"/>
              </a:ext>
            </a:extLst>
          </p:cNvPr>
          <p:cNvSpPr>
            <a:spLocks noGrp="1"/>
          </p:cNvSpPr>
          <p:nvPr>
            <p:ph idx="1"/>
          </p:nvPr>
        </p:nvSpPr>
        <p:spPr>
          <a:xfrm>
            <a:off x="457200" y="1371601"/>
            <a:ext cx="8229600" cy="2057400"/>
          </a:xfrm>
        </p:spPr>
        <p:txBody>
          <a:bodyPr>
            <a:normAutofit/>
          </a:bodyPr>
          <a:lstStyle/>
          <a:p>
            <a:r>
              <a:rPr lang="en-US" sz="2400" dirty="0"/>
              <a:t>There currently is no Archdiocesan-wide 403(b) plan</a:t>
            </a:r>
          </a:p>
          <a:p>
            <a:r>
              <a:rPr lang="en-US" sz="2400" dirty="0"/>
              <a:t>A parish/school can offer their own sponsored plan, or they can encourage employees to set up their own IRA and the parish simply handles the payroll deduction and send the payroll deduction to the investment company</a:t>
            </a:r>
          </a:p>
          <a:p>
            <a:endParaRPr lang="en-US" dirty="0">
              <a:highlight>
                <a:srgbClr val="FFFF00"/>
              </a:highlight>
            </a:endParaRPr>
          </a:p>
          <a:p>
            <a:endParaRPr lang="en-US" dirty="0">
              <a:highlight>
                <a:srgbClr val="FFFF00"/>
              </a:highlight>
            </a:endParaRPr>
          </a:p>
        </p:txBody>
      </p:sp>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10169"/>
          </a:xfrm>
          <a:prstGeom prst="rect">
            <a:avLst/>
          </a:prstGeom>
        </p:spPr>
      </p:pic>
      <p:sp>
        <p:nvSpPr>
          <p:cNvPr id="6" name="TextBox 5"/>
          <p:cNvSpPr txBox="1"/>
          <p:nvPr/>
        </p:nvSpPr>
        <p:spPr>
          <a:xfrm>
            <a:off x="2424435" y="304800"/>
            <a:ext cx="6719565" cy="469167"/>
          </a:xfrm>
          <a:prstGeom prst="rect">
            <a:avLst/>
          </a:prstGeom>
          <a:noFill/>
        </p:spPr>
        <p:txBody>
          <a:bodyPr wrap="square" rtlCol="0">
            <a:spAutoFit/>
          </a:bodyPr>
          <a:lstStyle/>
          <a:p>
            <a:pPr lvl="0">
              <a:lnSpc>
                <a:spcPct val="110000"/>
              </a:lnSpc>
            </a:pPr>
            <a:r>
              <a:rPr lang="en-US" sz="2400" dirty="0">
                <a:solidFill>
                  <a:schemeClr val="bg1"/>
                </a:solidFill>
                <a:latin typeface="Times New Roman"/>
                <a:cs typeface="Times New Roman"/>
              </a:rPr>
              <a:t>403(b)</a:t>
            </a:r>
          </a:p>
        </p:txBody>
      </p:sp>
      <p:sp>
        <p:nvSpPr>
          <p:cNvPr id="3" name="Slide Number Placeholder 2">
            <a:extLst>
              <a:ext uri="{FF2B5EF4-FFF2-40B4-BE49-F238E27FC236}">
                <a16:creationId xmlns:a16="http://schemas.microsoft.com/office/drawing/2014/main" id="{D55641F7-E31E-42EB-A308-DCF6DB17BDFB}"/>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84</a:t>
            </a:fld>
            <a:endParaRPr lang="en-US" dirty="0">
              <a:solidFill>
                <a:prstClr val="black">
                  <a:tint val="75000"/>
                </a:prstClr>
              </a:solidFill>
            </a:endParaRPr>
          </a:p>
        </p:txBody>
      </p:sp>
      <p:graphicFrame>
        <p:nvGraphicFramePr>
          <p:cNvPr id="5" name="Table 6">
            <a:extLst>
              <a:ext uri="{FF2B5EF4-FFF2-40B4-BE49-F238E27FC236}">
                <a16:creationId xmlns:a16="http://schemas.microsoft.com/office/drawing/2014/main" id="{C27AA652-0563-4584-8B20-63D27410ABBD}"/>
              </a:ext>
            </a:extLst>
          </p:cNvPr>
          <p:cNvGraphicFramePr>
            <a:graphicFrameLocks noGrp="1"/>
          </p:cNvGraphicFramePr>
          <p:nvPr>
            <p:extLst>
              <p:ext uri="{D42A27DB-BD31-4B8C-83A1-F6EECF244321}">
                <p14:modId xmlns:p14="http://schemas.microsoft.com/office/powerpoint/2010/main" val="849158627"/>
              </p:ext>
            </p:extLst>
          </p:nvPr>
        </p:nvGraphicFramePr>
        <p:xfrm>
          <a:off x="304800" y="3677377"/>
          <a:ext cx="8534400" cy="2473960"/>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val="214335054"/>
                    </a:ext>
                  </a:extLst>
                </a:gridCol>
                <a:gridCol w="4267200">
                  <a:extLst>
                    <a:ext uri="{9D8B030D-6E8A-4147-A177-3AD203B41FA5}">
                      <a16:colId xmlns:a16="http://schemas.microsoft.com/office/drawing/2014/main" val="1382627989"/>
                    </a:ext>
                  </a:extLst>
                </a:gridCol>
                <a:gridCol w="3429000">
                  <a:extLst>
                    <a:ext uri="{9D8B030D-6E8A-4147-A177-3AD203B41FA5}">
                      <a16:colId xmlns:a16="http://schemas.microsoft.com/office/drawing/2014/main" val="1133717221"/>
                    </a:ext>
                  </a:extLst>
                </a:gridCol>
              </a:tblGrid>
              <a:tr h="370840">
                <a:tc>
                  <a:txBody>
                    <a:bodyPr/>
                    <a:lstStyle/>
                    <a:p>
                      <a:endParaRPr lang="en-US" dirty="0"/>
                    </a:p>
                  </a:txBody>
                  <a:tcPr/>
                </a:tc>
                <a:tc>
                  <a:txBody>
                    <a:bodyPr/>
                    <a:lstStyle/>
                    <a:p>
                      <a:r>
                        <a:rPr lang="en-US" dirty="0"/>
                        <a:t>403(b)</a:t>
                      </a:r>
                    </a:p>
                  </a:txBody>
                  <a:tcPr/>
                </a:tc>
                <a:tc>
                  <a:txBody>
                    <a:bodyPr/>
                    <a:lstStyle/>
                    <a:p>
                      <a:r>
                        <a:rPr lang="en-US" dirty="0"/>
                        <a:t>IRA</a:t>
                      </a:r>
                    </a:p>
                  </a:txBody>
                  <a:tcPr/>
                </a:tc>
                <a:extLst>
                  <a:ext uri="{0D108BD9-81ED-4DB2-BD59-A6C34878D82A}">
                    <a16:rowId xmlns:a16="http://schemas.microsoft.com/office/drawing/2014/main" val="3651695395"/>
                  </a:ext>
                </a:extLst>
              </a:tr>
              <a:tr h="370840">
                <a:tc>
                  <a:txBody>
                    <a:bodyPr/>
                    <a:lstStyle/>
                    <a:p>
                      <a:r>
                        <a:rPr lang="en-US" dirty="0"/>
                        <a:t>Pros</a:t>
                      </a:r>
                    </a:p>
                  </a:txBody>
                  <a:tcPr/>
                </a:tc>
                <a:tc>
                  <a:txBody>
                    <a:bodyPr/>
                    <a:lstStyle/>
                    <a:p>
                      <a:r>
                        <a:rPr lang="en-US" dirty="0"/>
                        <a:t>Common plan for all employees, higher contribution limits ($20,500 in 2022)</a:t>
                      </a:r>
                    </a:p>
                  </a:txBody>
                  <a:tcPr/>
                </a:tc>
                <a:tc>
                  <a:txBody>
                    <a:bodyPr/>
                    <a:lstStyle/>
                    <a:p>
                      <a:r>
                        <a:rPr lang="en-US" dirty="0"/>
                        <a:t>Easy for the employee to set up, all employee directed, no direct expense to the parish</a:t>
                      </a:r>
                    </a:p>
                  </a:txBody>
                  <a:tcPr/>
                </a:tc>
                <a:extLst>
                  <a:ext uri="{0D108BD9-81ED-4DB2-BD59-A6C34878D82A}">
                    <a16:rowId xmlns:a16="http://schemas.microsoft.com/office/drawing/2014/main" val="1074294386"/>
                  </a:ext>
                </a:extLst>
              </a:tr>
              <a:tr h="370840">
                <a:tc>
                  <a:txBody>
                    <a:bodyPr/>
                    <a:lstStyle/>
                    <a:p>
                      <a:r>
                        <a:rPr lang="en-US" dirty="0"/>
                        <a:t>Cons</a:t>
                      </a:r>
                    </a:p>
                  </a:txBody>
                  <a:tcPr/>
                </a:tc>
                <a:tc>
                  <a:txBody>
                    <a:bodyPr/>
                    <a:lstStyle/>
                    <a:p>
                      <a:r>
                        <a:rPr lang="en-US" dirty="0"/>
                        <a:t>It can be expensive for a parish or school to sponsor a plan</a:t>
                      </a:r>
                    </a:p>
                  </a:txBody>
                  <a:tcPr/>
                </a:tc>
                <a:tc>
                  <a:txBody>
                    <a:bodyPr/>
                    <a:lstStyle/>
                    <a:p>
                      <a:r>
                        <a:rPr lang="en-US" dirty="0"/>
                        <a:t>Lower contribution limit ($6,000), can require some administration if employees all have different investment companies</a:t>
                      </a:r>
                    </a:p>
                  </a:txBody>
                  <a:tcPr/>
                </a:tc>
                <a:extLst>
                  <a:ext uri="{0D108BD9-81ED-4DB2-BD59-A6C34878D82A}">
                    <a16:rowId xmlns:a16="http://schemas.microsoft.com/office/drawing/2014/main" val="1210118528"/>
                  </a:ext>
                </a:extLst>
              </a:tr>
            </a:tbl>
          </a:graphicData>
        </a:graphic>
      </p:graphicFrame>
    </p:spTree>
    <p:extLst>
      <p:ext uri="{BB962C8B-B14F-4D97-AF65-F5344CB8AC3E}">
        <p14:creationId xmlns:p14="http://schemas.microsoft.com/office/powerpoint/2010/main" val="4143706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10169"/>
          </a:xfrm>
          <a:prstGeom prst="rect">
            <a:avLst/>
          </a:prstGeom>
        </p:spPr>
      </p:pic>
      <p:sp>
        <p:nvSpPr>
          <p:cNvPr id="6" name="TextBox 5"/>
          <p:cNvSpPr txBox="1"/>
          <p:nvPr/>
        </p:nvSpPr>
        <p:spPr>
          <a:xfrm>
            <a:off x="2667003" y="270501"/>
            <a:ext cx="6719565" cy="657552"/>
          </a:xfrm>
          <a:prstGeom prst="rect">
            <a:avLst/>
          </a:prstGeom>
          <a:noFill/>
        </p:spPr>
        <p:txBody>
          <a:bodyPr wrap="square" rtlCol="0">
            <a:spAutoFit/>
          </a:bodyPr>
          <a:lstStyle/>
          <a:p>
            <a:pPr lvl="0">
              <a:lnSpc>
                <a:spcPct val="110000"/>
              </a:lnSpc>
            </a:pPr>
            <a:endParaRPr lang="en-US" sz="3600" dirty="0">
              <a:latin typeface="Times New Roman"/>
              <a:cs typeface="Times New Roman"/>
            </a:endParaRPr>
          </a:p>
        </p:txBody>
      </p:sp>
      <p:graphicFrame>
        <p:nvGraphicFramePr>
          <p:cNvPr id="3" name="Table 3">
            <a:extLst>
              <a:ext uri="{FF2B5EF4-FFF2-40B4-BE49-F238E27FC236}">
                <a16:creationId xmlns:a16="http://schemas.microsoft.com/office/drawing/2014/main" id="{9572B873-9DE5-4651-A7B4-8F68E99C49E5}"/>
              </a:ext>
            </a:extLst>
          </p:cNvPr>
          <p:cNvGraphicFramePr>
            <a:graphicFrameLocks noGrp="1"/>
          </p:cNvGraphicFramePr>
          <p:nvPr>
            <p:extLst>
              <p:ext uri="{D42A27DB-BD31-4B8C-83A1-F6EECF244321}">
                <p14:modId xmlns:p14="http://schemas.microsoft.com/office/powerpoint/2010/main" val="121640586"/>
              </p:ext>
            </p:extLst>
          </p:nvPr>
        </p:nvGraphicFramePr>
        <p:xfrm>
          <a:off x="464190" y="1090917"/>
          <a:ext cx="8679811" cy="7851783"/>
        </p:xfrm>
        <a:graphic>
          <a:graphicData uri="http://schemas.openxmlformats.org/drawingml/2006/table">
            <a:tbl>
              <a:tblPr firstRow="1" bandRow="1">
                <a:tableStyleId>{5C22544A-7EE6-4342-B048-85BDC9FD1C3A}</a:tableStyleId>
              </a:tblPr>
              <a:tblGrid>
                <a:gridCol w="8679811">
                  <a:extLst>
                    <a:ext uri="{9D8B030D-6E8A-4147-A177-3AD203B41FA5}">
                      <a16:colId xmlns:a16="http://schemas.microsoft.com/office/drawing/2014/main" val="1714606087"/>
                    </a:ext>
                  </a:extLst>
                </a:gridCol>
              </a:tblGrid>
              <a:tr h="2883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latin typeface="Times New Roman"/>
                          <a:cs typeface="Times New Roman"/>
                        </a:rPr>
                        <a:t>Lay Pension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Times New Roman"/>
                          <a:cs typeface="Times New Roman"/>
                        </a:rPr>
                        <a:t>Lay Pension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Times New Roman"/>
                          <a:cs typeface="Times New Roman"/>
                        </a:rPr>
                        <a:t>Lay Pension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Times New Roman"/>
                          <a:cs typeface="Times New Roman"/>
                        </a:rPr>
                        <a:t>Lay Pension Information</a:t>
                      </a:r>
                    </a:p>
                    <a:p>
                      <a:pPr algn="l"/>
                      <a:r>
                        <a:rPr lang="en-US" sz="4800" dirty="0">
                          <a:solidFill>
                            <a:schemeClr val="tx1"/>
                          </a:solidFill>
                        </a:rPr>
                        <a:t>Church Unemployment Pay Program (CUPP)</a:t>
                      </a:r>
                    </a:p>
                    <a:p>
                      <a:pPr algn="l"/>
                      <a:endParaRPr lang="en-US" sz="2800" dirty="0">
                        <a:solidFill>
                          <a:schemeClr val="tx1"/>
                        </a:solidFill>
                      </a:endParaRPr>
                    </a:p>
                    <a:p>
                      <a:pPr algn="l"/>
                      <a:endParaRPr lang="en-US" sz="2800" dirty="0">
                        <a:solidFill>
                          <a:schemeClr val="tx1"/>
                        </a:solidFill>
                      </a:endParaRPr>
                    </a:p>
                    <a:p>
                      <a:pPr algn="l"/>
                      <a:r>
                        <a:rPr lang="en-US" sz="2800" dirty="0">
                          <a:solidFill>
                            <a:schemeClr val="tx1"/>
                          </a:solidFill>
                        </a:rPr>
                        <a:t>Christopher Brown</a:t>
                      </a:r>
                      <a:br>
                        <a:rPr lang="en-US" sz="2800" dirty="0">
                          <a:solidFill>
                            <a:schemeClr val="tx1"/>
                          </a:solidFill>
                        </a:rPr>
                      </a:br>
                      <a:r>
                        <a:rPr lang="en-US" sz="2800" dirty="0">
                          <a:solidFill>
                            <a:schemeClr val="tx1"/>
                          </a:solidFill>
                        </a:rPr>
                        <a:t>CFO &amp; Financial Officer</a:t>
                      </a:r>
                    </a:p>
                  </a:txBody>
                  <a:tcPr>
                    <a:noFill/>
                  </a:tcPr>
                </a:tc>
                <a:extLst>
                  <a:ext uri="{0D108BD9-81ED-4DB2-BD59-A6C34878D82A}">
                    <a16:rowId xmlns:a16="http://schemas.microsoft.com/office/drawing/2014/main" val="4176754971"/>
                  </a:ext>
                </a:extLst>
              </a:tr>
              <a:tr h="2883543">
                <a:tc>
                  <a:txBody>
                    <a:bodyPr/>
                    <a:lstStyle/>
                    <a:p>
                      <a:endParaRPr lang="en-US" sz="2800" dirty="0">
                        <a:solidFill>
                          <a:schemeClr val="tx1"/>
                        </a:solidFill>
                      </a:endParaRPr>
                    </a:p>
                  </a:txBody>
                  <a:tcPr>
                    <a:noFill/>
                  </a:tcPr>
                </a:tc>
                <a:extLst>
                  <a:ext uri="{0D108BD9-81ED-4DB2-BD59-A6C34878D82A}">
                    <a16:rowId xmlns:a16="http://schemas.microsoft.com/office/drawing/2014/main" val="1738369854"/>
                  </a:ext>
                </a:extLst>
              </a:tr>
            </a:tbl>
          </a:graphicData>
        </a:graphic>
      </p:graphicFrame>
      <p:sp>
        <p:nvSpPr>
          <p:cNvPr id="4" name="Slide Number Placeholder 3">
            <a:extLst>
              <a:ext uri="{FF2B5EF4-FFF2-40B4-BE49-F238E27FC236}">
                <a16:creationId xmlns:a16="http://schemas.microsoft.com/office/drawing/2014/main" id="{0C59ED04-6F00-4C79-82CA-675F9FE9D0BA}"/>
              </a:ext>
            </a:extLst>
          </p:cNvPr>
          <p:cNvSpPr>
            <a:spLocks noGrp="1"/>
          </p:cNvSpPr>
          <p:nvPr>
            <p:ph type="sldNum" sz="quarter" idx="12"/>
          </p:nvPr>
        </p:nvSpPr>
        <p:spPr/>
        <p:txBody>
          <a:bodyPr/>
          <a:lstStyle/>
          <a:p>
            <a:fld id="{71215EF3-A6CB-E54C-B6CC-01F257EC0178}" type="slidenum">
              <a:rPr lang="en-US" smtClean="0">
                <a:solidFill>
                  <a:prstClr val="black">
                    <a:tint val="75000"/>
                  </a:prstClr>
                </a:solidFill>
              </a:rPr>
              <a:pPr/>
              <a:t>85</a:t>
            </a:fld>
            <a:endParaRPr lang="en-US" dirty="0">
              <a:solidFill>
                <a:prstClr val="black">
                  <a:tint val="75000"/>
                </a:prstClr>
              </a:solidFill>
            </a:endParaRPr>
          </a:p>
        </p:txBody>
      </p:sp>
    </p:spTree>
    <p:extLst>
      <p:ext uri="{BB962C8B-B14F-4D97-AF65-F5344CB8AC3E}">
        <p14:creationId xmlns:p14="http://schemas.microsoft.com/office/powerpoint/2010/main" val="2472815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7" name="TextBox 6"/>
          <p:cNvSpPr txBox="1"/>
          <p:nvPr/>
        </p:nvSpPr>
        <p:spPr>
          <a:xfrm>
            <a:off x="2286001" y="256164"/>
            <a:ext cx="6906770" cy="498598"/>
          </a:xfrm>
          <a:prstGeom prst="rect">
            <a:avLst/>
          </a:prstGeom>
          <a:noFill/>
        </p:spPr>
        <p:txBody>
          <a:bodyPr wrap="square" rtlCol="0">
            <a:spAutoFit/>
          </a:bodyPr>
          <a:lstStyle/>
          <a:p>
            <a:pPr lvl="0">
              <a:lnSpc>
                <a:spcPct val="110000"/>
              </a:lnSpc>
            </a:pPr>
            <a:r>
              <a:rPr lang="en-US" sz="2400" dirty="0">
                <a:solidFill>
                  <a:schemeClr val="bg1"/>
                </a:solidFill>
                <a:latin typeface="+mj-lt"/>
                <a:cs typeface="Times New Roman"/>
              </a:rPr>
              <a:t>History of CUPP</a:t>
            </a:r>
          </a:p>
        </p:txBody>
      </p:sp>
      <p:sp>
        <p:nvSpPr>
          <p:cNvPr id="8" name="TextBox 7"/>
          <p:cNvSpPr txBox="1"/>
          <p:nvPr/>
        </p:nvSpPr>
        <p:spPr>
          <a:xfrm>
            <a:off x="457200" y="1170565"/>
            <a:ext cx="8153400" cy="4832092"/>
          </a:xfrm>
          <a:prstGeom prst="rect">
            <a:avLst/>
          </a:prstGeom>
          <a:noFill/>
        </p:spPr>
        <p:txBody>
          <a:bodyPr wrap="square" rtlCol="0">
            <a:spAutoFit/>
          </a:bodyPr>
          <a:lstStyle/>
          <a:p>
            <a:pPr>
              <a:spcBef>
                <a:spcPts val="480"/>
              </a:spcBef>
            </a:pPr>
            <a:r>
              <a:rPr lang="en-US" sz="2000" dirty="0"/>
              <a:t>Pope John Paul II affirmed the need for justice in instances of unavoidable unemployment when he wrote:</a:t>
            </a:r>
          </a:p>
          <a:p>
            <a:pPr>
              <a:spcBef>
                <a:spcPts val="480"/>
              </a:spcBef>
            </a:pPr>
            <a:endParaRPr lang="en-US" sz="2000" dirty="0"/>
          </a:p>
          <a:p>
            <a:pPr algn="ctr">
              <a:spcBef>
                <a:spcPts val="480"/>
              </a:spcBef>
            </a:pPr>
            <a:r>
              <a:rPr lang="en-US" i="1" dirty="0"/>
              <a:t>The obligation to provide unemployment</a:t>
            </a:r>
          </a:p>
          <a:p>
            <a:pPr algn="ctr">
              <a:spcBef>
                <a:spcPts val="480"/>
              </a:spcBef>
            </a:pPr>
            <a:r>
              <a:rPr lang="en-US" i="1" dirty="0"/>
              <a:t>benefits, that is to say, the duty to make the</a:t>
            </a:r>
          </a:p>
          <a:p>
            <a:pPr algn="ctr">
              <a:spcBef>
                <a:spcPts val="480"/>
              </a:spcBef>
            </a:pPr>
            <a:r>
              <a:rPr lang="en-US" i="1" dirty="0"/>
              <a:t>suitable grants indispensable for the subsistence</a:t>
            </a:r>
          </a:p>
          <a:p>
            <a:pPr algn="ctr">
              <a:spcBef>
                <a:spcPts val="480"/>
              </a:spcBef>
            </a:pPr>
            <a:r>
              <a:rPr lang="en-US" i="1" dirty="0"/>
              <a:t>of unemployed workers and their families, is a</a:t>
            </a:r>
          </a:p>
          <a:p>
            <a:pPr algn="ctr">
              <a:spcBef>
                <a:spcPts val="480"/>
              </a:spcBef>
            </a:pPr>
            <a:r>
              <a:rPr lang="en-US" i="1" dirty="0"/>
              <a:t>duty springing from the fundamental principle</a:t>
            </a:r>
          </a:p>
          <a:p>
            <a:pPr algn="ctr">
              <a:spcBef>
                <a:spcPts val="480"/>
              </a:spcBef>
            </a:pPr>
            <a:r>
              <a:rPr lang="en-US" i="1" dirty="0"/>
              <a:t>of the moral order in this sphere, namely the</a:t>
            </a:r>
          </a:p>
          <a:p>
            <a:pPr algn="ctr">
              <a:spcBef>
                <a:spcPts val="480"/>
              </a:spcBef>
            </a:pPr>
            <a:r>
              <a:rPr lang="en-US" i="1" dirty="0"/>
              <a:t>principle of the common use of goods, or, to put</a:t>
            </a:r>
          </a:p>
          <a:p>
            <a:pPr algn="ctr">
              <a:spcBef>
                <a:spcPts val="480"/>
              </a:spcBef>
            </a:pPr>
            <a:r>
              <a:rPr lang="en-US" i="1" dirty="0"/>
              <a:t>it another and still simpler way, the right to life</a:t>
            </a:r>
          </a:p>
          <a:p>
            <a:pPr algn="ctr">
              <a:spcBef>
                <a:spcPts val="480"/>
              </a:spcBef>
            </a:pPr>
            <a:r>
              <a:rPr lang="en-US" i="1" dirty="0"/>
              <a:t>and subsistence.</a:t>
            </a:r>
          </a:p>
          <a:p>
            <a:pPr algn="ctr">
              <a:spcBef>
                <a:spcPts val="480"/>
              </a:spcBef>
            </a:pPr>
            <a:endParaRPr lang="en-US" i="1" dirty="0"/>
          </a:p>
          <a:p>
            <a:pPr algn="ctr">
              <a:spcBef>
                <a:spcPts val="480"/>
              </a:spcBef>
            </a:pPr>
            <a:r>
              <a:rPr lang="en-US" dirty="0"/>
              <a:t> (Laborem Exercens) </a:t>
            </a:r>
          </a:p>
        </p:txBody>
      </p:sp>
      <p:sp>
        <p:nvSpPr>
          <p:cNvPr id="3" name="Slide Number Placeholder 2"/>
          <p:cNvSpPr>
            <a:spLocks noGrp="1"/>
          </p:cNvSpPr>
          <p:nvPr>
            <p:ph type="sldNum" sz="quarter" idx="12"/>
          </p:nvPr>
        </p:nvSpPr>
        <p:spPr/>
        <p:txBody>
          <a:bodyPr/>
          <a:lstStyle/>
          <a:p>
            <a:fld id="{71215EF3-A6CB-E54C-B6CC-01F257EC0178}" type="slidenum">
              <a:rPr lang="en-US" smtClean="0">
                <a:solidFill>
                  <a:prstClr val="black">
                    <a:tint val="75000"/>
                  </a:prstClr>
                </a:solidFill>
              </a:rPr>
              <a:pPr/>
              <a:t>86</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Tree>
    <p:extLst>
      <p:ext uri="{BB962C8B-B14F-4D97-AF65-F5344CB8AC3E}">
        <p14:creationId xmlns:p14="http://schemas.microsoft.com/office/powerpoint/2010/main" val="4550523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7" name="TextBox 6"/>
          <p:cNvSpPr txBox="1"/>
          <p:nvPr/>
        </p:nvSpPr>
        <p:spPr>
          <a:xfrm>
            <a:off x="2286001" y="256164"/>
            <a:ext cx="6906770" cy="498598"/>
          </a:xfrm>
          <a:prstGeom prst="rect">
            <a:avLst/>
          </a:prstGeom>
          <a:noFill/>
        </p:spPr>
        <p:txBody>
          <a:bodyPr wrap="square" rtlCol="0">
            <a:spAutoFit/>
          </a:bodyPr>
          <a:lstStyle/>
          <a:p>
            <a:pPr lvl="0">
              <a:lnSpc>
                <a:spcPct val="110000"/>
              </a:lnSpc>
            </a:pPr>
            <a:r>
              <a:rPr lang="en-US" sz="2400" dirty="0">
                <a:solidFill>
                  <a:schemeClr val="bg1"/>
                </a:solidFill>
                <a:latin typeface="+mj-lt"/>
                <a:cs typeface="Times New Roman"/>
              </a:rPr>
              <a:t>History of CUPP</a:t>
            </a:r>
          </a:p>
        </p:txBody>
      </p:sp>
      <p:sp>
        <p:nvSpPr>
          <p:cNvPr id="8" name="TextBox 7"/>
          <p:cNvSpPr txBox="1"/>
          <p:nvPr/>
        </p:nvSpPr>
        <p:spPr>
          <a:xfrm>
            <a:off x="457200" y="1170565"/>
            <a:ext cx="8153400" cy="3680495"/>
          </a:xfrm>
          <a:prstGeom prst="rect">
            <a:avLst/>
          </a:prstGeom>
          <a:noFill/>
        </p:spPr>
        <p:txBody>
          <a:bodyPr wrap="square" rtlCol="0">
            <a:spAutoFit/>
          </a:bodyPr>
          <a:lstStyle/>
          <a:p>
            <a:pPr>
              <a:spcBef>
                <a:spcPts val="480"/>
              </a:spcBef>
            </a:pPr>
            <a:r>
              <a:rPr lang="en-US" sz="2000" b="1" dirty="0"/>
              <a:t>Exemption from Federal Unemployment Taxes</a:t>
            </a:r>
          </a:p>
          <a:p>
            <a:pPr marL="742950" lvl="1" indent="-285750">
              <a:spcBef>
                <a:spcPts val="480"/>
              </a:spcBef>
              <a:buFont typeface="Arial" panose="020B0604020202020204" pitchFamily="34" charset="0"/>
              <a:buChar char="•"/>
            </a:pPr>
            <a:r>
              <a:rPr lang="en-US" dirty="0"/>
              <a:t>Parishes and Schools are organizations that are exempt from income tax under section 501(c)(3) of the Internal Revenue Code</a:t>
            </a:r>
          </a:p>
          <a:p>
            <a:pPr marL="742950" lvl="1" indent="-285750">
              <a:spcBef>
                <a:spcPts val="480"/>
              </a:spcBef>
              <a:buFont typeface="Arial" panose="020B0604020202020204" pitchFamily="34" charset="0"/>
              <a:buChar char="•"/>
            </a:pPr>
            <a:r>
              <a:rPr lang="en-US" dirty="0"/>
              <a:t>Parishes and schools are exempt from Federal Unemployment Tax Act </a:t>
            </a:r>
          </a:p>
          <a:p>
            <a:pPr marL="742950" lvl="1" indent="-285750">
              <a:spcBef>
                <a:spcPts val="480"/>
              </a:spcBef>
              <a:buFont typeface="Arial" panose="020B0604020202020204" pitchFamily="34" charset="0"/>
              <a:buChar char="•"/>
            </a:pPr>
            <a:r>
              <a:rPr lang="en-US" dirty="0"/>
              <a:t>This exemption cannot be waived</a:t>
            </a:r>
          </a:p>
          <a:p>
            <a:pPr marL="742950" lvl="1" indent="-285750">
              <a:spcBef>
                <a:spcPts val="480"/>
              </a:spcBef>
              <a:buFont typeface="Arial" panose="020B0604020202020204" pitchFamily="34" charset="0"/>
              <a:buChar char="•"/>
            </a:pPr>
            <a:r>
              <a:rPr lang="en-US" b="1" dirty="0"/>
              <a:t>An organization that is </a:t>
            </a:r>
            <a:r>
              <a:rPr lang="en-US" b="1" u="sng" dirty="0"/>
              <a:t>not</a:t>
            </a:r>
            <a:r>
              <a:rPr lang="en-US" b="1" dirty="0"/>
              <a:t> a section 501(c)(3) </a:t>
            </a:r>
            <a:r>
              <a:rPr lang="en-US" dirty="0"/>
              <a:t>organization is not exempt from paying FUTA tax</a:t>
            </a:r>
            <a:endParaRPr lang="en-US" sz="2000" dirty="0"/>
          </a:p>
          <a:p>
            <a:pPr>
              <a:spcBef>
                <a:spcPts val="480"/>
              </a:spcBef>
            </a:pPr>
            <a:endParaRPr lang="en-US" sz="2000" dirty="0"/>
          </a:p>
          <a:p>
            <a:pPr>
              <a:spcBef>
                <a:spcPts val="480"/>
              </a:spcBef>
            </a:pPr>
            <a:r>
              <a:rPr lang="en-US" sz="2000" b="1" dirty="0"/>
              <a:t>State Unemployment Program</a:t>
            </a:r>
          </a:p>
          <a:p>
            <a:pPr marL="800100" lvl="1" indent="-342900">
              <a:spcBef>
                <a:spcPts val="480"/>
              </a:spcBef>
              <a:buFont typeface="Arial" panose="020B0604020202020204" pitchFamily="34" charset="0"/>
              <a:buChar char="•"/>
            </a:pPr>
            <a:r>
              <a:rPr lang="en-US" dirty="0"/>
              <a:t>Participation in the State Unemployment Program for a 501(c)(3) organization is optional in the State of Wisconsin</a:t>
            </a:r>
          </a:p>
        </p:txBody>
      </p:sp>
      <p:sp>
        <p:nvSpPr>
          <p:cNvPr id="3" name="Slide Number Placeholder 2"/>
          <p:cNvSpPr>
            <a:spLocks noGrp="1"/>
          </p:cNvSpPr>
          <p:nvPr>
            <p:ph type="sldNum" sz="quarter" idx="12"/>
          </p:nvPr>
        </p:nvSpPr>
        <p:spPr/>
        <p:txBody>
          <a:bodyPr/>
          <a:lstStyle/>
          <a:p>
            <a:fld id="{71215EF3-A6CB-E54C-B6CC-01F257EC0178}" type="slidenum">
              <a:rPr lang="en-US" smtClean="0">
                <a:solidFill>
                  <a:prstClr val="black">
                    <a:tint val="75000"/>
                  </a:prstClr>
                </a:solidFill>
              </a:rPr>
              <a:pPr/>
              <a:t>87</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Tree>
    <p:extLst>
      <p:ext uri="{BB962C8B-B14F-4D97-AF65-F5344CB8AC3E}">
        <p14:creationId xmlns:p14="http://schemas.microsoft.com/office/powerpoint/2010/main" val="38474099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7" name="TextBox 6"/>
          <p:cNvSpPr txBox="1"/>
          <p:nvPr/>
        </p:nvSpPr>
        <p:spPr>
          <a:xfrm>
            <a:off x="2286001" y="256164"/>
            <a:ext cx="6906770" cy="498598"/>
          </a:xfrm>
          <a:prstGeom prst="rect">
            <a:avLst/>
          </a:prstGeom>
          <a:noFill/>
        </p:spPr>
        <p:txBody>
          <a:bodyPr wrap="square" rtlCol="0">
            <a:spAutoFit/>
          </a:bodyPr>
          <a:lstStyle/>
          <a:p>
            <a:pPr lvl="0">
              <a:lnSpc>
                <a:spcPct val="110000"/>
              </a:lnSpc>
            </a:pPr>
            <a:r>
              <a:rPr lang="en-US" sz="2400" dirty="0">
                <a:solidFill>
                  <a:schemeClr val="bg1"/>
                </a:solidFill>
                <a:latin typeface="+mj-lt"/>
                <a:cs typeface="Times New Roman"/>
              </a:rPr>
              <a:t>History of CUPP</a:t>
            </a:r>
          </a:p>
        </p:txBody>
      </p:sp>
      <p:sp>
        <p:nvSpPr>
          <p:cNvPr id="8" name="TextBox 7"/>
          <p:cNvSpPr txBox="1"/>
          <p:nvPr/>
        </p:nvSpPr>
        <p:spPr>
          <a:xfrm>
            <a:off x="457200" y="1170565"/>
            <a:ext cx="8153400" cy="4514056"/>
          </a:xfrm>
          <a:prstGeom prst="rect">
            <a:avLst/>
          </a:prstGeom>
          <a:noFill/>
        </p:spPr>
        <p:txBody>
          <a:bodyPr wrap="square" rtlCol="0">
            <a:spAutoFit/>
          </a:bodyPr>
          <a:lstStyle/>
          <a:p>
            <a:pPr>
              <a:spcBef>
                <a:spcPts val="480"/>
              </a:spcBef>
            </a:pPr>
            <a:r>
              <a:rPr lang="en-US" sz="2000" b="1" dirty="0"/>
              <a:t>The Church Unemployment Pay Program </a:t>
            </a:r>
          </a:p>
          <a:p>
            <a:pPr marL="800100" lvl="1" indent="-342900">
              <a:spcBef>
                <a:spcPts val="480"/>
              </a:spcBef>
              <a:buFont typeface="Arial" panose="020B0604020202020204" pitchFamily="34" charset="0"/>
              <a:buChar char="•"/>
            </a:pPr>
            <a:r>
              <a:rPr lang="en-US" dirty="0"/>
              <a:t>CUPP was developed in 1986 at the direction of the bishops of Wisconsin </a:t>
            </a:r>
          </a:p>
          <a:p>
            <a:pPr marL="800100" lvl="1" indent="-342900">
              <a:spcBef>
                <a:spcPts val="480"/>
              </a:spcBef>
              <a:buFont typeface="Arial" panose="020B0604020202020204" pitchFamily="34" charset="0"/>
              <a:buChar char="•"/>
            </a:pPr>
            <a:r>
              <a:rPr lang="en-US" dirty="0"/>
              <a:t>To assist parishes, schools and other church employers in meeting their social justice responsibilities by providing church funded unemployment coverage for lay employees of the Church </a:t>
            </a:r>
          </a:p>
          <a:p>
            <a:pPr marL="800100" lvl="1" indent="-342900">
              <a:spcBef>
                <a:spcPts val="480"/>
              </a:spcBef>
              <a:buFont typeface="Arial" panose="020B0604020202020204" pitchFamily="34" charset="0"/>
              <a:buChar char="•"/>
            </a:pPr>
            <a:r>
              <a:rPr lang="en-US" dirty="0"/>
              <a:t>The Archdiocese of Milwaukee and the Dioceses of LaCrosse, Madison and Superior participate in the program</a:t>
            </a:r>
          </a:p>
          <a:p>
            <a:pPr marL="1257300" lvl="2" indent="-342900">
              <a:spcBef>
                <a:spcPts val="480"/>
              </a:spcBef>
              <a:buFont typeface="Arial" panose="020B0604020202020204" pitchFamily="34" charset="0"/>
              <a:buChar char="•"/>
            </a:pPr>
            <a:r>
              <a:rPr lang="en-US" dirty="0"/>
              <a:t>The Diocese of Green Bay has a separate plan</a:t>
            </a:r>
          </a:p>
          <a:p>
            <a:pPr marL="800100" lvl="1" indent="-342900">
              <a:spcBef>
                <a:spcPts val="480"/>
              </a:spcBef>
              <a:buFont typeface="Arial" panose="020B0604020202020204" pitchFamily="34" charset="0"/>
              <a:buChar char="•"/>
            </a:pPr>
            <a:r>
              <a:rPr lang="en-US" dirty="0"/>
              <a:t>The program is governed by an interdiocesan Board through the Wisconsin Catholic Conference </a:t>
            </a:r>
          </a:p>
          <a:p>
            <a:pPr marL="800100" lvl="1" indent="-342900">
              <a:spcBef>
                <a:spcPts val="480"/>
              </a:spcBef>
              <a:buFont typeface="Arial" panose="020B0604020202020204" pitchFamily="34" charset="0"/>
              <a:buChar char="•"/>
            </a:pPr>
            <a:r>
              <a:rPr lang="en-US" dirty="0"/>
              <a:t>Board consists of one person from each participating diocese and the WCC Executive Director</a:t>
            </a:r>
          </a:p>
          <a:p>
            <a:pPr lvl="1">
              <a:spcBef>
                <a:spcPts val="480"/>
              </a:spcBef>
            </a:pPr>
            <a:endParaRPr lang="en-US" dirty="0"/>
          </a:p>
          <a:p>
            <a:pPr marL="800100" lvl="1" indent="-342900">
              <a:spcBef>
                <a:spcPts val="480"/>
              </a:spcBef>
              <a:buFont typeface="Arial" panose="020B0604020202020204" pitchFamily="34" charset="0"/>
              <a:buChar char="•"/>
            </a:pPr>
            <a:endParaRPr lang="en-US" dirty="0"/>
          </a:p>
        </p:txBody>
      </p:sp>
      <p:sp>
        <p:nvSpPr>
          <p:cNvPr id="3" name="Slide Number Placeholder 2"/>
          <p:cNvSpPr>
            <a:spLocks noGrp="1"/>
          </p:cNvSpPr>
          <p:nvPr>
            <p:ph type="sldNum" sz="quarter" idx="12"/>
          </p:nvPr>
        </p:nvSpPr>
        <p:spPr/>
        <p:txBody>
          <a:bodyPr/>
          <a:lstStyle/>
          <a:p>
            <a:fld id="{71215EF3-A6CB-E54C-B6CC-01F257EC0178}" type="slidenum">
              <a:rPr lang="en-US" smtClean="0">
                <a:solidFill>
                  <a:prstClr val="black">
                    <a:tint val="75000"/>
                  </a:prstClr>
                </a:solidFill>
              </a:rPr>
              <a:pPr/>
              <a:t>88</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Tree>
    <p:extLst>
      <p:ext uri="{BB962C8B-B14F-4D97-AF65-F5344CB8AC3E}">
        <p14:creationId xmlns:p14="http://schemas.microsoft.com/office/powerpoint/2010/main" val="501317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7" name="TextBox 6"/>
          <p:cNvSpPr txBox="1"/>
          <p:nvPr/>
        </p:nvSpPr>
        <p:spPr>
          <a:xfrm>
            <a:off x="2286000" y="274250"/>
            <a:ext cx="6858000" cy="461665"/>
          </a:xfrm>
          <a:prstGeom prst="rect">
            <a:avLst/>
          </a:prstGeom>
          <a:noFill/>
        </p:spPr>
        <p:txBody>
          <a:bodyPr wrap="square" rtlCol="0">
            <a:spAutoFit/>
          </a:bodyPr>
          <a:lstStyle/>
          <a:p>
            <a:r>
              <a:rPr lang="en-US" sz="2400" dirty="0">
                <a:solidFill>
                  <a:schemeClr val="bg1"/>
                </a:solidFill>
              </a:rPr>
              <a:t>CUPP Governance </a:t>
            </a:r>
          </a:p>
        </p:txBody>
      </p:sp>
      <p:sp>
        <p:nvSpPr>
          <p:cNvPr id="8" name="Content Placeholder 7"/>
          <p:cNvSpPr>
            <a:spLocks noGrp="1"/>
          </p:cNvSpPr>
          <p:nvPr>
            <p:ph idx="1"/>
          </p:nvPr>
        </p:nvSpPr>
        <p:spPr>
          <a:xfrm>
            <a:off x="381000" y="1167939"/>
            <a:ext cx="8458200" cy="4525963"/>
          </a:xfrm>
        </p:spPr>
        <p:txBody>
          <a:bodyPr>
            <a:noAutofit/>
          </a:bodyPr>
          <a:lstStyle/>
          <a:p>
            <a:pPr marL="114296" indent="0">
              <a:buNone/>
            </a:pPr>
            <a:r>
              <a:rPr lang="en-US" sz="2000" b="1" dirty="0"/>
              <a:t>Board’s Responsibility </a:t>
            </a:r>
          </a:p>
          <a:p>
            <a:pPr marL="800075" lvl="1" indent="-285750">
              <a:buFont typeface="Arial" panose="020B0604020202020204" pitchFamily="34" charset="0"/>
              <a:buChar char="•"/>
            </a:pPr>
            <a:r>
              <a:rPr lang="en-US" sz="1800" dirty="0"/>
              <a:t>Determines the general polices and criteria for the program</a:t>
            </a:r>
          </a:p>
          <a:p>
            <a:pPr marL="800075" lvl="1" indent="-285750">
              <a:buFont typeface="Arial" panose="020B0604020202020204" pitchFamily="34" charset="0"/>
              <a:buChar char="•"/>
            </a:pPr>
            <a:r>
              <a:rPr lang="en-US" sz="1800" dirty="0"/>
              <a:t>Contracts the Program Administrators </a:t>
            </a:r>
          </a:p>
          <a:p>
            <a:pPr marL="800075" lvl="1" indent="-285750">
              <a:buFont typeface="Arial" panose="020B0604020202020204" pitchFamily="34" charset="0"/>
              <a:buChar char="•"/>
            </a:pPr>
            <a:r>
              <a:rPr lang="en-US" sz="1800" dirty="0"/>
              <a:t>Serves as the final appeal body for benefits claims process</a:t>
            </a:r>
          </a:p>
          <a:p>
            <a:pPr marL="114296" indent="0">
              <a:buNone/>
            </a:pPr>
            <a:endParaRPr lang="en-US" sz="2000" dirty="0"/>
          </a:p>
          <a:p>
            <a:pPr marL="114296" indent="0">
              <a:buNone/>
            </a:pPr>
            <a:r>
              <a:rPr lang="en-US" sz="2000" b="1" dirty="0"/>
              <a:t>Program Administration</a:t>
            </a:r>
          </a:p>
          <a:p>
            <a:pPr marL="800075" lvl="1" indent="-285750">
              <a:buFont typeface="Arial" panose="020B0604020202020204" pitchFamily="34" charset="0"/>
              <a:buChar char="•"/>
            </a:pPr>
            <a:r>
              <a:rPr lang="en-US" sz="1800" dirty="0"/>
              <a:t>Claims Adjudicator is responsible for claims eligibility determination and is the point of contact for questions regarding the program policy and claims</a:t>
            </a:r>
          </a:p>
          <a:p>
            <a:pPr marL="1200106" lvl="2" indent="-285750">
              <a:buFont typeface="Arial" panose="020B0604020202020204" pitchFamily="34" charset="0"/>
              <a:buChar char="•"/>
            </a:pPr>
            <a:r>
              <a:rPr lang="en-US" sz="1600" dirty="0"/>
              <a:t>Murphy Desmond S.C.</a:t>
            </a:r>
          </a:p>
          <a:p>
            <a:pPr marL="914356" lvl="2" indent="0">
              <a:buNone/>
            </a:pPr>
            <a:endParaRPr lang="en-US" sz="1400" dirty="0"/>
          </a:p>
          <a:p>
            <a:pPr marL="800075" lvl="1" indent="-285750">
              <a:buFont typeface="Arial" panose="020B0604020202020204" pitchFamily="34" charset="0"/>
              <a:buChar char="•"/>
            </a:pPr>
            <a:r>
              <a:rPr lang="en-US" sz="1800" dirty="0"/>
              <a:t>Fiscal Administration distributes the benefits to eligible claimants, maintains program accounts</a:t>
            </a:r>
          </a:p>
          <a:p>
            <a:pPr marL="1200106" lvl="2" indent="-285750">
              <a:buFont typeface="Arial" panose="020B0604020202020204" pitchFamily="34" charset="0"/>
              <a:buChar char="•"/>
            </a:pPr>
            <a:r>
              <a:rPr lang="en-US" sz="1600" dirty="0"/>
              <a:t>The Diocese of Madison </a:t>
            </a:r>
            <a:endParaRPr lang="en-US" dirty="0"/>
          </a:p>
        </p:txBody>
      </p:sp>
      <p:sp>
        <p:nvSpPr>
          <p:cNvPr id="3" name="Slide Number Placeholder 2"/>
          <p:cNvSpPr>
            <a:spLocks noGrp="1"/>
          </p:cNvSpPr>
          <p:nvPr>
            <p:ph type="sldNum" sz="quarter" idx="12"/>
          </p:nvPr>
        </p:nvSpPr>
        <p:spPr/>
        <p:txBody>
          <a:bodyPr/>
          <a:lstStyle/>
          <a:p>
            <a:fld id="{71215EF3-A6CB-E54C-B6CC-01F257EC0178}" type="slidenum">
              <a:rPr lang="en-US" smtClean="0">
                <a:solidFill>
                  <a:prstClr val="black">
                    <a:tint val="75000"/>
                  </a:prstClr>
                </a:solidFill>
              </a:rPr>
              <a:pPr/>
              <a:t>89</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Tree>
    <p:extLst>
      <p:ext uri="{BB962C8B-B14F-4D97-AF65-F5344CB8AC3E}">
        <p14:creationId xmlns:p14="http://schemas.microsoft.com/office/powerpoint/2010/main" val="2815765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BC508F-EA8C-461A-8D48-FA79380CE207}"/>
              </a:ext>
            </a:extLst>
          </p:cNvPr>
          <p:cNvSpPr>
            <a:spLocks noGrp="1"/>
          </p:cNvSpPr>
          <p:nvPr>
            <p:ph idx="1"/>
          </p:nvPr>
        </p:nvSpPr>
        <p:spPr/>
        <p:txBody>
          <a:bodyPr>
            <a:normAutofit/>
          </a:bodyPr>
          <a:lstStyle/>
          <a:p>
            <a:pPr marL="0" indent="0" algn="ctr">
              <a:buNone/>
            </a:pPr>
            <a:r>
              <a:rPr lang="en-US" sz="3200" b="1" dirty="0"/>
              <a:t>Think about…Internal &amp; External Advertisement</a:t>
            </a:r>
          </a:p>
          <a:p>
            <a:pPr marL="0" indent="0" algn="ctr">
              <a:buNone/>
            </a:pPr>
            <a:endParaRPr lang="en-US" sz="2800" b="1" dirty="0"/>
          </a:p>
          <a:p>
            <a:r>
              <a:rPr lang="en-US" sz="3200" b="1" dirty="0"/>
              <a:t>How far do you want to cast out your net?</a:t>
            </a:r>
          </a:p>
          <a:p>
            <a:r>
              <a:rPr lang="en-US" sz="3200" b="1" dirty="0"/>
              <a:t>Communication Avenues  </a:t>
            </a:r>
          </a:p>
          <a:p>
            <a:r>
              <a:rPr lang="en-US" sz="3200" b="1" dirty="0"/>
              <a:t>Catch people’s attention</a:t>
            </a:r>
          </a:p>
          <a:p>
            <a:pPr algn="ctr"/>
            <a:endParaRPr lang="en-US" sz="2800" dirty="0"/>
          </a:p>
        </p:txBody>
      </p:sp>
      <p:pic>
        <p:nvPicPr>
          <p:cNvPr id="4" name="Picture 3" descr="content header.jpg">
            <a:extLst>
              <a:ext uri="{FF2B5EF4-FFF2-40B4-BE49-F238E27FC236}">
                <a16:creationId xmlns:a16="http://schemas.microsoft.com/office/drawing/2014/main" id="{35CF8511-B4C6-4946-B4B0-4E600B880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27"/>
            <a:ext cx="9144000" cy="1010169"/>
          </a:xfrm>
          <a:prstGeom prst="rect">
            <a:avLst/>
          </a:prstGeom>
        </p:spPr>
      </p:pic>
      <p:sp>
        <p:nvSpPr>
          <p:cNvPr id="2" name="Title 1">
            <a:extLst>
              <a:ext uri="{FF2B5EF4-FFF2-40B4-BE49-F238E27FC236}">
                <a16:creationId xmlns:a16="http://schemas.microsoft.com/office/drawing/2014/main" id="{91B6112C-4D96-431A-9F79-D18A9824B08B}"/>
              </a:ext>
            </a:extLst>
          </p:cNvPr>
          <p:cNvSpPr>
            <a:spLocks noGrp="1"/>
          </p:cNvSpPr>
          <p:nvPr>
            <p:ph type="title"/>
          </p:nvPr>
        </p:nvSpPr>
        <p:spPr>
          <a:xfrm>
            <a:off x="2362200" y="152400"/>
            <a:ext cx="6153150" cy="762001"/>
          </a:xfrm>
        </p:spPr>
        <p:txBody>
          <a:bodyPr>
            <a:normAutofit/>
          </a:bodyPr>
          <a:lstStyle/>
          <a:p>
            <a:endParaRPr lang="en-US" b="1" dirty="0">
              <a:solidFill>
                <a:schemeClr val="bg1"/>
              </a:solidFill>
            </a:endParaRPr>
          </a:p>
        </p:txBody>
      </p:sp>
    </p:spTree>
    <p:extLst>
      <p:ext uri="{BB962C8B-B14F-4D97-AF65-F5344CB8AC3E}">
        <p14:creationId xmlns:p14="http://schemas.microsoft.com/office/powerpoint/2010/main" val="26685357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7" name="TextBox 6"/>
          <p:cNvSpPr txBox="1"/>
          <p:nvPr/>
        </p:nvSpPr>
        <p:spPr>
          <a:xfrm>
            <a:off x="2283694" y="228600"/>
            <a:ext cx="7057844" cy="461665"/>
          </a:xfrm>
          <a:prstGeom prst="rect">
            <a:avLst/>
          </a:prstGeom>
          <a:noFill/>
        </p:spPr>
        <p:txBody>
          <a:bodyPr wrap="square" rtlCol="0">
            <a:spAutoFit/>
          </a:bodyPr>
          <a:lstStyle/>
          <a:p>
            <a:r>
              <a:rPr lang="en-US" sz="2400" dirty="0">
                <a:solidFill>
                  <a:schemeClr val="bg1"/>
                </a:solidFill>
              </a:rPr>
              <a:t>Unemployment Claim Process </a:t>
            </a:r>
          </a:p>
        </p:txBody>
      </p:sp>
      <p:sp>
        <p:nvSpPr>
          <p:cNvPr id="3" name="Slide Number Placeholder 2"/>
          <p:cNvSpPr>
            <a:spLocks noGrp="1"/>
          </p:cNvSpPr>
          <p:nvPr>
            <p:ph type="sldNum" sz="quarter" idx="12"/>
          </p:nvPr>
        </p:nvSpPr>
        <p:spPr/>
        <p:txBody>
          <a:bodyPr/>
          <a:lstStyle/>
          <a:p>
            <a:fld id="{71215EF3-A6CB-E54C-B6CC-01F257EC0178}" type="slidenum">
              <a:rPr lang="en-US" smtClean="0">
                <a:solidFill>
                  <a:prstClr val="black">
                    <a:tint val="75000"/>
                  </a:prstClr>
                </a:solidFill>
              </a:rPr>
              <a:pPr/>
              <a:t>90</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graphicFrame>
        <p:nvGraphicFramePr>
          <p:cNvPr id="5" name="Content Placeholder 4"/>
          <p:cNvGraphicFramePr>
            <a:graphicFrameLocks noGrp="1"/>
          </p:cNvGraphicFramePr>
          <p:nvPr>
            <p:ph idx="1"/>
            <p:extLst>
              <p:ext uri="{D42A27DB-BD31-4B8C-83A1-F6EECF244321}">
                <p14:modId xmlns:p14="http://schemas.microsoft.com/office/powerpoint/2010/main" val="3846024091"/>
              </p:ext>
            </p:extLst>
          </p:nvPr>
        </p:nvGraphicFramePr>
        <p:xfrm>
          <a:off x="228600" y="1238769"/>
          <a:ext cx="8610600" cy="54827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949850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7" name="TextBox 6"/>
          <p:cNvSpPr txBox="1"/>
          <p:nvPr/>
        </p:nvSpPr>
        <p:spPr>
          <a:xfrm>
            <a:off x="2286000" y="203661"/>
            <a:ext cx="6858000" cy="461665"/>
          </a:xfrm>
          <a:prstGeom prst="rect">
            <a:avLst/>
          </a:prstGeom>
          <a:noFill/>
        </p:spPr>
        <p:txBody>
          <a:bodyPr wrap="square" rtlCol="0">
            <a:spAutoFit/>
          </a:bodyPr>
          <a:lstStyle/>
          <a:p>
            <a:r>
              <a:rPr lang="en-US" sz="2400" dirty="0">
                <a:solidFill>
                  <a:schemeClr val="bg1"/>
                </a:solidFill>
              </a:rPr>
              <a:t>CUPP Claim Eligibility Determination  </a:t>
            </a:r>
          </a:p>
        </p:txBody>
      </p:sp>
      <p:sp>
        <p:nvSpPr>
          <p:cNvPr id="8" name="Content Placeholder 7"/>
          <p:cNvSpPr>
            <a:spLocks noGrp="1"/>
          </p:cNvSpPr>
          <p:nvPr>
            <p:ph idx="1"/>
          </p:nvPr>
        </p:nvSpPr>
        <p:spPr>
          <a:xfrm>
            <a:off x="381000" y="1167939"/>
            <a:ext cx="8458200" cy="4525963"/>
          </a:xfrm>
        </p:spPr>
        <p:txBody>
          <a:bodyPr>
            <a:noAutofit/>
          </a:bodyPr>
          <a:lstStyle/>
          <a:p>
            <a:pPr marL="114296" indent="0">
              <a:buNone/>
            </a:pPr>
            <a:r>
              <a:rPr lang="en-US" sz="2000" b="1" dirty="0"/>
              <a:t>Timely Cooperation from Employers with Claims Adjudicator </a:t>
            </a:r>
          </a:p>
          <a:p>
            <a:pPr marL="800075" lvl="1" indent="-285750">
              <a:buFont typeface="Arial" panose="020B0604020202020204" pitchFamily="34" charset="0"/>
              <a:buChar char="•"/>
            </a:pPr>
            <a:r>
              <a:rPr lang="en-US" sz="1800" dirty="0"/>
              <a:t>Provide complete payroll and employment status information to the Claims Adjudicator </a:t>
            </a:r>
          </a:p>
          <a:p>
            <a:pPr marL="800075" lvl="1" indent="-285750">
              <a:buFont typeface="Arial" panose="020B0604020202020204" pitchFamily="34" charset="0"/>
              <a:buChar char="•"/>
            </a:pPr>
            <a:r>
              <a:rPr lang="en-US" sz="1800" dirty="0"/>
              <a:t>The employer must provide any know factors that meet a program disqualification for benefit eligibility</a:t>
            </a:r>
          </a:p>
          <a:p>
            <a:pPr marL="800075" lvl="1" indent="-285750">
              <a:buFont typeface="Arial" panose="020B0604020202020204" pitchFamily="34" charset="0"/>
              <a:buChar char="•"/>
            </a:pPr>
            <a:r>
              <a:rPr lang="en-US" sz="1800" dirty="0"/>
              <a:t>These include, but are not limited to:</a:t>
            </a:r>
          </a:p>
          <a:p>
            <a:pPr lvl="2">
              <a:buFont typeface="Courier New" panose="02070309020205020404" pitchFamily="49" charset="0"/>
              <a:buChar char="o"/>
            </a:pPr>
            <a:r>
              <a:rPr lang="en-US" sz="1400" dirty="0"/>
              <a:t>An employee’s negative or untimely response to a contract renewal offer</a:t>
            </a:r>
          </a:p>
          <a:p>
            <a:pPr lvl="2">
              <a:buFont typeface="Courier New" panose="02070309020205020404" pitchFamily="49" charset="0"/>
              <a:buChar char="o"/>
            </a:pPr>
            <a:r>
              <a:rPr lang="en-US" sz="1400" dirty="0"/>
              <a:t>A voluntary quit/resignation</a:t>
            </a:r>
          </a:p>
          <a:p>
            <a:pPr lvl="2">
              <a:buFont typeface="Courier New" panose="02070309020205020404" pitchFamily="49" charset="0"/>
              <a:buChar char="o"/>
            </a:pPr>
            <a:r>
              <a:rPr lang="en-US" sz="1400" dirty="0"/>
              <a:t>Suspension for good cause</a:t>
            </a:r>
          </a:p>
          <a:p>
            <a:pPr lvl="2">
              <a:buFont typeface="Courier New" panose="02070309020205020404" pitchFamily="49" charset="0"/>
              <a:buChar char="o"/>
            </a:pPr>
            <a:r>
              <a:rPr lang="en-US" sz="1400" dirty="0"/>
              <a:t>A termination for misconduct</a:t>
            </a:r>
          </a:p>
          <a:p>
            <a:pPr lvl="2">
              <a:buFont typeface="Courier New" panose="02070309020205020404" pitchFamily="49" charset="0"/>
              <a:buChar char="o"/>
            </a:pPr>
            <a:r>
              <a:rPr lang="en-US" sz="1400" dirty="0"/>
              <a:t>A violation of the terms of hire/contract or conditions of hire</a:t>
            </a:r>
          </a:p>
          <a:p>
            <a:pPr marL="114296" indent="0">
              <a:buNone/>
            </a:pPr>
            <a:r>
              <a:rPr lang="en-US" sz="2000" b="1" dirty="0"/>
              <a:t>Replenishment of Parish/School CUPP Fund</a:t>
            </a:r>
          </a:p>
          <a:p>
            <a:pPr marL="800075" lvl="1" indent="-285750">
              <a:buFont typeface="Arial" panose="020B0604020202020204" pitchFamily="34" charset="0"/>
              <a:buChar char="•"/>
            </a:pPr>
            <a:r>
              <a:rPr lang="en-US" sz="1800" dirty="0"/>
              <a:t>Monthly invoice to Parish/ School of claims activities </a:t>
            </a:r>
          </a:p>
          <a:p>
            <a:pPr marL="800075" lvl="1" indent="-285750">
              <a:buFont typeface="Arial" panose="020B0604020202020204" pitchFamily="34" charset="0"/>
              <a:buChar char="•"/>
            </a:pPr>
            <a:endParaRPr lang="en-US" sz="1800" dirty="0"/>
          </a:p>
          <a:p>
            <a:pPr marL="114296" indent="0">
              <a:buNone/>
            </a:pPr>
            <a:endParaRPr lang="en-US" sz="2200" dirty="0"/>
          </a:p>
          <a:p>
            <a:pPr marL="114296" indent="0">
              <a:buNone/>
            </a:pPr>
            <a:endParaRPr lang="en-US" sz="2000" dirty="0"/>
          </a:p>
        </p:txBody>
      </p:sp>
      <p:sp>
        <p:nvSpPr>
          <p:cNvPr id="3" name="Slide Number Placeholder 2"/>
          <p:cNvSpPr>
            <a:spLocks noGrp="1"/>
          </p:cNvSpPr>
          <p:nvPr>
            <p:ph type="sldNum" sz="quarter" idx="12"/>
          </p:nvPr>
        </p:nvSpPr>
        <p:spPr/>
        <p:txBody>
          <a:bodyPr/>
          <a:lstStyle/>
          <a:p>
            <a:fld id="{71215EF3-A6CB-E54C-B6CC-01F257EC0178}" type="slidenum">
              <a:rPr lang="en-US" smtClean="0">
                <a:solidFill>
                  <a:prstClr val="black">
                    <a:tint val="75000"/>
                  </a:prstClr>
                </a:solidFill>
              </a:rPr>
              <a:pPr/>
              <a:t>91</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Tree>
    <p:extLst>
      <p:ext uri="{BB962C8B-B14F-4D97-AF65-F5344CB8AC3E}">
        <p14:creationId xmlns:p14="http://schemas.microsoft.com/office/powerpoint/2010/main" val="30792402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7" name="TextBox 6"/>
          <p:cNvSpPr txBox="1"/>
          <p:nvPr/>
        </p:nvSpPr>
        <p:spPr>
          <a:xfrm>
            <a:off x="2286000" y="203661"/>
            <a:ext cx="6858000" cy="461665"/>
          </a:xfrm>
          <a:prstGeom prst="rect">
            <a:avLst/>
          </a:prstGeom>
          <a:noFill/>
        </p:spPr>
        <p:txBody>
          <a:bodyPr wrap="square" rtlCol="0">
            <a:spAutoFit/>
          </a:bodyPr>
          <a:lstStyle/>
          <a:p>
            <a:r>
              <a:rPr lang="en-US" sz="2400" dirty="0">
                <a:solidFill>
                  <a:schemeClr val="bg1"/>
                </a:solidFill>
              </a:rPr>
              <a:t> CUPP Appeals Process</a:t>
            </a:r>
          </a:p>
        </p:txBody>
      </p:sp>
      <p:sp>
        <p:nvSpPr>
          <p:cNvPr id="8" name="Content Placeholder 7"/>
          <p:cNvSpPr>
            <a:spLocks noGrp="1"/>
          </p:cNvSpPr>
          <p:nvPr>
            <p:ph idx="1"/>
          </p:nvPr>
        </p:nvSpPr>
        <p:spPr>
          <a:xfrm>
            <a:off x="381000" y="1167939"/>
            <a:ext cx="8458200" cy="4525963"/>
          </a:xfrm>
        </p:spPr>
        <p:txBody>
          <a:bodyPr>
            <a:noAutofit/>
          </a:bodyPr>
          <a:lstStyle/>
          <a:p>
            <a:pPr marL="114296" indent="0">
              <a:buNone/>
            </a:pPr>
            <a:r>
              <a:rPr lang="en-US" sz="2000" b="1" dirty="0"/>
              <a:t>Appeal Committee Review</a:t>
            </a:r>
          </a:p>
          <a:p>
            <a:pPr marL="685775" lvl="1" indent="-171450">
              <a:buFont typeface="Arial" panose="020B0604020202020204" pitchFamily="34" charset="0"/>
              <a:buChar char="•"/>
            </a:pPr>
            <a:r>
              <a:rPr lang="en-US" sz="1800" dirty="0"/>
              <a:t>Initial eligibility determination of the Claims Adjudicator may be appealed by either party (employer or former employee)</a:t>
            </a:r>
          </a:p>
          <a:p>
            <a:pPr marL="685775" lvl="1" indent="-171450">
              <a:buFont typeface="Arial" panose="020B0604020202020204" pitchFamily="34" charset="0"/>
              <a:buChar char="•"/>
            </a:pPr>
            <a:r>
              <a:rPr lang="en-US" sz="1800" dirty="0"/>
              <a:t>Three person Appeal Committee of the board will review the appeal and make a determination </a:t>
            </a:r>
          </a:p>
          <a:p>
            <a:pPr marL="114296" indent="0">
              <a:buNone/>
            </a:pPr>
            <a:endParaRPr lang="en-US" sz="2000" b="1" dirty="0"/>
          </a:p>
          <a:p>
            <a:pPr marL="114296" indent="0">
              <a:buNone/>
            </a:pPr>
            <a:r>
              <a:rPr lang="en-US" sz="2000" b="1" dirty="0"/>
              <a:t>Program Board Hearing </a:t>
            </a:r>
          </a:p>
          <a:p>
            <a:pPr marL="857225" lvl="1" indent="-342900">
              <a:buFont typeface="Arial" panose="020B0604020202020204" pitchFamily="34" charset="0"/>
              <a:buChar char="•"/>
            </a:pPr>
            <a:r>
              <a:rPr lang="en-US" sz="1800" dirty="0"/>
              <a:t>Either party may appeal the Appeal Committee determination </a:t>
            </a:r>
          </a:p>
          <a:p>
            <a:pPr marL="857225" lvl="1" indent="-342900">
              <a:buFont typeface="Arial" panose="020B0604020202020204" pitchFamily="34" charset="0"/>
              <a:buChar char="•"/>
            </a:pPr>
            <a:r>
              <a:rPr lang="en-US" sz="1800" dirty="0"/>
              <a:t>Board will determine if there is sufficient grounds for an appeal</a:t>
            </a:r>
          </a:p>
          <a:p>
            <a:pPr marL="857225" lvl="1" indent="-342900">
              <a:buFont typeface="Arial" panose="020B0604020202020204" pitchFamily="34" charset="0"/>
              <a:buChar char="•"/>
            </a:pPr>
            <a:r>
              <a:rPr lang="en-US" sz="1800" dirty="0"/>
              <a:t>Board will consider a hearing based upon new evidence or information that was not available at the time of the adjudication </a:t>
            </a:r>
          </a:p>
          <a:p>
            <a:pPr marL="857225" lvl="1" indent="-342900">
              <a:buFont typeface="Arial" panose="020B0604020202020204" pitchFamily="34" charset="0"/>
              <a:buChar char="•"/>
            </a:pPr>
            <a:endParaRPr lang="en-US" sz="1800" dirty="0"/>
          </a:p>
          <a:p>
            <a:pPr marL="514325" lvl="1" indent="0">
              <a:buNone/>
            </a:pPr>
            <a:endParaRPr lang="en-US" sz="1800" dirty="0"/>
          </a:p>
        </p:txBody>
      </p:sp>
      <p:sp>
        <p:nvSpPr>
          <p:cNvPr id="3" name="Slide Number Placeholder 2"/>
          <p:cNvSpPr>
            <a:spLocks noGrp="1"/>
          </p:cNvSpPr>
          <p:nvPr>
            <p:ph type="sldNum" sz="quarter" idx="12"/>
          </p:nvPr>
        </p:nvSpPr>
        <p:spPr/>
        <p:txBody>
          <a:bodyPr/>
          <a:lstStyle/>
          <a:p>
            <a:fld id="{71215EF3-A6CB-E54C-B6CC-01F257EC0178}" type="slidenum">
              <a:rPr lang="en-US" smtClean="0">
                <a:solidFill>
                  <a:prstClr val="black">
                    <a:tint val="75000"/>
                  </a:prstClr>
                </a:solidFill>
              </a:rPr>
              <a:pPr/>
              <a:t>92</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Tree>
    <p:extLst>
      <p:ext uri="{BB962C8B-B14F-4D97-AF65-F5344CB8AC3E}">
        <p14:creationId xmlns:p14="http://schemas.microsoft.com/office/powerpoint/2010/main" val="4647104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7" name="TextBox 6"/>
          <p:cNvSpPr txBox="1"/>
          <p:nvPr/>
        </p:nvSpPr>
        <p:spPr>
          <a:xfrm>
            <a:off x="2286000" y="203661"/>
            <a:ext cx="6858000" cy="461665"/>
          </a:xfrm>
          <a:prstGeom prst="rect">
            <a:avLst/>
          </a:prstGeom>
          <a:noFill/>
        </p:spPr>
        <p:txBody>
          <a:bodyPr wrap="square" rtlCol="0">
            <a:spAutoFit/>
          </a:bodyPr>
          <a:lstStyle/>
          <a:p>
            <a:r>
              <a:rPr lang="en-US" sz="2400" dirty="0">
                <a:solidFill>
                  <a:schemeClr val="bg1"/>
                </a:solidFill>
              </a:rPr>
              <a:t> CUPP - Website </a:t>
            </a:r>
          </a:p>
        </p:txBody>
      </p:sp>
      <p:sp>
        <p:nvSpPr>
          <p:cNvPr id="8" name="Content Placeholder 7"/>
          <p:cNvSpPr>
            <a:spLocks noGrp="1"/>
          </p:cNvSpPr>
          <p:nvPr>
            <p:ph idx="1"/>
          </p:nvPr>
        </p:nvSpPr>
        <p:spPr>
          <a:xfrm>
            <a:off x="381000" y="1167939"/>
            <a:ext cx="8458200" cy="4525963"/>
          </a:xfrm>
        </p:spPr>
        <p:txBody>
          <a:bodyPr>
            <a:noAutofit/>
          </a:bodyPr>
          <a:lstStyle/>
          <a:p>
            <a:pPr marL="114296" indent="0">
              <a:buNone/>
            </a:pPr>
            <a:endParaRPr lang="en-US" sz="2000" b="1" dirty="0"/>
          </a:p>
          <a:p>
            <a:pPr marL="114296" indent="0">
              <a:buNone/>
            </a:pPr>
            <a:r>
              <a:rPr lang="en-US" sz="2000" b="1" dirty="0"/>
              <a:t>Claims Portal </a:t>
            </a:r>
          </a:p>
          <a:p>
            <a:pPr marL="857225" lvl="1" indent="-342900">
              <a:buFont typeface="Arial" panose="020B0604020202020204" pitchFamily="34" charset="0"/>
              <a:buChar char="•"/>
            </a:pPr>
            <a:r>
              <a:rPr lang="en-US" sz="1800" dirty="0"/>
              <a:t>Available for claims submission </a:t>
            </a:r>
            <a:r>
              <a:rPr lang="en-US" sz="1800" dirty="0">
                <a:hlinkClick r:id="rId4"/>
              </a:rPr>
              <a:t>https://cuppwi.org</a:t>
            </a:r>
            <a:r>
              <a:rPr lang="en-US" sz="1800" dirty="0"/>
              <a:t> </a:t>
            </a:r>
          </a:p>
          <a:p>
            <a:pPr marL="857225" lvl="1" indent="-342900">
              <a:buFont typeface="Arial" panose="020B0604020202020204" pitchFamily="34" charset="0"/>
              <a:buChar char="•"/>
            </a:pPr>
            <a:r>
              <a:rPr lang="en-US" sz="1800" dirty="0"/>
              <a:t>All payments are electronic </a:t>
            </a:r>
          </a:p>
          <a:p>
            <a:pPr marL="857225" lvl="1" indent="-342900">
              <a:buFont typeface="Arial" panose="020B0604020202020204" pitchFamily="34" charset="0"/>
              <a:buChar char="•"/>
            </a:pPr>
            <a:endParaRPr lang="en-US" sz="1800" dirty="0"/>
          </a:p>
          <a:p>
            <a:pPr marL="857225" lvl="1" indent="-342900">
              <a:buFont typeface="Arial" panose="020B0604020202020204" pitchFamily="34" charset="0"/>
              <a:buChar char="•"/>
            </a:pPr>
            <a:endParaRPr lang="en-US" sz="1600" dirty="0"/>
          </a:p>
        </p:txBody>
      </p:sp>
      <p:sp>
        <p:nvSpPr>
          <p:cNvPr id="3" name="Slide Number Placeholder 2"/>
          <p:cNvSpPr>
            <a:spLocks noGrp="1"/>
          </p:cNvSpPr>
          <p:nvPr>
            <p:ph type="sldNum" sz="quarter" idx="12"/>
          </p:nvPr>
        </p:nvSpPr>
        <p:spPr/>
        <p:txBody>
          <a:bodyPr/>
          <a:lstStyle/>
          <a:p>
            <a:fld id="{71215EF3-A6CB-E54C-B6CC-01F257EC0178}" type="slidenum">
              <a:rPr lang="en-US" smtClean="0">
                <a:solidFill>
                  <a:prstClr val="black">
                    <a:tint val="75000"/>
                  </a:prstClr>
                </a:solidFill>
              </a:rPr>
              <a:pPr/>
              <a:t>93</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38700CE9-2F79-DE47-872F-A05927CC81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spTree>
    <p:extLst>
      <p:ext uri="{BB962C8B-B14F-4D97-AF65-F5344CB8AC3E}">
        <p14:creationId xmlns:p14="http://schemas.microsoft.com/office/powerpoint/2010/main" val="26859042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7" name="TextBox 6"/>
          <p:cNvSpPr txBox="1"/>
          <p:nvPr/>
        </p:nvSpPr>
        <p:spPr>
          <a:xfrm>
            <a:off x="2286000" y="203661"/>
            <a:ext cx="6858000" cy="461665"/>
          </a:xfrm>
          <a:prstGeom prst="rect">
            <a:avLst/>
          </a:prstGeom>
          <a:noFill/>
        </p:spPr>
        <p:txBody>
          <a:bodyPr wrap="square" rtlCol="0">
            <a:spAutoFit/>
          </a:bodyPr>
          <a:lstStyle/>
          <a:p>
            <a:r>
              <a:rPr lang="en-US" sz="2400" dirty="0">
                <a:solidFill>
                  <a:schemeClr val="bg1"/>
                </a:solidFill>
              </a:rPr>
              <a:t> CUPP  – Website  </a:t>
            </a:r>
          </a:p>
        </p:txBody>
      </p:sp>
      <p:sp>
        <p:nvSpPr>
          <p:cNvPr id="3" name="Slide Number Placeholder 2"/>
          <p:cNvSpPr>
            <a:spLocks noGrp="1"/>
          </p:cNvSpPr>
          <p:nvPr>
            <p:ph type="sldNum" sz="quarter" idx="12"/>
          </p:nvPr>
        </p:nvSpPr>
        <p:spPr/>
        <p:txBody>
          <a:bodyPr/>
          <a:lstStyle/>
          <a:p>
            <a:fld id="{71215EF3-A6CB-E54C-B6CC-01F257EC0178}" type="slidenum">
              <a:rPr lang="en-US" smtClean="0">
                <a:solidFill>
                  <a:prstClr val="black">
                    <a:tint val="75000"/>
                  </a:prstClr>
                </a:solidFill>
              </a:rPr>
              <a:pPr/>
              <a:t>94</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pic>
        <p:nvPicPr>
          <p:cNvPr id="5" name="Picture 4"/>
          <p:cNvPicPr>
            <a:picLocks noChangeAspect="1"/>
          </p:cNvPicPr>
          <p:nvPr/>
        </p:nvPicPr>
        <p:blipFill rotWithShape="1">
          <a:blip r:embed="rId5"/>
          <a:srcRect l="50000" t="2667"/>
          <a:stretch/>
        </p:blipFill>
        <p:spPr>
          <a:xfrm>
            <a:off x="323387" y="1222254"/>
            <a:ext cx="8439613" cy="5134098"/>
          </a:xfrm>
          <a:prstGeom prst="rect">
            <a:avLst/>
          </a:prstGeom>
        </p:spPr>
      </p:pic>
    </p:spTree>
    <p:extLst>
      <p:ext uri="{BB962C8B-B14F-4D97-AF65-F5344CB8AC3E}">
        <p14:creationId xmlns:p14="http://schemas.microsoft.com/office/powerpoint/2010/main" val="33998397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7" name="TextBox 6"/>
          <p:cNvSpPr txBox="1"/>
          <p:nvPr/>
        </p:nvSpPr>
        <p:spPr>
          <a:xfrm>
            <a:off x="2286000" y="203661"/>
            <a:ext cx="6858000" cy="461665"/>
          </a:xfrm>
          <a:prstGeom prst="rect">
            <a:avLst/>
          </a:prstGeom>
          <a:noFill/>
        </p:spPr>
        <p:txBody>
          <a:bodyPr wrap="square" rtlCol="0">
            <a:spAutoFit/>
          </a:bodyPr>
          <a:lstStyle/>
          <a:p>
            <a:r>
              <a:rPr lang="en-US" sz="2400" dirty="0">
                <a:solidFill>
                  <a:schemeClr val="bg1"/>
                </a:solidFill>
              </a:rPr>
              <a:t> CUPP  – Website  </a:t>
            </a:r>
          </a:p>
        </p:txBody>
      </p:sp>
      <p:sp>
        <p:nvSpPr>
          <p:cNvPr id="3" name="Slide Number Placeholder 2"/>
          <p:cNvSpPr>
            <a:spLocks noGrp="1"/>
          </p:cNvSpPr>
          <p:nvPr>
            <p:ph type="sldNum" sz="quarter" idx="12"/>
          </p:nvPr>
        </p:nvSpPr>
        <p:spPr/>
        <p:txBody>
          <a:bodyPr/>
          <a:lstStyle/>
          <a:p>
            <a:fld id="{71215EF3-A6CB-E54C-B6CC-01F257EC0178}" type="slidenum">
              <a:rPr lang="en-US" smtClean="0">
                <a:solidFill>
                  <a:prstClr val="black">
                    <a:tint val="75000"/>
                  </a:prstClr>
                </a:solidFill>
              </a:rPr>
              <a:pPr/>
              <a:t>95</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pic>
        <p:nvPicPr>
          <p:cNvPr id="4" name="Picture 3"/>
          <p:cNvPicPr>
            <a:picLocks noChangeAspect="1"/>
          </p:cNvPicPr>
          <p:nvPr/>
        </p:nvPicPr>
        <p:blipFill rotWithShape="1">
          <a:blip r:embed="rId5"/>
          <a:srcRect l="56042" t="8000" r="4166" b="6667"/>
          <a:stretch/>
        </p:blipFill>
        <p:spPr>
          <a:xfrm>
            <a:off x="1020342" y="1236518"/>
            <a:ext cx="7347478" cy="4923964"/>
          </a:xfrm>
          <a:prstGeom prst="rect">
            <a:avLst/>
          </a:prstGeom>
        </p:spPr>
      </p:pic>
    </p:spTree>
    <p:extLst>
      <p:ext uri="{BB962C8B-B14F-4D97-AF65-F5344CB8AC3E}">
        <p14:creationId xmlns:p14="http://schemas.microsoft.com/office/powerpoint/2010/main" val="28747930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7" name="TextBox 6"/>
          <p:cNvSpPr txBox="1"/>
          <p:nvPr/>
        </p:nvSpPr>
        <p:spPr>
          <a:xfrm>
            <a:off x="2286000" y="203661"/>
            <a:ext cx="6858000" cy="461665"/>
          </a:xfrm>
          <a:prstGeom prst="rect">
            <a:avLst/>
          </a:prstGeom>
          <a:noFill/>
        </p:spPr>
        <p:txBody>
          <a:bodyPr wrap="square" rtlCol="0">
            <a:spAutoFit/>
          </a:bodyPr>
          <a:lstStyle/>
          <a:p>
            <a:r>
              <a:rPr lang="en-US" sz="2400" dirty="0">
                <a:solidFill>
                  <a:schemeClr val="bg1"/>
                </a:solidFill>
              </a:rPr>
              <a:t> CUPP – Website </a:t>
            </a:r>
          </a:p>
        </p:txBody>
      </p:sp>
      <p:sp>
        <p:nvSpPr>
          <p:cNvPr id="3" name="Slide Number Placeholder 2"/>
          <p:cNvSpPr>
            <a:spLocks noGrp="1"/>
          </p:cNvSpPr>
          <p:nvPr>
            <p:ph type="sldNum" sz="quarter" idx="12"/>
          </p:nvPr>
        </p:nvSpPr>
        <p:spPr/>
        <p:txBody>
          <a:bodyPr/>
          <a:lstStyle/>
          <a:p>
            <a:fld id="{71215EF3-A6CB-E54C-B6CC-01F257EC0178}" type="slidenum">
              <a:rPr lang="en-US" smtClean="0">
                <a:solidFill>
                  <a:prstClr val="black">
                    <a:tint val="75000"/>
                  </a:prstClr>
                </a:solidFill>
              </a:rPr>
              <a:pPr/>
              <a:t>96</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pic>
        <p:nvPicPr>
          <p:cNvPr id="6" name="Picture 5"/>
          <p:cNvPicPr/>
          <p:nvPr/>
        </p:nvPicPr>
        <p:blipFill>
          <a:blip r:embed="rId5" cstate="print">
            <a:extLst>
              <a:ext uri="{28A0092B-C50C-407E-A947-70E740481C1C}">
                <a14:useLocalDpi xmlns:a14="http://schemas.microsoft.com/office/drawing/2010/main" val="0"/>
              </a:ext>
            </a:extLst>
          </a:blip>
          <a:srcRect t="6333"/>
          <a:stretch>
            <a:fillRect/>
          </a:stretch>
        </p:blipFill>
        <p:spPr>
          <a:xfrm>
            <a:off x="4343400" y="1373068"/>
            <a:ext cx="4191000" cy="2769991"/>
          </a:xfrm>
          <a:prstGeom prst="rect">
            <a:avLst/>
          </a:prstGeom>
          <a:ln>
            <a:noFill/>
          </a:ln>
          <a:effectLst>
            <a:outerShdw blurRad="292100" dist="139700" dir="2700000" algn="tl" rotWithShape="0">
              <a:srgbClr val="333333">
                <a:alpha val="65000"/>
              </a:srgbClr>
            </a:outerShdw>
          </a:effectLst>
        </p:spPr>
      </p:pic>
      <p:pic>
        <p:nvPicPr>
          <p:cNvPr id="8" name="Picture 7"/>
          <p:cNvPicPr/>
          <p:nvPr/>
        </p:nvPicPr>
        <p:blipFill rotWithShape="1">
          <a:blip r:embed="rId6" cstate="print">
            <a:extLst>
              <a:ext uri="{28A0092B-C50C-407E-A947-70E740481C1C}">
                <a14:useLocalDpi xmlns:a14="http://schemas.microsoft.com/office/drawing/2010/main" val="0"/>
              </a:ext>
            </a:extLst>
          </a:blip>
          <a:srcRect t="10745" b="3023"/>
          <a:stretch/>
        </p:blipFill>
        <p:spPr bwMode="auto">
          <a:xfrm>
            <a:off x="304800" y="1373068"/>
            <a:ext cx="3762375" cy="30175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2213442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7" name="TextBox 6"/>
          <p:cNvSpPr txBox="1"/>
          <p:nvPr/>
        </p:nvSpPr>
        <p:spPr>
          <a:xfrm>
            <a:off x="2286000" y="203661"/>
            <a:ext cx="6858000" cy="461665"/>
          </a:xfrm>
          <a:prstGeom prst="rect">
            <a:avLst/>
          </a:prstGeom>
          <a:noFill/>
        </p:spPr>
        <p:txBody>
          <a:bodyPr wrap="square" rtlCol="0">
            <a:spAutoFit/>
          </a:bodyPr>
          <a:lstStyle/>
          <a:p>
            <a:r>
              <a:rPr lang="en-US" sz="2400" dirty="0">
                <a:solidFill>
                  <a:schemeClr val="bg1"/>
                </a:solidFill>
              </a:rPr>
              <a:t> CUPP  - Website</a:t>
            </a:r>
          </a:p>
        </p:txBody>
      </p:sp>
      <p:sp>
        <p:nvSpPr>
          <p:cNvPr id="3" name="Slide Number Placeholder 2"/>
          <p:cNvSpPr>
            <a:spLocks noGrp="1"/>
          </p:cNvSpPr>
          <p:nvPr>
            <p:ph type="sldNum" sz="quarter" idx="12"/>
          </p:nvPr>
        </p:nvSpPr>
        <p:spPr/>
        <p:txBody>
          <a:bodyPr/>
          <a:lstStyle/>
          <a:p>
            <a:fld id="{71215EF3-A6CB-E54C-B6CC-01F257EC0178}" type="slidenum">
              <a:rPr lang="en-US" smtClean="0">
                <a:solidFill>
                  <a:prstClr val="black">
                    <a:tint val="75000"/>
                  </a:prstClr>
                </a:solidFill>
              </a:rPr>
              <a:pPr/>
              <a:t>97</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pic>
        <p:nvPicPr>
          <p:cNvPr id="6" name="Picture 5"/>
          <p:cNvPicPr/>
          <p:nvPr/>
        </p:nvPicPr>
        <p:blipFill>
          <a:blip r:embed="rId5" cstate="print">
            <a:extLst>
              <a:ext uri="{28A0092B-C50C-407E-A947-70E740481C1C}">
                <a14:useLocalDpi xmlns:a14="http://schemas.microsoft.com/office/drawing/2010/main" val="0"/>
              </a:ext>
            </a:extLst>
          </a:blip>
          <a:srcRect t="3777"/>
          <a:stretch>
            <a:fillRect/>
          </a:stretch>
        </p:blipFill>
        <p:spPr>
          <a:xfrm>
            <a:off x="76200" y="1447800"/>
            <a:ext cx="4178935" cy="3634740"/>
          </a:xfrm>
          <a:prstGeom prst="rect">
            <a:avLst/>
          </a:prstGeom>
          <a:ln>
            <a:noFill/>
          </a:ln>
          <a:effectLst>
            <a:outerShdw blurRad="292100" dist="139700" dir="2700000" algn="tl" rotWithShape="0">
              <a:srgbClr val="333333">
                <a:alpha val="65000"/>
              </a:srgbClr>
            </a:outerShdw>
          </a:effectLst>
        </p:spPr>
      </p:pic>
      <p:pic>
        <p:nvPicPr>
          <p:cNvPr id="8" name="Picture 7"/>
          <p:cNvPicPr/>
          <p:nvPr/>
        </p:nvPicPr>
        <p:blipFill>
          <a:blip r:embed="rId6">
            <a:extLst>
              <a:ext uri="{28A0092B-C50C-407E-A947-70E740481C1C}">
                <a14:useLocalDpi xmlns:a14="http://schemas.microsoft.com/office/drawing/2010/main" val="0"/>
              </a:ext>
            </a:extLst>
          </a:blip>
          <a:srcRect t="4659"/>
          <a:stretch>
            <a:fillRect/>
          </a:stretch>
        </p:blipFill>
        <p:spPr>
          <a:xfrm>
            <a:off x="4419600" y="1447137"/>
            <a:ext cx="4531360" cy="43205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24058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7" name="TextBox 6"/>
          <p:cNvSpPr txBox="1"/>
          <p:nvPr/>
        </p:nvSpPr>
        <p:spPr>
          <a:xfrm>
            <a:off x="2286000" y="203661"/>
            <a:ext cx="6858000" cy="461665"/>
          </a:xfrm>
          <a:prstGeom prst="rect">
            <a:avLst/>
          </a:prstGeom>
          <a:noFill/>
        </p:spPr>
        <p:txBody>
          <a:bodyPr wrap="square" rtlCol="0">
            <a:spAutoFit/>
          </a:bodyPr>
          <a:lstStyle/>
          <a:p>
            <a:r>
              <a:rPr lang="en-US" sz="2400" dirty="0">
                <a:solidFill>
                  <a:schemeClr val="bg1"/>
                </a:solidFill>
              </a:rPr>
              <a:t> CUPP - Website </a:t>
            </a:r>
          </a:p>
        </p:txBody>
      </p:sp>
      <p:sp>
        <p:nvSpPr>
          <p:cNvPr id="3" name="Slide Number Placeholder 2"/>
          <p:cNvSpPr>
            <a:spLocks noGrp="1"/>
          </p:cNvSpPr>
          <p:nvPr>
            <p:ph type="sldNum" sz="quarter" idx="12"/>
          </p:nvPr>
        </p:nvSpPr>
        <p:spPr/>
        <p:txBody>
          <a:bodyPr/>
          <a:lstStyle/>
          <a:p>
            <a:fld id="{71215EF3-A6CB-E54C-B6CC-01F257EC0178}" type="slidenum">
              <a:rPr lang="en-US" smtClean="0">
                <a:solidFill>
                  <a:prstClr val="black">
                    <a:tint val="75000"/>
                  </a:prstClr>
                </a:solidFill>
              </a:rPr>
              <a:pPr/>
              <a:t>98</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pic>
        <p:nvPicPr>
          <p:cNvPr id="10" name="Picture 9"/>
          <p:cNvPicPr/>
          <p:nvPr/>
        </p:nvPicPr>
        <p:blipFill>
          <a:blip r:embed="rId5">
            <a:extLst>
              <a:ext uri="{28A0092B-C50C-407E-A947-70E740481C1C}">
                <a14:useLocalDpi xmlns:a14="http://schemas.microsoft.com/office/drawing/2010/main" val="0"/>
              </a:ext>
            </a:extLst>
          </a:blip>
          <a:srcRect t="4408"/>
          <a:stretch>
            <a:fillRect/>
          </a:stretch>
        </p:blipFill>
        <p:spPr>
          <a:xfrm>
            <a:off x="1901315" y="1297100"/>
            <a:ext cx="5337685" cy="47144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0275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 header.jpg"/>
          <p:cNvPicPr>
            <a:picLocks noChangeAspect="1"/>
          </p:cNvPicPr>
          <p:nvPr/>
        </p:nvPicPr>
        <p:blipFill rotWithShape="1">
          <a:blip r:embed="rId3">
            <a:extLst>
              <a:ext uri="{28A0092B-C50C-407E-A947-70E740481C1C}">
                <a14:useLocalDpi xmlns:a14="http://schemas.microsoft.com/office/drawing/2010/main" val="0"/>
              </a:ext>
            </a:extLst>
          </a:blip>
          <a:srcRect l="22700"/>
          <a:stretch/>
        </p:blipFill>
        <p:spPr>
          <a:xfrm>
            <a:off x="2075688" y="-1"/>
            <a:ext cx="7068312" cy="1010169"/>
          </a:xfrm>
          <a:prstGeom prst="rect">
            <a:avLst/>
          </a:prstGeom>
        </p:spPr>
      </p:pic>
      <p:sp>
        <p:nvSpPr>
          <p:cNvPr id="7" name="TextBox 6"/>
          <p:cNvSpPr txBox="1"/>
          <p:nvPr/>
        </p:nvSpPr>
        <p:spPr>
          <a:xfrm>
            <a:off x="2286000" y="203661"/>
            <a:ext cx="6858000" cy="461665"/>
          </a:xfrm>
          <a:prstGeom prst="rect">
            <a:avLst/>
          </a:prstGeom>
          <a:noFill/>
        </p:spPr>
        <p:txBody>
          <a:bodyPr wrap="square" rtlCol="0">
            <a:spAutoFit/>
          </a:bodyPr>
          <a:lstStyle/>
          <a:p>
            <a:r>
              <a:rPr lang="en-US" sz="2400" dirty="0">
                <a:solidFill>
                  <a:schemeClr val="bg1"/>
                </a:solidFill>
              </a:rPr>
              <a:t> CUPP - Website</a:t>
            </a:r>
          </a:p>
        </p:txBody>
      </p:sp>
      <p:sp>
        <p:nvSpPr>
          <p:cNvPr id="3" name="Slide Number Placeholder 2"/>
          <p:cNvSpPr>
            <a:spLocks noGrp="1"/>
          </p:cNvSpPr>
          <p:nvPr>
            <p:ph type="sldNum" sz="quarter" idx="12"/>
          </p:nvPr>
        </p:nvSpPr>
        <p:spPr/>
        <p:txBody>
          <a:bodyPr/>
          <a:lstStyle/>
          <a:p>
            <a:fld id="{71215EF3-A6CB-E54C-B6CC-01F257EC0178}" type="slidenum">
              <a:rPr lang="en-US" smtClean="0">
                <a:solidFill>
                  <a:prstClr val="black">
                    <a:tint val="75000"/>
                  </a:prstClr>
                </a:solidFill>
              </a:rPr>
              <a:pPr/>
              <a:t>99</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38700CE9-2F79-DE47-872F-A05927CC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69" y="13819"/>
            <a:ext cx="1761946" cy="1051128"/>
          </a:xfrm>
          <a:prstGeom prst="rect">
            <a:avLst/>
          </a:prstGeom>
        </p:spPr>
      </p:pic>
      <p:pic>
        <p:nvPicPr>
          <p:cNvPr id="11" name="Picture 10"/>
          <p:cNvPicPr/>
          <p:nvPr/>
        </p:nvPicPr>
        <p:blipFill rotWithShape="1">
          <a:blip r:embed="rId5">
            <a:extLst>
              <a:ext uri="{28A0092B-C50C-407E-A947-70E740481C1C}">
                <a14:useLocalDpi xmlns:a14="http://schemas.microsoft.com/office/drawing/2010/main" val="0"/>
              </a:ext>
            </a:extLst>
          </a:blip>
          <a:srcRect t="4889" b="11850"/>
          <a:stretch/>
        </p:blipFill>
        <p:spPr bwMode="auto">
          <a:xfrm>
            <a:off x="1600200" y="1600200"/>
            <a:ext cx="5867400" cy="35052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137235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3487</TotalTime>
  <Words>10991</Words>
  <Application>Microsoft Office PowerPoint</Application>
  <PresentationFormat>On-screen Show (4:3)</PresentationFormat>
  <Paragraphs>1530</Paragraphs>
  <Slides>139</Slides>
  <Notes>137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139</vt:i4>
      </vt:variant>
    </vt:vector>
  </HeadingPairs>
  <TitlesOfParts>
    <vt:vector size="150" baseType="lpstr">
      <vt:lpstr>Arial</vt:lpstr>
      <vt:lpstr>Calibri</vt:lpstr>
      <vt:lpstr>Century Gothic</vt:lpstr>
      <vt:lpstr>Courier New</vt:lpstr>
      <vt:lpstr>Garamond</vt:lpstr>
      <vt:lpstr>Mistral</vt:lpstr>
      <vt:lpstr>Tahoma</vt:lpstr>
      <vt:lpstr>Times New Roman</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 Which jobs titles are not directly involved with spreading the faith…..?</vt:lpstr>
      <vt:lpstr>Q – What about…</vt:lpstr>
      <vt:lpstr>7 Steps to Hiring a New Employee</vt:lpstr>
      <vt:lpstr>PowerPoint Presentation</vt:lpstr>
      <vt:lpstr>PowerPoint Presentation</vt:lpstr>
      <vt:lpstr>PowerPoint Presentation</vt:lpstr>
      <vt:lpstr>PowerPoint Presentation</vt:lpstr>
      <vt:lpstr>Ask behavior interview questions….. </vt:lpstr>
      <vt:lpstr>Before the Interview(s) Think About:</vt:lpstr>
      <vt:lpstr>Tips</vt:lpstr>
      <vt:lpstr>Verification </vt:lpstr>
      <vt:lpstr>Offer/Acceptance &amp; Records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Non-Renewal of Contract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Archdiocese of Milwaukee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 Harter</dc:creator>
  <cp:lastModifiedBy>Denise Montpas</cp:lastModifiedBy>
  <cp:revision>179</cp:revision>
  <cp:lastPrinted>2022-02-22T20:49:04Z</cp:lastPrinted>
  <dcterms:created xsi:type="dcterms:W3CDTF">2015-05-28T18:47:04Z</dcterms:created>
  <dcterms:modified xsi:type="dcterms:W3CDTF">2022-02-24T14:15:54Z</dcterms:modified>
</cp:coreProperties>
</file>