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1"/>
  </p:notesMasterIdLst>
  <p:handoutMasterIdLst>
    <p:handoutMasterId r:id="rId102"/>
  </p:handoutMasterIdLst>
  <p:sldIdLst>
    <p:sldId id="757" r:id="rId2"/>
    <p:sldId id="681" r:id="rId3"/>
    <p:sldId id="862" r:id="rId4"/>
    <p:sldId id="864" r:id="rId5"/>
    <p:sldId id="906" r:id="rId6"/>
    <p:sldId id="958" r:id="rId7"/>
    <p:sldId id="959" r:id="rId8"/>
    <p:sldId id="960" r:id="rId9"/>
    <p:sldId id="961" r:id="rId10"/>
    <p:sldId id="987" r:id="rId11"/>
    <p:sldId id="962" r:id="rId12"/>
    <p:sldId id="973" r:id="rId13"/>
    <p:sldId id="963" r:id="rId14"/>
    <p:sldId id="965" r:id="rId15"/>
    <p:sldId id="966" r:id="rId16"/>
    <p:sldId id="984" r:id="rId17"/>
    <p:sldId id="967" r:id="rId18"/>
    <p:sldId id="968" r:id="rId19"/>
    <p:sldId id="985" r:id="rId20"/>
    <p:sldId id="972" r:id="rId21"/>
    <p:sldId id="969" r:id="rId22"/>
    <p:sldId id="974" r:id="rId23"/>
    <p:sldId id="986" r:id="rId24"/>
    <p:sldId id="988" r:id="rId25"/>
    <p:sldId id="971" r:id="rId26"/>
    <p:sldId id="878" r:id="rId27"/>
    <p:sldId id="951" r:id="rId28"/>
    <p:sldId id="932" r:id="rId29"/>
    <p:sldId id="975" r:id="rId30"/>
    <p:sldId id="977" r:id="rId31"/>
    <p:sldId id="978" r:id="rId32"/>
    <p:sldId id="979" r:id="rId33"/>
    <p:sldId id="989" r:id="rId34"/>
    <p:sldId id="980" r:id="rId35"/>
    <p:sldId id="990" r:id="rId36"/>
    <p:sldId id="983" r:id="rId37"/>
    <p:sldId id="952" r:id="rId38"/>
    <p:sldId id="727" r:id="rId39"/>
    <p:sldId id="394" r:id="rId40"/>
    <p:sldId id="395" r:id="rId41"/>
    <p:sldId id="363" r:id="rId42"/>
    <p:sldId id="397" r:id="rId43"/>
    <p:sldId id="364" r:id="rId44"/>
    <p:sldId id="365" r:id="rId45"/>
    <p:sldId id="399" r:id="rId46"/>
    <p:sldId id="400" r:id="rId47"/>
    <p:sldId id="402" r:id="rId48"/>
    <p:sldId id="367" r:id="rId49"/>
    <p:sldId id="368" r:id="rId50"/>
    <p:sldId id="369" r:id="rId51"/>
    <p:sldId id="370" r:id="rId52"/>
    <p:sldId id="403" r:id="rId53"/>
    <p:sldId id="371" r:id="rId54"/>
    <p:sldId id="372" r:id="rId55"/>
    <p:sldId id="404" r:id="rId56"/>
    <p:sldId id="375" r:id="rId57"/>
    <p:sldId id="373" r:id="rId58"/>
    <p:sldId id="393" r:id="rId59"/>
    <p:sldId id="374"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1" r:id="rId75"/>
    <p:sldId id="982" r:id="rId76"/>
    <p:sldId id="390" r:id="rId77"/>
    <p:sldId id="769" r:id="rId78"/>
    <p:sldId id="362" r:id="rId79"/>
    <p:sldId id="674" r:id="rId80"/>
    <p:sldId id="822" r:id="rId81"/>
    <p:sldId id="827" r:id="rId82"/>
    <p:sldId id="824" r:id="rId83"/>
    <p:sldId id="838" r:id="rId84"/>
    <p:sldId id="835" r:id="rId85"/>
    <p:sldId id="257" r:id="rId86"/>
    <p:sldId id="258" r:id="rId87"/>
    <p:sldId id="259" r:id="rId88"/>
    <p:sldId id="261" r:id="rId89"/>
    <p:sldId id="831" r:id="rId90"/>
    <p:sldId id="818" r:id="rId91"/>
    <p:sldId id="819" r:id="rId92"/>
    <p:sldId id="832" r:id="rId93"/>
    <p:sldId id="844" r:id="rId94"/>
    <p:sldId id="678" r:id="rId95"/>
    <p:sldId id="834" r:id="rId96"/>
    <p:sldId id="833" r:id="rId97"/>
    <p:sldId id="883" r:id="rId98"/>
    <p:sldId id="863" r:id="rId99"/>
    <p:sldId id="808"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8187" autoAdjust="0"/>
  </p:normalViewPr>
  <p:slideViewPr>
    <p:cSldViewPr>
      <p:cViewPr varScale="1">
        <p:scale>
          <a:sx n="87" d="100"/>
          <a:sy n="87" d="100"/>
        </p:scale>
        <p:origin x="8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E7460-DA2E-4F27-85C6-5013D2DE743F}" type="doc">
      <dgm:prSet loTypeId="urn:microsoft.com/office/officeart/2005/8/layout/hList7" loCatId="list" qsTypeId="urn:microsoft.com/office/officeart/2005/8/quickstyle/simple1" qsCatId="simple" csTypeId="urn:microsoft.com/office/officeart/2005/8/colors/accent1_2" csCatId="accent1" phldr="1"/>
      <dgm:spPr/>
    </dgm:pt>
    <dgm:pt modelId="{89EAC57D-8FFA-47C3-8679-411513747E33}">
      <dgm:prSet phldrT="[Text]"/>
      <dgm:spPr/>
      <dgm:t>
        <a:bodyPr/>
        <a:lstStyle/>
        <a:p>
          <a:r>
            <a:rPr lang="en-US" dirty="0"/>
            <a:t>Clergy</a:t>
          </a:r>
        </a:p>
      </dgm:t>
    </dgm:pt>
    <dgm:pt modelId="{9B7CA9C8-2CBC-40AE-9C04-A9821EC03AE7}" type="parTrans" cxnId="{839E6408-9353-4352-89E9-BC0CD0904D34}">
      <dgm:prSet/>
      <dgm:spPr/>
      <dgm:t>
        <a:bodyPr/>
        <a:lstStyle/>
        <a:p>
          <a:endParaRPr lang="en-US"/>
        </a:p>
      </dgm:t>
    </dgm:pt>
    <dgm:pt modelId="{4B582A8A-851A-4C75-AF70-93D792FF4FF8}" type="sibTrans" cxnId="{839E6408-9353-4352-89E9-BC0CD0904D34}">
      <dgm:prSet/>
      <dgm:spPr/>
      <dgm:t>
        <a:bodyPr/>
        <a:lstStyle/>
        <a:p>
          <a:endParaRPr lang="en-US"/>
        </a:p>
      </dgm:t>
    </dgm:pt>
    <dgm:pt modelId="{C0BF73E3-5CD2-4863-90EB-E8280D8E7B0A}">
      <dgm:prSet phldrT="[Text]"/>
      <dgm:spPr/>
      <dgm:t>
        <a:bodyPr/>
        <a:lstStyle/>
        <a:p>
          <a:r>
            <a:rPr lang="en-US" dirty="0"/>
            <a:t>Parish Councils</a:t>
          </a:r>
        </a:p>
      </dgm:t>
    </dgm:pt>
    <dgm:pt modelId="{2CB27EB1-E65A-4E3D-8605-CCB87EC90F71}" type="parTrans" cxnId="{BA1CFEEB-F97E-4C2D-BAEC-3091E93BB05C}">
      <dgm:prSet/>
      <dgm:spPr/>
      <dgm:t>
        <a:bodyPr/>
        <a:lstStyle/>
        <a:p>
          <a:endParaRPr lang="en-US"/>
        </a:p>
      </dgm:t>
    </dgm:pt>
    <dgm:pt modelId="{00C01A38-6A39-48A0-9595-75C964311632}" type="sibTrans" cxnId="{BA1CFEEB-F97E-4C2D-BAEC-3091E93BB05C}">
      <dgm:prSet/>
      <dgm:spPr/>
      <dgm:t>
        <a:bodyPr/>
        <a:lstStyle/>
        <a:p>
          <a:endParaRPr lang="en-US"/>
        </a:p>
      </dgm:t>
    </dgm:pt>
    <dgm:pt modelId="{6ACD3B3B-038C-4792-96C9-6187E3CF6524}">
      <dgm:prSet phldrT="[Text]"/>
      <dgm:spPr/>
      <dgm:t>
        <a:bodyPr/>
        <a:lstStyle/>
        <a:p>
          <a:r>
            <a:rPr lang="en-US" dirty="0"/>
            <a:t>Lay Staff</a:t>
          </a:r>
        </a:p>
      </dgm:t>
    </dgm:pt>
    <dgm:pt modelId="{4A836620-BFA5-48A2-B933-0CEAE45B60FE}" type="parTrans" cxnId="{24CB4C2A-7663-4031-A274-0C17BE1B9144}">
      <dgm:prSet/>
      <dgm:spPr/>
      <dgm:t>
        <a:bodyPr/>
        <a:lstStyle/>
        <a:p>
          <a:endParaRPr lang="en-US"/>
        </a:p>
      </dgm:t>
    </dgm:pt>
    <dgm:pt modelId="{0BF3AA25-CE5C-4FD0-9BA4-C9FE7B8796A0}" type="sibTrans" cxnId="{24CB4C2A-7663-4031-A274-0C17BE1B9144}">
      <dgm:prSet/>
      <dgm:spPr/>
      <dgm:t>
        <a:bodyPr/>
        <a:lstStyle/>
        <a:p>
          <a:endParaRPr lang="en-US"/>
        </a:p>
      </dgm:t>
    </dgm:pt>
    <dgm:pt modelId="{A38AC449-30CC-4254-BF85-C41ED2578315}" type="pres">
      <dgm:prSet presAssocID="{5DFE7460-DA2E-4F27-85C6-5013D2DE743F}" presName="Name0" presStyleCnt="0">
        <dgm:presLayoutVars>
          <dgm:dir/>
          <dgm:resizeHandles val="exact"/>
        </dgm:presLayoutVars>
      </dgm:prSet>
      <dgm:spPr/>
    </dgm:pt>
    <dgm:pt modelId="{2F1F52D2-551D-4F61-89E8-E17BA185F517}" type="pres">
      <dgm:prSet presAssocID="{5DFE7460-DA2E-4F27-85C6-5013D2DE743F}" presName="fgShape" presStyleLbl="fgShp" presStyleIdx="0" presStyleCnt="1"/>
      <dgm:spPr/>
    </dgm:pt>
    <dgm:pt modelId="{6CC4EAE2-1CC2-48D4-9DC2-C7B2EA7A31E0}" type="pres">
      <dgm:prSet presAssocID="{5DFE7460-DA2E-4F27-85C6-5013D2DE743F}" presName="linComp" presStyleCnt="0"/>
      <dgm:spPr/>
    </dgm:pt>
    <dgm:pt modelId="{799D0EE3-7FD0-4666-9B20-760765298D16}" type="pres">
      <dgm:prSet presAssocID="{89EAC57D-8FFA-47C3-8679-411513747E33}" presName="compNode" presStyleCnt="0"/>
      <dgm:spPr/>
    </dgm:pt>
    <dgm:pt modelId="{BCD637B9-F001-4496-A624-EF02A73636CF}" type="pres">
      <dgm:prSet presAssocID="{89EAC57D-8FFA-47C3-8679-411513747E33}" presName="bkgdShape" presStyleLbl="node1" presStyleIdx="0" presStyleCnt="3"/>
      <dgm:spPr/>
    </dgm:pt>
    <dgm:pt modelId="{BA16FC8F-D788-43B5-BCA2-225FD2043C8C}" type="pres">
      <dgm:prSet presAssocID="{89EAC57D-8FFA-47C3-8679-411513747E33}" presName="nodeTx" presStyleLbl="node1" presStyleIdx="0" presStyleCnt="3">
        <dgm:presLayoutVars>
          <dgm:bulletEnabled val="1"/>
        </dgm:presLayoutVars>
      </dgm:prSet>
      <dgm:spPr/>
    </dgm:pt>
    <dgm:pt modelId="{C50F8EF4-AF1E-4024-8DFB-EA1A4BB95362}" type="pres">
      <dgm:prSet presAssocID="{89EAC57D-8FFA-47C3-8679-411513747E33}" presName="invisiNode" presStyleLbl="node1" presStyleIdx="0" presStyleCnt="3"/>
      <dgm:spPr/>
    </dgm:pt>
    <dgm:pt modelId="{AA6A962D-2EA4-4654-BB3E-FA85D6A6557A}" type="pres">
      <dgm:prSet presAssocID="{89EAC57D-8FFA-47C3-8679-411513747E33}" presName="imagNode" presStyleLbl="fgImgPlace1" presStyleIdx="0" presStyleCnt="3"/>
      <dgm:spPr>
        <a:blipFill rotWithShape="1">
          <a:blip xmlns:r="http://schemas.openxmlformats.org/officeDocument/2006/relationships" r:embed="rId1"/>
          <a:srcRect/>
          <a:stretch>
            <a:fillRect l="-9000" r="-9000"/>
          </a:stretch>
        </a:blipFill>
      </dgm:spPr>
    </dgm:pt>
    <dgm:pt modelId="{BCC00B75-5A97-41D5-B93C-355EF36A088F}" type="pres">
      <dgm:prSet presAssocID="{4B582A8A-851A-4C75-AF70-93D792FF4FF8}" presName="sibTrans" presStyleLbl="sibTrans2D1" presStyleIdx="0" presStyleCnt="0"/>
      <dgm:spPr/>
    </dgm:pt>
    <dgm:pt modelId="{C29D5D24-373B-4B75-B4EF-9FA468385DC6}" type="pres">
      <dgm:prSet presAssocID="{C0BF73E3-5CD2-4863-90EB-E8280D8E7B0A}" presName="compNode" presStyleCnt="0"/>
      <dgm:spPr/>
    </dgm:pt>
    <dgm:pt modelId="{2406F3D0-ADE0-4594-816B-500C755807F4}" type="pres">
      <dgm:prSet presAssocID="{C0BF73E3-5CD2-4863-90EB-E8280D8E7B0A}" presName="bkgdShape" presStyleLbl="node1" presStyleIdx="1" presStyleCnt="3"/>
      <dgm:spPr/>
    </dgm:pt>
    <dgm:pt modelId="{697A5897-EB4B-4FE1-A084-ACE0A0DB15C5}" type="pres">
      <dgm:prSet presAssocID="{C0BF73E3-5CD2-4863-90EB-E8280D8E7B0A}" presName="nodeTx" presStyleLbl="node1" presStyleIdx="1" presStyleCnt="3">
        <dgm:presLayoutVars>
          <dgm:bulletEnabled val="1"/>
        </dgm:presLayoutVars>
      </dgm:prSet>
      <dgm:spPr/>
    </dgm:pt>
    <dgm:pt modelId="{0BF7D885-D472-4036-9DCE-5E45999000ED}" type="pres">
      <dgm:prSet presAssocID="{C0BF73E3-5CD2-4863-90EB-E8280D8E7B0A}" presName="invisiNode" presStyleLbl="node1" presStyleIdx="1" presStyleCnt="3"/>
      <dgm:spPr/>
    </dgm:pt>
    <dgm:pt modelId="{DFE9F16C-FFFD-438C-932A-8987580D6D7B}" type="pres">
      <dgm:prSet presAssocID="{C0BF73E3-5CD2-4863-90EB-E8280D8E7B0A}" presName="imagNode" presStyleLbl="fgImgPlace1" presStyleIdx="1" presStyleCnt="3"/>
      <dgm:spPr>
        <a:blipFill rotWithShape="1">
          <a:blip xmlns:r="http://schemas.openxmlformats.org/officeDocument/2006/relationships" r:embed="rId2"/>
          <a:srcRect/>
          <a:stretch>
            <a:fillRect/>
          </a:stretch>
        </a:blipFill>
      </dgm:spPr>
    </dgm:pt>
    <dgm:pt modelId="{E65E5393-B38E-4438-939A-DCA527FBF72E}" type="pres">
      <dgm:prSet presAssocID="{00C01A38-6A39-48A0-9595-75C964311632}" presName="sibTrans" presStyleLbl="sibTrans2D1" presStyleIdx="0" presStyleCnt="0"/>
      <dgm:spPr/>
    </dgm:pt>
    <dgm:pt modelId="{C4183172-AC8F-40EB-8E34-867A80780FA6}" type="pres">
      <dgm:prSet presAssocID="{6ACD3B3B-038C-4792-96C9-6187E3CF6524}" presName="compNode" presStyleCnt="0"/>
      <dgm:spPr/>
    </dgm:pt>
    <dgm:pt modelId="{C92EAD8B-2A55-45E1-9014-7C4F428C5A02}" type="pres">
      <dgm:prSet presAssocID="{6ACD3B3B-038C-4792-96C9-6187E3CF6524}" presName="bkgdShape" presStyleLbl="node1" presStyleIdx="2" presStyleCnt="3"/>
      <dgm:spPr/>
    </dgm:pt>
    <dgm:pt modelId="{F453CBDE-86B3-4477-A0DC-C3E4FEEF5DB8}" type="pres">
      <dgm:prSet presAssocID="{6ACD3B3B-038C-4792-96C9-6187E3CF6524}" presName="nodeTx" presStyleLbl="node1" presStyleIdx="2" presStyleCnt="3">
        <dgm:presLayoutVars>
          <dgm:bulletEnabled val="1"/>
        </dgm:presLayoutVars>
      </dgm:prSet>
      <dgm:spPr/>
    </dgm:pt>
    <dgm:pt modelId="{32FF3F26-E208-44CA-9BF6-69034422075B}" type="pres">
      <dgm:prSet presAssocID="{6ACD3B3B-038C-4792-96C9-6187E3CF6524}" presName="invisiNode" presStyleLbl="node1" presStyleIdx="2" presStyleCnt="3"/>
      <dgm:spPr/>
    </dgm:pt>
    <dgm:pt modelId="{02DED185-9A13-4B14-82DA-A53C3E6E9685}" type="pres">
      <dgm:prSet presAssocID="{6ACD3B3B-038C-4792-96C9-6187E3CF6524}" presName="imagNode" presStyleLbl="fgImgPlace1" presStyleIdx="2" presStyleCnt="3"/>
      <dgm:spPr>
        <a:blipFill rotWithShape="1">
          <a:blip xmlns:r="http://schemas.openxmlformats.org/officeDocument/2006/relationships" r:embed="rId3"/>
          <a:srcRect/>
          <a:stretch>
            <a:fillRect l="-1000" r="-1000"/>
          </a:stretch>
        </a:blipFill>
      </dgm:spPr>
    </dgm:pt>
  </dgm:ptLst>
  <dgm:cxnLst>
    <dgm:cxn modelId="{839E6408-9353-4352-89E9-BC0CD0904D34}" srcId="{5DFE7460-DA2E-4F27-85C6-5013D2DE743F}" destId="{89EAC57D-8FFA-47C3-8679-411513747E33}" srcOrd="0" destOrd="0" parTransId="{9B7CA9C8-2CBC-40AE-9C04-A9821EC03AE7}" sibTransId="{4B582A8A-851A-4C75-AF70-93D792FF4FF8}"/>
    <dgm:cxn modelId="{24CB4C2A-7663-4031-A274-0C17BE1B9144}" srcId="{5DFE7460-DA2E-4F27-85C6-5013D2DE743F}" destId="{6ACD3B3B-038C-4792-96C9-6187E3CF6524}" srcOrd="2" destOrd="0" parTransId="{4A836620-BFA5-48A2-B933-0CEAE45B60FE}" sibTransId="{0BF3AA25-CE5C-4FD0-9BA4-C9FE7B8796A0}"/>
    <dgm:cxn modelId="{0D7CE032-E317-41EC-8DF3-2B394BB3EC4D}" type="presOf" srcId="{4B582A8A-851A-4C75-AF70-93D792FF4FF8}" destId="{BCC00B75-5A97-41D5-B93C-355EF36A088F}" srcOrd="0" destOrd="0" presId="urn:microsoft.com/office/officeart/2005/8/layout/hList7"/>
    <dgm:cxn modelId="{3CEED13B-C248-4033-9952-C6F51D3CE239}" type="presOf" srcId="{6ACD3B3B-038C-4792-96C9-6187E3CF6524}" destId="{F453CBDE-86B3-4477-A0DC-C3E4FEEF5DB8}" srcOrd="1" destOrd="0" presId="urn:microsoft.com/office/officeart/2005/8/layout/hList7"/>
    <dgm:cxn modelId="{FD64D876-922C-49F2-ABA4-60ECC6EABB69}" type="presOf" srcId="{89EAC57D-8FFA-47C3-8679-411513747E33}" destId="{BA16FC8F-D788-43B5-BCA2-225FD2043C8C}" srcOrd="1" destOrd="0" presId="urn:microsoft.com/office/officeart/2005/8/layout/hList7"/>
    <dgm:cxn modelId="{DCD90B83-2866-4681-9C44-95CB122B6DE9}" type="presOf" srcId="{C0BF73E3-5CD2-4863-90EB-E8280D8E7B0A}" destId="{697A5897-EB4B-4FE1-A084-ACE0A0DB15C5}" srcOrd="1" destOrd="0" presId="urn:microsoft.com/office/officeart/2005/8/layout/hList7"/>
    <dgm:cxn modelId="{4C162D90-82F4-4EF6-88DA-DC098BBE6BC4}" type="presOf" srcId="{C0BF73E3-5CD2-4863-90EB-E8280D8E7B0A}" destId="{2406F3D0-ADE0-4594-816B-500C755807F4}" srcOrd="0" destOrd="0" presId="urn:microsoft.com/office/officeart/2005/8/layout/hList7"/>
    <dgm:cxn modelId="{298EBFDD-727A-4DFE-9564-026FED875711}" type="presOf" srcId="{89EAC57D-8FFA-47C3-8679-411513747E33}" destId="{BCD637B9-F001-4496-A624-EF02A73636CF}" srcOrd="0" destOrd="0" presId="urn:microsoft.com/office/officeart/2005/8/layout/hList7"/>
    <dgm:cxn modelId="{57FE98E3-FD6B-405C-A9A0-F7BC3AE73210}" type="presOf" srcId="{5DFE7460-DA2E-4F27-85C6-5013D2DE743F}" destId="{A38AC449-30CC-4254-BF85-C41ED2578315}" srcOrd="0" destOrd="0" presId="urn:microsoft.com/office/officeart/2005/8/layout/hList7"/>
    <dgm:cxn modelId="{D36FC7E3-D34D-4811-B7A2-B426DB00E6A6}" type="presOf" srcId="{6ACD3B3B-038C-4792-96C9-6187E3CF6524}" destId="{C92EAD8B-2A55-45E1-9014-7C4F428C5A02}" srcOrd="0" destOrd="0" presId="urn:microsoft.com/office/officeart/2005/8/layout/hList7"/>
    <dgm:cxn modelId="{BA1CFEEB-F97E-4C2D-BAEC-3091E93BB05C}" srcId="{5DFE7460-DA2E-4F27-85C6-5013D2DE743F}" destId="{C0BF73E3-5CD2-4863-90EB-E8280D8E7B0A}" srcOrd="1" destOrd="0" parTransId="{2CB27EB1-E65A-4E3D-8605-CCB87EC90F71}" sibTransId="{00C01A38-6A39-48A0-9595-75C964311632}"/>
    <dgm:cxn modelId="{145773F9-1D3E-4D1A-926E-CE5BF4E57466}" type="presOf" srcId="{00C01A38-6A39-48A0-9595-75C964311632}" destId="{E65E5393-B38E-4438-939A-DCA527FBF72E}" srcOrd="0" destOrd="0" presId="urn:microsoft.com/office/officeart/2005/8/layout/hList7"/>
    <dgm:cxn modelId="{48519723-0C7C-430B-83FA-6CB69EDA38E5}" type="presParOf" srcId="{A38AC449-30CC-4254-BF85-C41ED2578315}" destId="{2F1F52D2-551D-4F61-89E8-E17BA185F517}" srcOrd="0" destOrd="0" presId="urn:microsoft.com/office/officeart/2005/8/layout/hList7"/>
    <dgm:cxn modelId="{E0E3EE3D-14AF-4B8A-978C-945A3C327816}" type="presParOf" srcId="{A38AC449-30CC-4254-BF85-C41ED2578315}" destId="{6CC4EAE2-1CC2-48D4-9DC2-C7B2EA7A31E0}" srcOrd="1" destOrd="0" presId="urn:microsoft.com/office/officeart/2005/8/layout/hList7"/>
    <dgm:cxn modelId="{2051DA3B-7E0C-4942-B26E-8010FE22D69B}" type="presParOf" srcId="{6CC4EAE2-1CC2-48D4-9DC2-C7B2EA7A31E0}" destId="{799D0EE3-7FD0-4666-9B20-760765298D16}" srcOrd="0" destOrd="0" presId="urn:microsoft.com/office/officeart/2005/8/layout/hList7"/>
    <dgm:cxn modelId="{0F474332-C248-415D-A9CE-8C29141F335C}" type="presParOf" srcId="{799D0EE3-7FD0-4666-9B20-760765298D16}" destId="{BCD637B9-F001-4496-A624-EF02A73636CF}" srcOrd="0" destOrd="0" presId="urn:microsoft.com/office/officeart/2005/8/layout/hList7"/>
    <dgm:cxn modelId="{C0056974-88A8-4448-9220-B3188C712325}" type="presParOf" srcId="{799D0EE3-7FD0-4666-9B20-760765298D16}" destId="{BA16FC8F-D788-43B5-BCA2-225FD2043C8C}" srcOrd="1" destOrd="0" presId="urn:microsoft.com/office/officeart/2005/8/layout/hList7"/>
    <dgm:cxn modelId="{7DEF4727-D299-40E0-9B71-CB1F8F862B3B}" type="presParOf" srcId="{799D0EE3-7FD0-4666-9B20-760765298D16}" destId="{C50F8EF4-AF1E-4024-8DFB-EA1A4BB95362}" srcOrd="2" destOrd="0" presId="urn:microsoft.com/office/officeart/2005/8/layout/hList7"/>
    <dgm:cxn modelId="{ED8ABEBC-7DCB-4181-8794-5714C7B90AA1}" type="presParOf" srcId="{799D0EE3-7FD0-4666-9B20-760765298D16}" destId="{AA6A962D-2EA4-4654-BB3E-FA85D6A6557A}" srcOrd="3" destOrd="0" presId="urn:microsoft.com/office/officeart/2005/8/layout/hList7"/>
    <dgm:cxn modelId="{BF058B49-BB6E-4E65-8121-FC81E86FCE40}" type="presParOf" srcId="{6CC4EAE2-1CC2-48D4-9DC2-C7B2EA7A31E0}" destId="{BCC00B75-5A97-41D5-B93C-355EF36A088F}" srcOrd="1" destOrd="0" presId="urn:microsoft.com/office/officeart/2005/8/layout/hList7"/>
    <dgm:cxn modelId="{CB902F30-876E-4E49-90E1-99CF13538965}" type="presParOf" srcId="{6CC4EAE2-1CC2-48D4-9DC2-C7B2EA7A31E0}" destId="{C29D5D24-373B-4B75-B4EF-9FA468385DC6}" srcOrd="2" destOrd="0" presId="urn:microsoft.com/office/officeart/2005/8/layout/hList7"/>
    <dgm:cxn modelId="{EE3DABE0-EE08-4C8F-88AE-EA7C5FC3E788}" type="presParOf" srcId="{C29D5D24-373B-4B75-B4EF-9FA468385DC6}" destId="{2406F3D0-ADE0-4594-816B-500C755807F4}" srcOrd="0" destOrd="0" presId="urn:microsoft.com/office/officeart/2005/8/layout/hList7"/>
    <dgm:cxn modelId="{261B6728-D977-44E8-AA7F-59107FECDBC9}" type="presParOf" srcId="{C29D5D24-373B-4B75-B4EF-9FA468385DC6}" destId="{697A5897-EB4B-4FE1-A084-ACE0A0DB15C5}" srcOrd="1" destOrd="0" presId="urn:microsoft.com/office/officeart/2005/8/layout/hList7"/>
    <dgm:cxn modelId="{337CD8F8-227B-47C0-A59B-1902364CC405}" type="presParOf" srcId="{C29D5D24-373B-4B75-B4EF-9FA468385DC6}" destId="{0BF7D885-D472-4036-9DCE-5E45999000ED}" srcOrd="2" destOrd="0" presId="urn:microsoft.com/office/officeart/2005/8/layout/hList7"/>
    <dgm:cxn modelId="{9BECD727-B1A8-45A7-9DD6-A9835FB366D7}" type="presParOf" srcId="{C29D5D24-373B-4B75-B4EF-9FA468385DC6}" destId="{DFE9F16C-FFFD-438C-932A-8987580D6D7B}" srcOrd="3" destOrd="0" presId="urn:microsoft.com/office/officeart/2005/8/layout/hList7"/>
    <dgm:cxn modelId="{91763731-10E9-4F86-8146-55C2CBB1541B}" type="presParOf" srcId="{6CC4EAE2-1CC2-48D4-9DC2-C7B2EA7A31E0}" destId="{E65E5393-B38E-4438-939A-DCA527FBF72E}" srcOrd="3" destOrd="0" presId="urn:microsoft.com/office/officeart/2005/8/layout/hList7"/>
    <dgm:cxn modelId="{09B1D755-661A-4222-9808-86A70B55ABA1}" type="presParOf" srcId="{6CC4EAE2-1CC2-48D4-9DC2-C7B2EA7A31E0}" destId="{C4183172-AC8F-40EB-8E34-867A80780FA6}" srcOrd="4" destOrd="0" presId="urn:microsoft.com/office/officeart/2005/8/layout/hList7"/>
    <dgm:cxn modelId="{CAF71915-2DE1-4764-97A5-B0F1013C4A67}" type="presParOf" srcId="{C4183172-AC8F-40EB-8E34-867A80780FA6}" destId="{C92EAD8B-2A55-45E1-9014-7C4F428C5A02}" srcOrd="0" destOrd="0" presId="urn:microsoft.com/office/officeart/2005/8/layout/hList7"/>
    <dgm:cxn modelId="{7AE2D777-1452-41D8-8C87-BB677F0E02CD}" type="presParOf" srcId="{C4183172-AC8F-40EB-8E34-867A80780FA6}" destId="{F453CBDE-86B3-4477-A0DC-C3E4FEEF5DB8}" srcOrd="1" destOrd="0" presId="urn:microsoft.com/office/officeart/2005/8/layout/hList7"/>
    <dgm:cxn modelId="{8CA68D2E-8BDB-4611-84BD-B39A43F52785}" type="presParOf" srcId="{C4183172-AC8F-40EB-8E34-867A80780FA6}" destId="{32FF3F26-E208-44CA-9BF6-69034422075B}" srcOrd="2" destOrd="0" presId="urn:microsoft.com/office/officeart/2005/8/layout/hList7"/>
    <dgm:cxn modelId="{B3287173-03D4-4E5D-8048-6EF975A686A5}" type="presParOf" srcId="{C4183172-AC8F-40EB-8E34-867A80780FA6}" destId="{02DED185-9A13-4B14-82DA-A53C3E6E9685}"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5F35C-4B1F-4711-992D-31500D1A720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1889DC3-96E1-4BD6-B299-92733D0AF6C7}">
      <dgm:prSet phldrT="[Text]" custT="1"/>
      <dgm:spPr>
        <a:ln w="19050">
          <a:solidFill>
            <a:schemeClr val="accent5">
              <a:lumMod val="50000"/>
            </a:schemeClr>
          </a:solidFill>
        </a:ln>
      </dgm:spPr>
      <dgm:t>
        <a:bodyPr/>
        <a:lstStyle/>
        <a:p>
          <a:pPr>
            <a:lnSpc>
              <a:spcPct val="100000"/>
            </a:lnSpc>
            <a:spcAft>
              <a:spcPts val="0"/>
            </a:spcAft>
          </a:pPr>
          <a:r>
            <a:rPr lang="en-US" sz="1400" dirty="0"/>
            <a:t>Pastoral Councils</a:t>
          </a:r>
        </a:p>
        <a:p>
          <a:pPr>
            <a:lnSpc>
              <a:spcPct val="100000"/>
            </a:lnSpc>
            <a:spcAft>
              <a:spcPts val="0"/>
            </a:spcAft>
          </a:pPr>
          <a:r>
            <a:rPr lang="en-US" sz="1400" dirty="0"/>
            <a:t>Finance Councils</a:t>
          </a:r>
        </a:p>
        <a:p>
          <a:pPr>
            <a:lnSpc>
              <a:spcPct val="100000"/>
            </a:lnSpc>
            <a:spcAft>
              <a:spcPts val="0"/>
            </a:spcAft>
          </a:pPr>
          <a:r>
            <a:rPr lang="en-US" sz="1400" dirty="0"/>
            <a:t>Trustees</a:t>
          </a:r>
        </a:p>
      </dgm:t>
    </dgm:pt>
    <dgm:pt modelId="{9B9EA744-40F9-409D-B88B-4C985F34471A}" type="parTrans" cxnId="{77C97829-CEAC-4063-BEDE-34EA3201FC9A}">
      <dgm:prSet/>
      <dgm:spPr/>
      <dgm:t>
        <a:bodyPr/>
        <a:lstStyle/>
        <a:p>
          <a:endParaRPr lang="en-US"/>
        </a:p>
      </dgm:t>
    </dgm:pt>
    <dgm:pt modelId="{5A2D91A3-532D-4C8F-A503-D10EE13644A6}" type="sibTrans" cxnId="{77C97829-CEAC-4063-BEDE-34EA3201FC9A}">
      <dgm:prSet/>
      <dgm:spPr/>
      <dgm:t>
        <a:bodyPr/>
        <a:lstStyle/>
        <a:p>
          <a:endParaRPr lang="en-US"/>
        </a:p>
      </dgm:t>
    </dgm:pt>
    <dgm:pt modelId="{0E36A183-47C2-4D8C-9DE4-35C160D77E0B}">
      <dgm:prSet phldrT="[Text]" custT="1"/>
      <dgm:spPr>
        <a:ln w="19050">
          <a:solidFill>
            <a:schemeClr val="accent5">
              <a:lumMod val="50000"/>
            </a:schemeClr>
          </a:solidFill>
        </a:ln>
      </dgm:spPr>
      <dgm:t>
        <a:bodyPr/>
        <a:lstStyle/>
        <a:p>
          <a:pPr>
            <a:lnSpc>
              <a:spcPct val="100000"/>
            </a:lnSpc>
            <a:spcAft>
              <a:spcPts val="0"/>
            </a:spcAft>
          </a:pPr>
          <a:r>
            <a:rPr lang="en-US" sz="1400" dirty="0"/>
            <a:t>Archdiocesan</a:t>
          </a:r>
        </a:p>
        <a:p>
          <a:pPr>
            <a:lnSpc>
              <a:spcPct val="100000"/>
            </a:lnSpc>
            <a:spcAft>
              <a:spcPts val="0"/>
            </a:spcAft>
          </a:pPr>
          <a:r>
            <a:rPr lang="en-US" sz="1400" dirty="0"/>
            <a:t>Pastoral</a:t>
          </a:r>
        </a:p>
        <a:p>
          <a:pPr>
            <a:lnSpc>
              <a:spcPct val="100000"/>
            </a:lnSpc>
            <a:spcAft>
              <a:spcPts val="0"/>
            </a:spcAft>
          </a:pPr>
          <a:r>
            <a:rPr lang="en-US" sz="1400" dirty="0"/>
            <a:t>Council</a:t>
          </a:r>
        </a:p>
      </dgm:t>
    </dgm:pt>
    <dgm:pt modelId="{2C7E2FD1-06BA-473C-9D09-62363F8EB83F}" type="parTrans" cxnId="{4260BE66-4E9B-4A14-A989-1A7E6FA2A0D5}">
      <dgm:prSet/>
      <dgm:spPr/>
      <dgm:t>
        <a:bodyPr/>
        <a:lstStyle/>
        <a:p>
          <a:endParaRPr lang="en-US"/>
        </a:p>
      </dgm:t>
    </dgm:pt>
    <dgm:pt modelId="{BE95D352-39B4-4698-859B-F95076E2E10B}" type="sibTrans" cxnId="{4260BE66-4E9B-4A14-A989-1A7E6FA2A0D5}">
      <dgm:prSet/>
      <dgm:spPr/>
      <dgm:t>
        <a:bodyPr/>
        <a:lstStyle/>
        <a:p>
          <a:endParaRPr lang="en-US"/>
        </a:p>
      </dgm:t>
    </dgm:pt>
    <dgm:pt modelId="{3E1A6ADB-26E3-4840-8E54-FA4C606C0E59}">
      <dgm:prSet phldrT="[Text]" custT="1"/>
      <dgm:spPr>
        <a:ln w="19050">
          <a:solidFill>
            <a:schemeClr val="accent5">
              <a:lumMod val="50000"/>
            </a:schemeClr>
          </a:solidFill>
        </a:ln>
      </dgm:spPr>
      <dgm:t>
        <a:bodyPr/>
        <a:lstStyle/>
        <a:p>
          <a:pPr>
            <a:lnSpc>
              <a:spcPct val="100000"/>
            </a:lnSpc>
            <a:spcAft>
              <a:spcPts val="0"/>
            </a:spcAft>
          </a:pPr>
          <a:r>
            <a:rPr lang="en-US" sz="1400" dirty="0"/>
            <a:t>Parish</a:t>
          </a:r>
        </a:p>
        <a:p>
          <a:pPr>
            <a:lnSpc>
              <a:spcPct val="100000"/>
            </a:lnSpc>
            <a:spcAft>
              <a:spcPts val="0"/>
            </a:spcAft>
          </a:pPr>
          <a:r>
            <a:rPr lang="en-US" sz="1400" dirty="0"/>
            <a:t>Councils</a:t>
          </a:r>
        </a:p>
        <a:p>
          <a:pPr>
            <a:lnSpc>
              <a:spcPct val="100000"/>
            </a:lnSpc>
            <a:spcAft>
              <a:spcPts val="0"/>
            </a:spcAft>
          </a:pPr>
          <a:r>
            <a:rPr lang="en-US" sz="1400" dirty="0"/>
            <a:t>Congress</a:t>
          </a:r>
        </a:p>
      </dgm:t>
    </dgm:pt>
    <dgm:pt modelId="{4C1558E0-FD0E-41BD-A122-CC18AFD0472B}" type="parTrans" cxnId="{4DC7E9CF-5B69-46F6-80E1-27DFFED2C471}">
      <dgm:prSet/>
      <dgm:spPr/>
      <dgm:t>
        <a:bodyPr/>
        <a:lstStyle/>
        <a:p>
          <a:endParaRPr lang="en-US"/>
        </a:p>
      </dgm:t>
    </dgm:pt>
    <dgm:pt modelId="{9B319C9A-5D96-400D-A407-4B1F75473F31}" type="sibTrans" cxnId="{4DC7E9CF-5B69-46F6-80E1-27DFFED2C471}">
      <dgm:prSet/>
      <dgm:spPr/>
      <dgm:t>
        <a:bodyPr/>
        <a:lstStyle/>
        <a:p>
          <a:endParaRPr lang="en-US"/>
        </a:p>
      </dgm:t>
    </dgm:pt>
    <dgm:pt modelId="{D6B0B82D-C328-4813-BFCB-5ABD87DF7797}">
      <dgm:prSet custT="1"/>
      <dgm:spPr>
        <a:ln w="19050">
          <a:solidFill>
            <a:schemeClr val="accent5">
              <a:lumMod val="50000"/>
            </a:schemeClr>
          </a:solidFill>
        </a:ln>
      </dgm:spPr>
      <dgm:t>
        <a:bodyPr/>
        <a:lstStyle/>
        <a:p>
          <a:pPr>
            <a:lnSpc>
              <a:spcPct val="100000"/>
            </a:lnSpc>
            <a:spcAft>
              <a:spcPts val="0"/>
            </a:spcAft>
          </a:pPr>
          <a:r>
            <a:rPr lang="en-US" sz="1400" dirty="0"/>
            <a:t>Deanery </a:t>
          </a:r>
        </a:p>
        <a:p>
          <a:pPr>
            <a:lnSpc>
              <a:spcPct val="100000"/>
            </a:lnSpc>
            <a:spcAft>
              <a:spcPts val="0"/>
            </a:spcAft>
          </a:pPr>
          <a:r>
            <a:rPr lang="en-US" sz="1400" dirty="0"/>
            <a:t>Assembly</a:t>
          </a:r>
        </a:p>
        <a:p>
          <a:pPr>
            <a:lnSpc>
              <a:spcPct val="100000"/>
            </a:lnSpc>
            <a:spcAft>
              <a:spcPts val="0"/>
            </a:spcAft>
          </a:pPr>
          <a:r>
            <a:rPr lang="en-US" sz="1400" dirty="0"/>
            <a:t>Meetings</a:t>
          </a:r>
        </a:p>
      </dgm:t>
    </dgm:pt>
    <dgm:pt modelId="{43768B17-8DFA-4BD9-B201-1B54DD158623}" type="parTrans" cxnId="{130F2F40-FE4E-42AE-97E5-4B01DF52F738}">
      <dgm:prSet/>
      <dgm:spPr/>
      <dgm:t>
        <a:bodyPr/>
        <a:lstStyle/>
        <a:p>
          <a:endParaRPr lang="en-US"/>
        </a:p>
      </dgm:t>
    </dgm:pt>
    <dgm:pt modelId="{EAEDD8BA-7DB0-4B4F-8A70-BB5087CCAA30}" type="sibTrans" cxnId="{130F2F40-FE4E-42AE-97E5-4B01DF52F738}">
      <dgm:prSet/>
      <dgm:spPr/>
      <dgm:t>
        <a:bodyPr/>
        <a:lstStyle/>
        <a:p>
          <a:endParaRPr lang="en-US"/>
        </a:p>
      </dgm:t>
    </dgm:pt>
    <dgm:pt modelId="{747568DA-326B-4AE2-9106-0D691C9EAD36}" type="pres">
      <dgm:prSet presAssocID="{F5B5F35C-4B1F-4711-992D-31500D1A7201}" presName="rootnode" presStyleCnt="0">
        <dgm:presLayoutVars>
          <dgm:chMax/>
          <dgm:chPref/>
          <dgm:dir/>
          <dgm:animLvl val="lvl"/>
        </dgm:presLayoutVars>
      </dgm:prSet>
      <dgm:spPr/>
    </dgm:pt>
    <dgm:pt modelId="{43358C0D-ED54-41BF-81DF-5CFF20948846}" type="pres">
      <dgm:prSet presAssocID="{01889DC3-96E1-4BD6-B299-92733D0AF6C7}" presName="composite" presStyleCnt="0"/>
      <dgm:spPr/>
    </dgm:pt>
    <dgm:pt modelId="{816E5393-1109-4552-A8FD-23923B87BA82}" type="pres">
      <dgm:prSet presAssocID="{01889DC3-96E1-4BD6-B299-92733D0AF6C7}" presName="bentUpArrow1" presStyleLbl="alignImgPlace1" presStyleIdx="0" presStyleCnt="3"/>
      <dgm:spPr>
        <a:ln>
          <a:solidFill>
            <a:schemeClr val="accent5">
              <a:lumMod val="60000"/>
              <a:lumOff val="40000"/>
            </a:schemeClr>
          </a:solidFill>
        </a:ln>
      </dgm:spPr>
    </dgm:pt>
    <dgm:pt modelId="{4407057B-00F1-4874-A34E-8B34CB73DDE1}" type="pres">
      <dgm:prSet presAssocID="{01889DC3-96E1-4BD6-B299-92733D0AF6C7}" presName="ParentText" presStyleLbl="node1" presStyleIdx="0" presStyleCnt="4">
        <dgm:presLayoutVars>
          <dgm:chMax val="1"/>
          <dgm:chPref val="1"/>
          <dgm:bulletEnabled val="1"/>
        </dgm:presLayoutVars>
      </dgm:prSet>
      <dgm:spPr/>
    </dgm:pt>
    <dgm:pt modelId="{9965A455-8C68-4358-A98A-43E9453DC102}" type="pres">
      <dgm:prSet presAssocID="{01889DC3-96E1-4BD6-B299-92733D0AF6C7}" presName="ChildText" presStyleLbl="revTx" presStyleIdx="0" presStyleCnt="3">
        <dgm:presLayoutVars>
          <dgm:chMax val="0"/>
          <dgm:chPref val="0"/>
          <dgm:bulletEnabled val="1"/>
        </dgm:presLayoutVars>
      </dgm:prSet>
      <dgm:spPr/>
    </dgm:pt>
    <dgm:pt modelId="{AC04D7EB-BAFE-4895-A636-7AF699E787E6}" type="pres">
      <dgm:prSet presAssocID="{5A2D91A3-532D-4C8F-A503-D10EE13644A6}" presName="sibTrans" presStyleCnt="0"/>
      <dgm:spPr/>
    </dgm:pt>
    <dgm:pt modelId="{870B6060-B738-4C17-BE52-2EACE8002C69}" type="pres">
      <dgm:prSet presAssocID="{D6B0B82D-C328-4813-BFCB-5ABD87DF7797}" presName="composite" presStyleCnt="0"/>
      <dgm:spPr/>
    </dgm:pt>
    <dgm:pt modelId="{9E843BE3-926C-4CD7-B30D-D97CC55444BA}" type="pres">
      <dgm:prSet presAssocID="{D6B0B82D-C328-4813-BFCB-5ABD87DF7797}" presName="bentUpArrow1" presStyleLbl="alignImgPlace1" presStyleIdx="1" presStyleCnt="3"/>
      <dgm:spPr>
        <a:ln>
          <a:solidFill>
            <a:schemeClr val="accent5">
              <a:lumMod val="60000"/>
              <a:lumOff val="40000"/>
            </a:schemeClr>
          </a:solidFill>
        </a:ln>
      </dgm:spPr>
    </dgm:pt>
    <dgm:pt modelId="{88A00B97-8A2B-464B-B284-46BE982B2DCD}" type="pres">
      <dgm:prSet presAssocID="{D6B0B82D-C328-4813-BFCB-5ABD87DF7797}" presName="ParentText" presStyleLbl="node1" presStyleIdx="1" presStyleCnt="4">
        <dgm:presLayoutVars>
          <dgm:chMax val="1"/>
          <dgm:chPref val="1"/>
          <dgm:bulletEnabled val="1"/>
        </dgm:presLayoutVars>
      </dgm:prSet>
      <dgm:spPr/>
    </dgm:pt>
    <dgm:pt modelId="{8BC952C7-17EE-4AEC-8A11-13F41CF2930F}" type="pres">
      <dgm:prSet presAssocID="{D6B0B82D-C328-4813-BFCB-5ABD87DF7797}" presName="ChildText" presStyleLbl="revTx" presStyleIdx="1" presStyleCnt="3">
        <dgm:presLayoutVars>
          <dgm:chMax val="0"/>
          <dgm:chPref val="0"/>
          <dgm:bulletEnabled val="1"/>
        </dgm:presLayoutVars>
      </dgm:prSet>
      <dgm:spPr/>
    </dgm:pt>
    <dgm:pt modelId="{EC866C7A-F9D1-4B8B-A3C6-62118CABA0B8}" type="pres">
      <dgm:prSet presAssocID="{EAEDD8BA-7DB0-4B4F-8A70-BB5087CCAA30}" presName="sibTrans" presStyleCnt="0"/>
      <dgm:spPr/>
    </dgm:pt>
    <dgm:pt modelId="{F0CE7050-192A-402A-853E-3113167F6986}" type="pres">
      <dgm:prSet presAssocID="{0E36A183-47C2-4D8C-9DE4-35C160D77E0B}" presName="composite" presStyleCnt="0"/>
      <dgm:spPr/>
    </dgm:pt>
    <dgm:pt modelId="{F083B09C-2319-41BB-9D17-23F1D0AE548D}" type="pres">
      <dgm:prSet presAssocID="{0E36A183-47C2-4D8C-9DE4-35C160D77E0B}" presName="bentUpArrow1" presStyleLbl="alignImgPlace1" presStyleIdx="2" presStyleCnt="3"/>
      <dgm:spPr>
        <a:ln>
          <a:solidFill>
            <a:schemeClr val="accent5">
              <a:lumMod val="60000"/>
              <a:lumOff val="40000"/>
            </a:schemeClr>
          </a:solidFill>
        </a:ln>
      </dgm:spPr>
    </dgm:pt>
    <dgm:pt modelId="{0AB94FF0-FC3E-4A2E-B579-704372D73B81}" type="pres">
      <dgm:prSet presAssocID="{0E36A183-47C2-4D8C-9DE4-35C160D77E0B}" presName="ParentText" presStyleLbl="node1" presStyleIdx="2" presStyleCnt="4">
        <dgm:presLayoutVars>
          <dgm:chMax val="1"/>
          <dgm:chPref val="1"/>
          <dgm:bulletEnabled val="1"/>
        </dgm:presLayoutVars>
      </dgm:prSet>
      <dgm:spPr/>
    </dgm:pt>
    <dgm:pt modelId="{04008930-C0C6-4F83-A4BE-9EC0E0E0139D}" type="pres">
      <dgm:prSet presAssocID="{0E36A183-47C2-4D8C-9DE4-35C160D77E0B}" presName="ChildText" presStyleLbl="revTx" presStyleIdx="2" presStyleCnt="3">
        <dgm:presLayoutVars>
          <dgm:chMax val="0"/>
          <dgm:chPref val="0"/>
          <dgm:bulletEnabled val="1"/>
        </dgm:presLayoutVars>
      </dgm:prSet>
      <dgm:spPr/>
    </dgm:pt>
    <dgm:pt modelId="{81666E52-8596-45D6-A733-D8230DF17BDF}" type="pres">
      <dgm:prSet presAssocID="{BE95D352-39B4-4698-859B-F95076E2E10B}" presName="sibTrans" presStyleCnt="0"/>
      <dgm:spPr/>
    </dgm:pt>
    <dgm:pt modelId="{0E26EA01-D97C-4CFC-8AD7-B577FB39667D}" type="pres">
      <dgm:prSet presAssocID="{3E1A6ADB-26E3-4840-8E54-FA4C606C0E59}" presName="composite" presStyleCnt="0"/>
      <dgm:spPr/>
    </dgm:pt>
    <dgm:pt modelId="{7284ED71-DE3C-444A-804C-C235AEB366DF}" type="pres">
      <dgm:prSet presAssocID="{3E1A6ADB-26E3-4840-8E54-FA4C606C0E59}" presName="ParentText" presStyleLbl="node1" presStyleIdx="3" presStyleCnt="4">
        <dgm:presLayoutVars>
          <dgm:chMax val="1"/>
          <dgm:chPref val="1"/>
          <dgm:bulletEnabled val="1"/>
        </dgm:presLayoutVars>
      </dgm:prSet>
      <dgm:spPr/>
    </dgm:pt>
  </dgm:ptLst>
  <dgm:cxnLst>
    <dgm:cxn modelId="{77C97829-CEAC-4063-BEDE-34EA3201FC9A}" srcId="{F5B5F35C-4B1F-4711-992D-31500D1A7201}" destId="{01889DC3-96E1-4BD6-B299-92733D0AF6C7}" srcOrd="0" destOrd="0" parTransId="{9B9EA744-40F9-409D-B88B-4C985F34471A}" sibTransId="{5A2D91A3-532D-4C8F-A503-D10EE13644A6}"/>
    <dgm:cxn modelId="{DC3E542C-41FB-4B60-B922-468C39A0110A}" type="presOf" srcId="{0E36A183-47C2-4D8C-9DE4-35C160D77E0B}" destId="{0AB94FF0-FC3E-4A2E-B579-704372D73B81}" srcOrd="0" destOrd="0" presId="urn:microsoft.com/office/officeart/2005/8/layout/StepDownProcess"/>
    <dgm:cxn modelId="{130F2F40-FE4E-42AE-97E5-4B01DF52F738}" srcId="{F5B5F35C-4B1F-4711-992D-31500D1A7201}" destId="{D6B0B82D-C328-4813-BFCB-5ABD87DF7797}" srcOrd="1" destOrd="0" parTransId="{43768B17-8DFA-4BD9-B201-1B54DD158623}" sibTransId="{EAEDD8BA-7DB0-4B4F-8A70-BB5087CCAA30}"/>
    <dgm:cxn modelId="{4260BE66-4E9B-4A14-A989-1A7E6FA2A0D5}" srcId="{F5B5F35C-4B1F-4711-992D-31500D1A7201}" destId="{0E36A183-47C2-4D8C-9DE4-35C160D77E0B}" srcOrd="2" destOrd="0" parTransId="{2C7E2FD1-06BA-473C-9D09-62363F8EB83F}" sibTransId="{BE95D352-39B4-4698-859B-F95076E2E10B}"/>
    <dgm:cxn modelId="{767A536E-FA67-4746-AA8E-B0935E7E39E9}" type="presOf" srcId="{F5B5F35C-4B1F-4711-992D-31500D1A7201}" destId="{747568DA-326B-4AE2-9106-0D691C9EAD36}" srcOrd="0" destOrd="0" presId="urn:microsoft.com/office/officeart/2005/8/layout/StepDownProcess"/>
    <dgm:cxn modelId="{52D95450-5813-4E24-B473-F5D6C47F1DAB}" type="presOf" srcId="{01889DC3-96E1-4BD6-B299-92733D0AF6C7}" destId="{4407057B-00F1-4874-A34E-8B34CB73DDE1}" srcOrd="0" destOrd="0" presId="urn:microsoft.com/office/officeart/2005/8/layout/StepDownProcess"/>
    <dgm:cxn modelId="{2FC26872-144F-459A-9556-A65899FF443C}" type="presOf" srcId="{3E1A6ADB-26E3-4840-8E54-FA4C606C0E59}" destId="{7284ED71-DE3C-444A-804C-C235AEB366DF}" srcOrd="0" destOrd="0" presId="urn:microsoft.com/office/officeart/2005/8/layout/StepDownProcess"/>
    <dgm:cxn modelId="{4DC7E9CF-5B69-46F6-80E1-27DFFED2C471}" srcId="{F5B5F35C-4B1F-4711-992D-31500D1A7201}" destId="{3E1A6ADB-26E3-4840-8E54-FA4C606C0E59}" srcOrd="3" destOrd="0" parTransId="{4C1558E0-FD0E-41BD-A122-CC18AFD0472B}" sibTransId="{9B319C9A-5D96-400D-A407-4B1F75473F31}"/>
    <dgm:cxn modelId="{F653F2F2-C455-43B1-A919-C102AA5E3C1E}" type="presOf" srcId="{D6B0B82D-C328-4813-BFCB-5ABD87DF7797}" destId="{88A00B97-8A2B-464B-B284-46BE982B2DCD}" srcOrd="0" destOrd="0" presId="urn:microsoft.com/office/officeart/2005/8/layout/StepDownProcess"/>
    <dgm:cxn modelId="{1C760DBA-CEB1-4505-BE53-BA49444FC304}" type="presParOf" srcId="{747568DA-326B-4AE2-9106-0D691C9EAD36}" destId="{43358C0D-ED54-41BF-81DF-5CFF20948846}" srcOrd="0" destOrd="0" presId="urn:microsoft.com/office/officeart/2005/8/layout/StepDownProcess"/>
    <dgm:cxn modelId="{7453305C-2442-4B27-B956-09112A623CC6}" type="presParOf" srcId="{43358C0D-ED54-41BF-81DF-5CFF20948846}" destId="{816E5393-1109-4552-A8FD-23923B87BA82}" srcOrd="0" destOrd="0" presId="urn:microsoft.com/office/officeart/2005/8/layout/StepDownProcess"/>
    <dgm:cxn modelId="{5CE2D122-AEE5-48E9-9A00-6CDF6D8C6835}" type="presParOf" srcId="{43358C0D-ED54-41BF-81DF-5CFF20948846}" destId="{4407057B-00F1-4874-A34E-8B34CB73DDE1}" srcOrd="1" destOrd="0" presId="urn:microsoft.com/office/officeart/2005/8/layout/StepDownProcess"/>
    <dgm:cxn modelId="{30314734-41CE-4CFB-B24F-C8A136BF7AB8}" type="presParOf" srcId="{43358C0D-ED54-41BF-81DF-5CFF20948846}" destId="{9965A455-8C68-4358-A98A-43E9453DC102}" srcOrd="2" destOrd="0" presId="urn:microsoft.com/office/officeart/2005/8/layout/StepDownProcess"/>
    <dgm:cxn modelId="{6A23A732-57E0-4049-A446-EDAF6E405B67}" type="presParOf" srcId="{747568DA-326B-4AE2-9106-0D691C9EAD36}" destId="{AC04D7EB-BAFE-4895-A636-7AF699E787E6}" srcOrd="1" destOrd="0" presId="urn:microsoft.com/office/officeart/2005/8/layout/StepDownProcess"/>
    <dgm:cxn modelId="{69D1AF4A-4194-4074-B6D2-FFA0229AB93F}" type="presParOf" srcId="{747568DA-326B-4AE2-9106-0D691C9EAD36}" destId="{870B6060-B738-4C17-BE52-2EACE8002C69}" srcOrd="2" destOrd="0" presId="urn:microsoft.com/office/officeart/2005/8/layout/StepDownProcess"/>
    <dgm:cxn modelId="{17331FA9-C3BD-49C5-8267-DDFE3988D6A7}" type="presParOf" srcId="{870B6060-B738-4C17-BE52-2EACE8002C69}" destId="{9E843BE3-926C-4CD7-B30D-D97CC55444BA}" srcOrd="0" destOrd="0" presId="urn:microsoft.com/office/officeart/2005/8/layout/StepDownProcess"/>
    <dgm:cxn modelId="{45A3594C-3B7E-4727-8E72-C3460A862E4A}" type="presParOf" srcId="{870B6060-B738-4C17-BE52-2EACE8002C69}" destId="{88A00B97-8A2B-464B-B284-46BE982B2DCD}" srcOrd="1" destOrd="0" presId="urn:microsoft.com/office/officeart/2005/8/layout/StepDownProcess"/>
    <dgm:cxn modelId="{6E9E03EF-61FB-47A5-B47B-1983F4F80B72}" type="presParOf" srcId="{870B6060-B738-4C17-BE52-2EACE8002C69}" destId="{8BC952C7-17EE-4AEC-8A11-13F41CF2930F}" srcOrd="2" destOrd="0" presId="urn:microsoft.com/office/officeart/2005/8/layout/StepDownProcess"/>
    <dgm:cxn modelId="{A2EBA902-C3FE-4DCA-A29D-0CF4EFDC00C5}" type="presParOf" srcId="{747568DA-326B-4AE2-9106-0D691C9EAD36}" destId="{EC866C7A-F9D1-4B8B-A3C6-62118CABA0B8}" srcOrd="3" destOrd="0" presId="urn:microsoft.com/office/officeart/2005/8/layout/StepDownProcess"/>
    <dgm:cxn modelId="{D2405CBF-FAD3-4214-91D1-1E3122EBAC70}" type="presParOf" srcId="{747568DA-326B-4AE2-9106-0D691C9EAD36}" destId="{F0CE7050-192A-402A-853E-3113167F6986}" srcOrd="4" destOrd="0" presId="urn:microsoft.com/office/officeart/2005/8/layout/StepDownProcess"/>
    <dgm:cxn modelId="{8C307958-8844-4A51-A5D9-57813409394C}" type="presParOf" srcId="{F0CE7050-192A-402A-853E-3113167F6986}" destId="{F083B09C-2319-41BB-9D17-23F1D0AE548D}" srcOrd="0" destOrd="0" presId="urn:microsoft.com/office/officeart/2005/8/layout/StepDownProcess"/>
    <dgm:cxn modelId="{5123F958-7344-407F-93BB-5E9319E1BBB4}" type="presParOf" srcId="{F0CE7050-192A-402A-853E-3113167F6986}" destId="{0AB94FF0-FC3E-4A2E-B579-704372D73B81}" srcOrd="1" destOrd="0" presId="urn:microsoft.com/office/officeart/2005/8/layout/StepDownProcess"/>
    <dgm:cxn modelId="{70CAB2F6-9342-402D-88CE-540EEC4366AB}" type="presParOf" srcId="{F0CE7050-192A-402A-853E-3113167F6986}" destId="{04008930-C0C6-4F83-A4BE-9EC0E0E0139D}" srcOrd="2" destOrd="0" presId="urn:microsoft.com/office/officeart/2005/8/layout/StepDownProcess"/>
    <dgm:cxn modelId="{B72C808D-E4C2-4E0A-8365-B926AD18B627}" type="presParOf" srcId="{747568DA-326B-4AE2-9106-0D691C9EAD36}" destId="{81666E52-8596-45D6-A733-D8230DF17BDF}" srcOrd="5" destOrd="0" presId="urn:microsoft.com/office/officeart/2005/8/layout/StepDownProcess"/>
    <dgm:cxn modelId="{A8D3D8CF-4815-42C4-959E-2C2656928CED}" type="presParOf" srcId="{747568DA-326B-4AE2-9106-0D691C9EAD36}" destId="{0E26EA01-D97C-4CFC-8AD7-B577FB39667D}" srcOrd="6" destOrd="0" presId="urn:microsoft.com/office/officeart/2005/8/layout/StepDownProcess"/>
    <dgm:cxn modelId="{7364FE56-676C-40F9-9A2A-2959EF32CD11}" type="presParOf" srcId="{0E26EA01-D97C-4CFC-8AD7-B577FB39667D}" destId="{7284ED71-DE3C-444A-804C-C235AEB366DF}"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59D4F-F016-46A8-8465-2CD8AF14ED1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7DCB265-9F5E-4BC5-A3E6-03475C66190B}">
      <dgm:prSet phldrT="[Text]" custT="1"/>
      <dgm:spPr/>
      <dgm:t>
        <a:bodyPr/>
        <a:lstStyle/>
        <a:p>
          <a:r>
            <a:rPr lang="en-US" sz="1400" b="1" dirty="0"/>
            <a:t>Catholic Leaders for the Body of Christ</a:t>
          </a:r>
        </a:p>
      </dgm:t>
    </dgm:pt>
    <dgm:pt modelId="{903E1978-EFA2-421F-8AE3-61DE5B29E577}" type="parTrans" cxnId="{E4CD1939-3B2C-43AB-BDCB-6CA71484D34A}">
      <dgm:prSet/>
      <dgm:spPr/>
      <dgm:t>
        <a:bodyPr/>
        <a:lstStyle/>
        <a:p>
          <a:endParaRPr lang="en-US"/>
        </a:p>
      </dgm:t>
    </dgm:pt>
    <dgm:pt modelId="{4EE2BD24-4F60-44FA-BF76-31C5086C9B48}" type="sibTrans" cxnId="{E4CD1939-3B2C-43AB-BDCB-6CA71484D34A}">
      <dgm:prSet/>
      <dgm:spPr/>
      <dgm:t>
        <a:bodyPr/>
        <a:lstStyle/>
        <a:p>
          <a:endParaRPr lang="en-US"/>
        </a:p>
      </dgm:t>
    </dgm:pt>
    <dgm:pt modelId="{2564E817-6549-45A2-B53B-52DDB2EF9887}">
      <dgm:prSet phldrT="[Text]" custT="1"/>
      <dgm:spPr/>
      <dgm:t>
        <a:bodyPr/>
        <a:lstStyle/>
        <a:p>
          <a:r>
            <a:rPr lang="en-US" sz="1400" b="1" dirty="0"/>
            <a:t>Effective Meetings and Agendas</a:t>
          </a:r>
        </a:p>
      </dgm:t>
    </dgm:pt>
    <dgm:pt modelId="{4BE96D6E-18C8-48AE-8EBD-3CCFF6EB4FB9}" type="parTrans" cxnId="{CE18CB19-63BD-464E-90FD-61D25BEE5644}">
      <dgm:prSet/>
      <dgm:spPr/>
      <dgm:t>
        <a:bodyPr/>
        <a:lstStyle/>
        <a:p>
          <a:endParaRPr lang="en-US"/>
        </a:p>
      </dgm:t>
    </dgm:pt>
    <dgm:pt modelId="{BF6764B3-EE53-4B98-B523-229A5896CEBE}" type="sibTrans" cxnId="{CE18CB19-63BD-464E-90FD-61D25BEE5644}">
      <dgm:prSet/>
      <dgm:spPr/>
      <dgm:t>
        <a:bodyPr/>
        <a:lstStyle/>
        <a:p>
          <a:endParaRPr lang="en-US"/>
        </a:p>
      </dgm:t>
    </dgm:pt>
    <dgm:pt modelId="{5B17DE8D-ADB4-4834-9C81-A3ADAF40A988}">
      <dgm:prSet phldrT="[Text]" custT="1"/>
      <dgm:spPr/>
      <dgm:t>
        <a:bodyPr/>
        <a:lstStyle/>
        <a:p>
          <a:r>
            <a:rPr lang="en-US" sz="1400" b="1" dirty="0"/>
            <a:t>Building Teams</a:t>
          </a:r>
        </a:p>
      </dgm:t>
    </dgm:pt>
    <dgm:pt modelId="{8C235059-C0CD-4133-9CD3-4C04381C260F}" type="parTrans" cxnId="{47577DB0-1762-4384-879D-384563A3CB1E}">
      <dgm:prSet/>
      <dgm:spPr/>
      <dgm:t>
        <a:bodyPr/>
        <a:lstStyle/>
        <a:p>
          <a:endParaRPr lang="en-US"/>
        </a:p>
      </dgm:t>
    </dgm:pt>
    <dgm:pt modelId="{33B9CEC9-8642-4B5F-A136-4603748354FC}" type="sibTrans" cxnId="{47577DB0-1762-4384-879D-384563A3CB1E}">
      <dgm:prSet/>
      <dgm:spPr/>
      <dgm:t>
        <a:bodyPr/>
        <a:lstStyle/>
        <a:p>
          <a:endParaRPr lang="en-US"/>
        </a:p>
      </dgm:t>
    </dgm:pt>
    <dgm:pt modelId="{E82D7CF8-792D-4B60-AA98-49C523820262}">
      <dgm:prSet phldrT="[Text]" custT="1"/>
      <dgm:spPr/>
      <dgm:t>
        <a:bodyPr/>
        <a:lstStyle/>
        <a:p>
          <a:r>
            <a:rPr lang="en-US" sz="1400" b="1" dirty="0"/>
            <a:t>Conducting a Parish Census</a:t>
          </a:r>
        </a:p>
      </dgm:t>
    </dgm:pt>
    <dgm:pt modelId="{D63C08D4-E0EC-423F-989C-4CD3009F7972}" type="parTrans" cxnId="{555AE718-F9FC-4D3E-9170-20B84E3653F5}">
      <dgm:prSet/>
      <dgm:spPr/>
      <dgm:t>
        <a:bodyPr/>
        <a:lstStyle/>
        <a:p>
          <a:endParaRPr lang="en-US"/>
        </a:p>
      </dgm:t>
    </dgm:pt>
    <dgm:pt modelId="{4FD62C96-53AF-42EA-86F1-072A74D881A1}" type="sibTrans" cxnId="{555AE718-F9FC-4D3E-9170-20B84E3653F5}">
      <dgm:prSet/>
      <dgm:spPr/>
      <dgm:t>
        <a:bodyPr/>
        <a:lstStyle/>
        <a:p>
          <a:endParaRPr lang="en-US"/>
        </a:p>
      </dgm:t>
    </dgm:pt>
    <dgm:pt modelId="{6ACD502E-1CAE-4C96-844F-E99317379341}">
      <dgm:prSet phldrT="[Text]" custT="1"/>
      <dgm:spPr/>
      <dgm:t>
        <a:bodyPr/>
        <a:lstStyle/>
        <a:p>
          <a:r>
            <a:rPr lang="en-US" sz="1400" b="1" dirty="0"/>
            <a:t>Setting SMART Goals</a:t>
          </a:r>
        </a:p>
      </dgm:t>
    </dgm:pt>
    <dgm:pt modelId="{4FE36838-CB91-4106-9AFA-288DEA585AAB}" type="parTrans" cxnId="{39AE4156-42D2-47BE-BBB4-AFD900AE17B8}">
      <dgm:prSet/>
      <dgm:spPr/>
      <dgm:t>
        <a:bodyPr/>
        <a:lstStyle/>
        <a:p>
          <a:endParaRPr lang="en-US"/>
        </a:p>
      </dgm:t>
    </dgm:pt>
    <dgm:pt modelId="{BA598937-4324-4B7B-9339-70277D2F0DEF}" type="sibTrans" cxnId="{39AE4156-42D2-47BE-BBB4-AFD900AE17B8}">
      <dgm:prSet/>
      <dgm:spPr/>
      <dgm:t>
        <a:bodyPr/>
        <a:lstStyle/>
        <a:p>
          <a:endParaRPr lang="en-US"/>
        </a:p>
      </dgm:t>
    </dgm:pt>
    <dgm:pt modelId="{87C0DC92-9F27-46A2-93DE-1DA41107D484}">
      <dgm:prSet phldrT="[Text]" custT="1"/>
      <dgm:spPr/>
      <dgm:t>
        <a:bodyPr/>
        <a:lstStyle/>
        <a:p>
          <a:r>
            <a:rPr lang="en-US" sz="1400" b="1" dirty="0"/>
            <a:t>Strategic Thinking, Setting Vision</a:t>
          </a:r>
        </a:p>
      </dgm:t>
    </dgm:pt>
    <dgm:pt modelId="{B480B3A4-017E-4A61-B339-DF81E108543D}" type="parTrans" cxnId="{5F304A17-1C77-4FCA-82F7-D4CE326EAF1B}">
      <dgm:prSet/>
      <dgm:spPr/>
      <dgm:t>
        <a:bodyPr/>
        <a:lstStyle/>
        <a:p>
          <a:endParaRPr lang="en-US"/>
        </a:p>
      </dgm:t>
    </dgm:pt>
    <dgm:pt modelId="{B285EEEB-3B01-4CAB-96F4-94ECA0AC23A6}" type="sibTrans" cxnId="{5F304A17-1C77-4FCA-82F7-D4CE326EAF1B}">
      <dgm:prSet/>
      <dgm:spPr/>
      <dgm:t>
        <a:bodyPr/>
        <a:lstStyle/>
        <a:p>
          <a:endParaRPr lang="en-US"/>
        </a:p>
      </dgm:t>
    </dgm:pt>
    <dgm:pt modelId="{6B315B7A-553B-4A74-AC8A-27D5BD367E90}" type="pres">
      <dgm:prSet presAssocID="{A9259D4F-F016-46A8-8465-2CD8AF14ED18}" presName="Name0" presStyleCnt="0">
        <dgm:presLayoutVars>
          <dgm:dir/>
          <dgm:resizeHandles val="exact"/>
        </dgm:presLayoutVars>
      </dgm:prSet>
      <dgm:spPr/>
    </dgm:pt>
    <dgm:pt modelId="{3EE08906-C780-46ED-8F57-D782977B2ACE}" type="pres">
      <dgm:prSet presAssocID="{C7DCB265-9F5E-4BC5-A3E6-03475C66190B}" presName="Name5" presStyleLbl="vennNode1" presStyleIdx="0" presStyleCnt="6">
        <dgm:presLayoutVars>
          <dgm:bulletEnabled val="1"/>
        </dgm:presLayoutVars>
      </dgm:prSet>
      <dgm:spPr/>
    </dgm:pt>
    <dgm:pt modelId="{B4ADE2FA-2E25-4775-8767-CB46A2905EE7}" type="pres">
      <dgm:prSet presAssocID="{4EE2BD24-4F60-44FA-BF76-31C5086C9B48}" presName="space" presStyleCnt="0"/>
      <dgm:spPr/>
    </dgm:pt>
    <dgm:pt modelId="{A4B80EC7-E85E-437A-A061-15DA0655D56E}" type="pres">
      <dgm:prSet presAssocID="{2564E817-6549-45A2-B53B-52DDB2EF9887}" presName="Name5" presStyleLbl="vennNode1" presStyleIdx="1" presStyleCnt="6">
        <dgm:presLayoutVars>
          <dgm:bulletEnabled val="1"/>
        </dgm:presLayoutVars>
      </dgm:prSet>
      <dgm:spPr/>
    </dgm:pt>
    <dgm:pt modelId="{8C567306-0132-4047-A76F-C5634B9F072C}" type="pres">
      <dgm:prSet presAssocID="{BF6764B3-EE53-4B98-B523-229A5896CEBE}" presName="space" presStyleCnt="0"/>
      <dgm:spPr/>
    </dgm:pt>
    <dgm:pt modelId="{52A909F3-BF65-4F52-90C3-C518AA334E50}" type="pres">
      <dgm:prSet presAssocID="{5B17DE8D-ADB4-4834-9C81-A3ADAF40A988}" presName="Name5" presStyleLbl="vennNode1" presStyleIdx="2" presStyleCnt="6">
        <dgm:presLayoutVars>
          <dgm:bulletEnabled val="1"/>
        </dgm:presLayoutVars>
      </dgm:prSet>
      <dgm:spPr/>
    </dgm:pt>
    <dgm:pt modelId="{B3AC19BF-4283-4D16-904E-2FBAF90288C6}" type="pres">
      <dgm:prSet presAssocID="{33B9CEC9-8642-4B5F-A136-4603748354FC}" presName="space" presStyleCnt="0"/>
      <dgm:spPr/>
    </dgm:pt>
    <dgm:pt modelId="{F5F4EE03-8811-4633-B6D3-CFDD44E25F00}" type="pres">
      <dgm:prSet presAssocID="{E82D7CF8-792D-4B60-AA98-49C523820262}" presName="Name5" presStyleLbl="vennNode1" presStyleIdx="3" presStyleCnt="6">
        <dgm:presLayoutVars>
          <dgm:bulletEnabled val="1"/>
        </dgm:presLayoutVars>
      </dgm:prSet>
      <dgm:spPr/>
    </dgm:pt>
    <dgm:pt modelId="{2D3D7952-9CA8-43F3-B114-E253E02AD3AE}" type="pres">
      <dgm:prSet presAssocID="{4FD62C96-53AF-42EA-86F1-072A74D881A1}" presName="space" presStyleCnt="0"/>
      <dgm:spPr/>
    </dgm:pt>
    <dgm:pt modelId="{FA768BD2-3180-4822-9D48-1D9B7EBD1680}" type="pres">
      <dgm:prSet presAssocID="{87C0DC92-9F27-46A2-93DE-1DA41107D484}" presName="Name5" presStyleLbl="vennNode1" presStyleIdx="4" presStyleCnt="6">
        <dgm:presLayoutVars>
          <dgm:bulletEnabled val="1"/>
        </dgm:presLayoutVars>
      </dgm:prSet>
      <dgm:spPr/>
    </dgm:pt>
    <dgm:pt modelId="{3BF635AC-15C3-4F00-B4D1-64B0C54002C6}" type="pres">
      <dgm:prSet presAssocID="{B285EEEB-3B01-4CAB-96F4-94ECA0AC23A6}" presName="space" presStyleCnt="0"/>
      <dgm:spPr/>
    </dgm:pt>
    <dgm:pt modelId="{7BE92FDC-66F8-4056-AF5C-A62B032E1C73}" type="pres">
      <dgm:prSet presAssocID="{6ACD502E-1CAE-4C96-844F-E99317379341}" presName="Name5" presStyleLbl="vennNode1" presStyleIdx="5" presStyleCnt="6">
        <dgm:presLayoutVars>
          <dgm:bulletEnabled val="1"/>
        </dgm:presLayoutVars>
      </dgm:prSet>
      <dgm:spPr/>
    </dgm:pt>
  </dgm:ptLst>
  <dgm:cxnLst>
    <dgm:cxn modelId="{757C0916-75B1-40C1-A2F9-DF27F99FB5D1}" type="presOf" srcId="{A9259D4F-F016-46A8-8465-2CD8AF14ED18}" destId="{6B315B7A-553B-4A74-AC8A-27D5BD367E90}" srcOrd="0" destOrd="0" presId="urn:microsoft.com/office/officeart/2005/8/layout/venn3"/>
    <dgm:cxn modelId="{5F304A17-1C77-4FCA-82F7-D4CE326EAF1B}" srcId="{A9259D4F-F016-46A8-8465-2CD8AF14ED18}" destId="{87C0DC92-9F27-46A2-93DE-1DA41107D484}" srcOrd="4" destOrd="0" parTransId="{B480B3A4-017E-4A61-B339-DF81E108543D}" sibTransId="{B285EEEB-3B01-4CAB-96F4-94ECA0AC23A6}"/>
    <dgm:cxn modelId="{555AE718-F9FC-4D3E-9170-20B84E3653F5}" srcId="{A9259D4F-F016-46A8-8465-2CD8AF14ED18}" destId="{E82D7CF8-792D-4B60-AA98-49C523820262}" srcOrd="3" destOrd="0" parTransId="{D63C08D4-E0EC-423F-989C-4CD3009F7972}" sibTransId="{4FD62C96-53AF-42EA-86F1-072A74D881A1}"/>
    <dgm:cxn modelId="{CE18CB19-63BD-464E-90FD-61D25BEE5644}" srcId="{A9259D4F-F016-46A8-8465-2CD8AF14ED18}" destId="{2564E817-6549-45A2-B53B-52DDB2EF9887}" srcOrd="1" destOrd="0" parTransId="{4BE96D6E-18C8-48AE-8EBD-3CCFF6EB4FB9}" sibTransId="{BF6764B3-EE53-4B98-B523-229A5896CEBE}"/>
    <dgm:cxn modelId="{E4CD1939-3B2C-43AB-BDCB-6CA71484D34A}" srcId="{A9259D4F-F016-46A8-8465-2CD8AF14ED18}" destId="{C7DCB265-9F5E-4BC5-A3E6-03475C66190B}" srcOrd="0" destOrd="0" parTransId="{903E1978-EFA2-421F-8AE3-61DE5B29E577}" sibTransId="{4EE2BD24-4F60-44FA-BF76-31C5086C9B48}"/>
    <dgm:cxn modelId="{5DEF465B-0C34-47AE-8CA4-248E63A46BF6}" type="presOf" srcId="{87C0DC92-9F27-46A2-93DE-1DA41107D484}" destId="{FA768BD2-3180-4822-9D48-1D9B7EBD1680}" srcOrd="0" destOrd="0" presId="urn:microsoft.com/office/officeart/2005/8/layout/venn3"/>
    <dgm:cxn modelId="{1B42EA51-4188-4B7A-9DE6-85B25B3E9A6B}" type="presOf" srcId="{2564E817-6549-45A2-B53B-52DDB2EF9887}" destId="{A4B80EC7-E85E-437A-A061-15DA0655D56E}" srcOrd="0" destOrd="0" presId="urn:microsoft.com/office/officeart/2005/8/layout/venn3"/>
    <dgm:cxn modelId="{39AE4156-42D2-47BE-BBB4-AFD900AE17B8}" srcId="{A9259D4F-F016-46A8-8465-2CD8AF14ED18}" destId="{6ACD502E-1CAE-4C96-844F-E99317379341}" srcOrd="5" destOrd="0" parTransId="{4FE36838-CB91-4106-9AFA-288DEA585AAB}" sibTransId="{BA598937-4324-4B7B-9339-70277D2F0DEF}"/>
    <dgm:cxn modelId="{1417C27E-ACF3-4149-8A48-6C669BED7EDF}" type="presOf" srcId="{C7DCB265-9F5E-4BC5-A3E6-03475C66190B}" destId="{3EE08906-C780-46ED-8F57-D782977B2ACE}" srcOrd="0" destOrd="0" presId="urn:microsoft.com/office/officeart/2005/8/layout/venn3"/>
    <dgm:cxn modelId="{46402080-6E94-46B3-8A32-02F0400C5F2A}" type="presOf" srcId="{E82D7CF8-792D-4B60-AA98-49C523820262}" destId="{F5F4EE03-8811-4633-B6D3-CFDD44E25F00}" srcOrd="0" destOrd="0" presId="urn:microsoft.com/office/officeart/2005/8/layout/venn3"/>
    <dgm:cxn modelId="{4A47B69D-3478-4A20-B04E-26220405EB50}" type="presOf" srcId="{5B17DE8D-ADB4-4834-9C81-A3ADAF40A988}" destId="{52A909F3-BF65-4F52-90C3-C518AA334E50}" srcOrd="0" destOrd="0" presId="urn:microsoft.com/office/officeart/2005/8/layout/venn3"/>
    <dgm:cxn modelId="{47577DB0-1762-4384-879D-384563A3CB1E}" srcId="{A9259D4F-F016-46A8-8465-2CD8AF14ED18}" destId="{5B17DE8D-ADB4-4834-9C81-A3ADAF40A988}" srcOrd="2" destOrd="0" parTransId="{8C235059-C0CD-4133-9CD3-4C04381C260F}" sibTransId="{33B9CEC9-8642-4B5F-A136-4603748354FC}"/>
    <dgm:cxn modelId="{90D1F4CA-AE6C-4D1A-BD39-EC56FA452961}" type="presOf" srcId="{6ACD502E-1CAE-4C96-844F-E99317379341}" destId="{7BE92FDC-66F8-4056-AF5C-A62B032E1C73}" srcOrd="0" destOrd="0" presId="urn:microsoft.com/office/officeart/2005/8/layout/venn3"/>
    <dgm:cxn modelId="{7CD80D05-32C0-4B39-9E90-850653534A30}" type="presParOf" srcId="{6B315B7A-553B-4A74-AC8A-27D5BD367E90}" destId="{3EE08906-C780-46ED-8F57-D782977B2ACE}" srcOrd="0" destOrd="0" presId="urn:microsoft.com/office/officeart/2005/8/layout/venn3"/>
    <dgm:cxn modelId="{5B8CB23C-9BDB-460A-BAD0-4D6A5CC4A5B3}" type="presParOf" srcId="{6B315B7A-553B-4A74-AC8A-27D5BD367E90}" destId="{B4ADE2FA-2E25-4775-8767-CB46A2905EE7}" srcOrd="1" destOrd="0" presId="urn:microsoft.com/office/officeart/2005/8/layout/venn3"/>
    <dgm:cxn modelId="{DD60CD40-438A-45E9-9BCA-FFC814CD176A}" type="presParOf" srcId="{6B315B7A-553B-4A74-AC8A-27D5BD367E90}" destId="{A4B80EC7-E85E-437A-A061-15DA0655D56E}" srcOrd="2" destOrd="0" presId="urn:microsoft.com/office/officeart/2005/8/layout/venn3"/>
    <dgm:cxn modelId="{AFE7CAEE-80CF-4AF2-8D4F-6656DCB64E3D}" type="presParOf" srcId="{6B315B7A-553B-4A74-AC8A-27D5BD367E90}" destId="{8C567306-0132-4047-A76F-C5634B9F072C}" srcOrd="3" destOrd="0" presId="urn:microsoft.com/office/officeart/2005/8/layout/venn3"/>
    <dgm:cxn modelId="{A2CD245F-EAF1-4745-90E2-B30EFCD3754B}" type="presParOf" srcId="{6B315B7A-553B-4A74-AC8A-27D5BD367E90}" destId="{52A909F3-BF65-4F52-90C3-C518AA334E50}" srcOrd="4" destOrd="0" presId="urn:microsoft.com/office/officeart/2005/8/layout/venn3"/>
    <dgm:cxn modelId="{21F255E2-644B-4731-AB09-E0EFE6142941}" type="presParOf" srcId="{6B315B7A-553B-4A74-AC8A-27D5BD367E90}" destId="{B3AC19BF-4283-4D16-904E-2FBAF90288C6}" srcOrd="5" destOrd="0" presId="urn:microsoft.com/office/officeart/2005/8/layout/venn3"/>
    <dgm:cxn modelId="{5EC60A0C-4E28-442F-9265-79342DCBCF19}" type="presParOf" srcId="{6B315B7A-553B-4A74-AC8A-27D5BD367E90}" destId="{F5F4EE03-8811-4633-B6D3-CFDD44E25F00}" srcOrd="6" destOrd="0" presId="urn:microsoft.com/office/officeart/2005/8/layout/venn3"/>
    <dgm:cxn modelId="{95AEDD9A-170A-481E-B904-EC3F4E516A94}" type="presParOf" srcId="{6B315B7A-553B-4A74-AC8A-27D5BD367E90}" destId="{2D3D7952-9CA8-43F3-B114-E253E02AD3AE}" srcOrd="7" destOrd="0" presId="urn:microsoft.com/office/officeart/2005/8/layout/venn3"/>
    <dgm:cxn modelId="{69980E6C-487B-4BF0-A2A3-36C91A9F9A3C}" type="presParOf" srcId="{6B315B7A-553B-4A74-AC8A-27D5BD367E90}" destId="{FA768BD2-3180-4822-9D48-1D9B7EBD1680}" srcOrd="8" destOrd="0" presId="urn:microsoft.com/office/officeart/2005/8/layout/venn3"/>
    <dgm:cxn modelId="{58875206-1B44-4211-BB03-05E4521FE52D}" type="presParOf" srcId="{6B315B7A-553B-4A74-AC8A-27D5BD367E90}" destId="{3BF635AC-15C3-4F00-B4D1-64B0C54002C6}" srcOrd="9" destOrd="0" presId="urn:microsoft.com/office/officeart/2005/8/layout/venn3"/>
    <dgm:cxn modelId="{2AAB9D27-33F6-4467-ABC0-40A2D4D953C5}" type="presParOf" srcId="{6B315B7A-553B-4A74-AC8A-27D5BD367E90}" destId="{7BE92FDC-66F8-4056-AF5C-A62B032E1C73}"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637B9-F001-4496-A624-EF02A73636CF}">
      <dsp:nvSpPr>
        <dsp:cNvPr id="0" name=""/>
        <dsp:cNvSpPr/>
      </dsp:nvSpPr>
      <dsp:spPr>
        <a:xfrm>
          <a:off x="127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Clergy</a:t>
          </a:r>
        </a:p>
      </dsp:txBody>
      <dsp:txXfrm>
        <a:off x="1279" y="1625600"/>
        <a:ext cx="1991320" cy="1625600"/>
      </dsp:txXfrm>
    </dsp:sp>
    <dsp:sp modelId="{AA6A962D-2EA4-4654-BB3E-FA85D6A6557A}">
      <dsp:nvSpPr>
        <dsp:cNvPr id="0" name=""/>
        <dsp:cNvSpPr/>
      </dsp:nvSpPr>
      <dsp:spPr>
        <a:xfrm>
          <a:off x="320284" y="243840"/>
          <a:ext cx="1353312" cy="1353312"/>
        </a:xfrm>
        <a:prstGeom prst="ellipse">
          <a:avLst/>
        </a:prstGeom>
        <a:blipFill rotWithShape="1">
          <a:blip xmlns:r="http://schemas.openxmlformats.org/officeDocument/2006/relationships" r:embed="rId1"/>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6F3D0-ADE0-4594-816B-500C755807F4}">
      <dsp:nvSpPr>
        <dsp:cNvPr id="0" name=""/>
        <dsp:cNvSpPr/>
      </dsp:nvSpPr>
      <dsp:spPr>
        <a:xfrm>
          <a:off x="205233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Parish Councils</a:t>
          </a:r>
        </a:p>
      </dsp:txBody>
      <dsp:txXfrm>
        <a:off x="2052339" y="1625600"/>
        <a:ext cx="1991320" cy="1625600"/>
      </dsp:txXfrm>
    </dsp:sp>
    <dsp:sp modelId="{DFE9F16C-FFFD-438C-932A-8987580D6D7B}">
      <dsp:nvSpPr>
        <dsp:cNvPr id="0" name=""/>
        <dsp:cNvSpPr/>
      </dsp:nvSpPr>
      <dsp:spPr>
        <a:xfrm>
          <a:off x="2371344" y="243840"/>
          <a:ext cx="1353312" cy="1353312"/>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EAD8B-2A55-45E1-9014-7C4F428C5A02}">
      <dsp:nvSpPr>
        <dsp:cNvPr id="0" name=""/>
        <dsp:cNvSpPr/>
      </dsp:nvSpPr>
      <dsp:spPr>
        <a:xfrm>
          <a:off x="4103399" y="0"/>
          <a:ext cx="1991320"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Lay Staff</a:t>
          </a:r>
        </a:p>
      </dsp:txBody>
      <dsp:txXfrm>
        <a:off x="4103399" y="1625600"/>
        <a:ext cx="1991320" cy="1625600"/>
      </dsp:txXfrm>
    </dsp:sp>
    <dsp:sp modelId="{02DED185-9A13-4B14-82DA-A53C3E6E9685}">
      <dsp:nvSpPr>
        <dsp:cNvPr id="0" name=""/>
        <dsp:cNvSpPr/>
      </dsp:nvSpPr>
      <dsp:spPr>
        <a:xfrm>
          <a:off x="4422403" y="243840"/>
          <a:ext cx="1353312" cy="1353312"/>
        </a:xfrm>
        <a:prstGeom prst="ellipse">
          <a:avLst/>
        </a:prstGeom>
        <a:blipFill rotWithShape="1">
          <a:blip xmlns:r="http://schemas.openxmlformats.org/officeDocument/2006/relationships" r:embed="rId3"/>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F52D2-551D-4F61-89E8-E17BA185F517}">
      <dsp:nvSpPr>
        <dsp:cNvPr id="0" name=""/>
        <dsp:cNvSpPr/>
      </dsp:nvSpPr>
      <dsp:spPr>
        <a:xfrm>
          <a:off x="243839" y="3251200"/>
          <a:ext cx="5608320"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E5393-1109-4552-A8FD-23923B87BA82}">
      <dsp:nvSpPr>
        <dsp:cNvPr id="0" name=""/>
        <dsp:cNvSpPr/>
      </dsp:nvSpPr>
      <dsp:spPr>
        <a:xfrm rot="5400000">
          <a:off x="1267131" y="1052478"/>
          <a:ext cx="924304" cy="105228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4407057B-00F1-4874-A34E-8B34CB73DDE1}">
      <dsp:nvSpPr>
        <dsp:cNvPr id="0" name=""/>
        <dsp:cNvSpPr/>
      </dsp:nvSpPr>
      <dsp:spPr>
        <a:xfrm>
          <a:off x="1022246" y="27868"/>
          <a:ext cx="1555985" cy="1089139"/>
        </a:xfrm>
        <a:prstGeom prst="roundRect">
          <a:avLst>
            <a:gd name="adj" fmla="val 16670"/>
          </a:avLst>
        </a:prstGeom>
        <a:solidFill>
          <a:schemeClr val="accent1">
            <a:hueOff val="0"/>
            <a:satOff val="0"/>
            <a:lumOff val="0"/>
            <a:alphaOff val="0"/>
          </a:schemeClr>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dirty="0"/>
            <a:t>Pastoral Councils</a:t>
          </a:r>
        </a:p>
        <a:p>
          <a:pPr marL="0" lvl="0" indent="0" algn="ctr" defTabSz="622300">
            <a:lnSpc>
              <a:spcPct val="100000"/>
            </a:lnSpc>
            <a:spcBef>
              <a:spcPct val="0"/>
            </a:spcBef>
            <a:spcAft>
              <a:spcPts val="0"/>
            </a:spcAft>
            <a:buNone/>
          </a:pPr>
          <a:r>
            <a:rPr lang="en-US" sz="1400" kern="1200" dirty="0"/>
            <a:t>Finance Councils</a:t>
          </a:r>
        </a:p>
        <a:p>
          <a:pPr marL="0" lvl="0" indent="0" algn="ctr" defTabSz="622300">
            <a:lnSpc>
              <a:spcPct val="100000"/>
            </a:lnSpc>
            <a:spcBef>
              <a:spcPct val="0"/>
            </a:spcBef>
            <a:spcAft>
              <a:spcPts val="0"/>
            </a:spcAft>
            <a:buNone/>
          </a:pPr>
          <a:r>
            <a:rPr lang="en-US" sz="1400" kern="1200" dirty="0"/>
            <a:t>Trustees</a:t>
          </a:r>
        </a:p>
      </dsp:txBody>
      <dsp:txXfrm>
        <a:off x="1075423" y="81045"/>
        <a:ext cx="1449631" cy="982785"/>
      </dsp:txXfrm>
    </dsp:sp>
    <dsp:sp modelId="{9965A455-8C68-4358-A98A-43E9453DC102}">
      <dsp:nvSpPr>
        <dsp:cNvPr id="0" name=""/>
        <dsp:cNvSpPr/>
      </dsp:nvSpPr>
      <dsp:spPr>
        <a:xfrm>
          <a:off x="2578232" y="131742"/>
          <a:ext cx="1131675" cy="880290"/>
        </a:xfrm>
        <a:prstGeom prst="rect">
          <a:avLst/>
        </a:prstGeom>
        <a:noFill/>
        <a:ln>
          <a:noFill/>
        </a:ln>
        <a:effectLst/>
      </dsp:spPr>
      <dsp:style>
        <a:lnRef idx="0">
          <a:scrgbClr r="0" g="0" b="0"/>
        </a:lnRef>
        <a:fillRef idx="0">
          <a:scrgbClr r="0" g="0" b="0"/>
        </a:fillRef>
        <a:effectRef idx="0">
          <a:scrgbClr r="0" g="0" b="0"/>
        </a:effectRef>
        <a:fontRef idx="minor"/>
      </dsp:style>
    </dsp:sp>
    <dsp:sp modelId="{9E843BE3-926C-4CD7-B30D-D97CC55444BA}">
      <dsp:nvSpPr>
        <dsp:cNvPr id="0" name=""/>
        <dsp:cNvSpPr/>
      </dsp:nvSpPr>
      <dsp:spPr>
        <a:xfrm rot="5400000">
          <a:off x="2557208" y="2275941"/>
          <a:ext cx="924304" cy="105228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8A00B97-8A2B-464B-B284-46BE982B2DCD}">
      <dsp:nvSpPr>
        <dsp:cNvPr id="0" name=""/>
        <dsp:cNvSpPr/>
      </dsp:nvSpPr>
      <dsp:spPr>
        <a:xfrm>
          <a:off x="2312324" y="1251330"/>
          <a:ext cx="1555985" cy="1089139"/>
        </a:xfrm>
        <a:prstGeom prst="roundRect">
          <a:avLst>
            <a:gd name="adj" fmla="val 16670"/>
          </a:avLst>
        </a:prstGeom>
        <a:solidFill>
          <a:schemeClr val="accent1">
            <a:hueOff val="0"/>
            <a:satOff val="0"/>
            <a:lumOff val="0"/>
            <a:alphaOff val="0"/>
          </a:schemeClr>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dirty="0"/>
            <a:t>Deanery </a:t>
          </a:r>
        </a:p>
        <a:p>
          <a:pPr marL="0" lvl="0" indent="0" algn="ctr" defTabSz="622300">
            <a:lnSpc>
              <a:spcPct val="100000"/>
            </a:lnSpc>
            <a:spcBef>
              <a:spcPct val="0"/>
            </a:spcBef>
            <a:spcAft>
              <a:spcPts val="0"/>
            </a:spcAft>
            <a:buNone/>
          </a:pPr>
          <a:r>
            <a:rPr lang="en-US" sz="1400" kern="1200" dirty="0"/>
            <a:t>Assembly</a:t>
          </a:r>
        </a:p>
        <a:p>
          <a:pPr marL="0" lvl="0" indent="0" algn="ctr" defTabSz="622300">
            <a:lnSpc>
              <a:spcPct val="100000"/>
            </a:lnSpc>
            <a:spcBef>
              <a:spcPct val="0"/>
            </a:spcBef>
            <a:spcAft>
              <a:spcPts val="0"/>
            </a:spcAft>
            <a:buNone/>
          </a:pPr>
          <a:r>
            <a:rPr lang="en-US" sz="1400" kern="1200" dirty="0"/>
            <a:t>Meetings</a:t>
          </a:r>
        </a:p>
      </dsp:txBody>
      <dsp:txXfrm>
        <a:off x="2365501" y="1304507"/>
        <a:ext cx="1449631" cy="982785"/>
      </dsp:txXfrm>
    </dsp:sp>
    <dsp:sp modelId="{8BC952C7-17EE-4AEC-8A11-13F41CF2930F}">
      <dsp:nvSpPr>
        <dsp:cNvPr id="0" name=""/>
        <dsp:cNvSpPr/>
      </dsp:nvSpPr>
      <dsp:spPr>
        <a:xfrm>
          <a:off x="3868309" y="1355205"/>
          <a:ext cx="1131675" cy="880290"/>
        </a:xfrm>
        <a:prstGeom prst="rect">
          <a:avLst/>
        </a:prstGeom>
        <a:noFill/>
        <a:ln>
          <a:noFill/>
        </a:ln>
        <a:effectLst/>
      </dsp:spPr>
      <dsp:style>
        <a:lnRef idx="0">
          <a:scrgbClr r="0" g="0" b="0"/>
        </a:lnRef>
        <a:fillRef idx="0">
          <a:scrgbClr r="0" g="0" b="0"/>
        </a:fillRef>
        <a:effectRef idx="0">
          <a:scrgbClr r="0" g="0" b="0"/>
        </a:effectRef>
        <a:fontRef idx="minor"/>
      </dsp:style>
    </dsp:sp>
    <dsp:sp modelId="{F083B09C-2319-41BB-9D17-23F1D0AE548D}">
      <dsp:nvSpPr>
        <dsp:cNvPr id="0" name=""/>
        <dsp:cNvSpPr/>
      </dsp:nvSpPr>
      <dsp:spPr>
        <a:xfrm rot="5400000">
          <a:off x="3847286" y="3499404"/>
          <a:ext cx="924304" cy="105228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AB94FF0-FC3E-4A2E-B579-704372D73B81}">
      <dsp:nvSpPr>
        <dsp:cNvPr id="0" name=""/>
        <dsp:cNvSpPr/>
      </dsp:nvSpPr>
      <dsp:spPr>
        <a:xfrm>
          <a:off x="3602401" y="2474793"/>
          <a:ext cx="1555985" cy="1089139"/>
        </a:xfrm>
        <a:prstGeom prst="roundRect">
          <a:avLst>
            <a:gd name="adj" fmla="val 16670"/>
          </a:avLst>
        </a:prstGeom>
        <a:solidFill>
          <a:schemeClr val="accent1">
            <a:hueOff val="0"/>
            <a:satOff val="0"/>
            <a:lumOff val="0"/>
            <a:alphaOff val="0"/>
          </a:schemeClr>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dirty="0"/>
            <a:t>Archdiocesan</a:t>
          </a:r>
        </a:p>
        <a:p>
          <a:pPr marL="0" lvl="0" indent="0" algn="ctr" defTabSz="622300">
            <a:lnSpc>
              <a:spcPct val="100000"/>
            </a:lnSpc>
            <a:spcBef>
              <a:spcPct val="0"/>
            </a:spcBef>
            <a:spcAft>
              <a:spcPts val="0"/>
            </a:spcAft>
            <a:buNone/>
          </a:pPr>
          <a:r>
            <a:rPr lang="en-US" sz="1400" kern="1200" dirty="0"/>
            <a:t>Pastoral</a:t>
          </a:r>
        </a:p>
        <a:p>
          <a:pPr marL="0" lvl="0" indent="0" algn="ctr" defTabSz="622300">
            <a:lnSpc>
              <a:spcPct val="100000"/>
            </a:lnSpc>
            <a:spcBef>
              <a:spcPct val="0"/>
            </a:spcBef>
            <a:spcAft>
              <a:spcPts val="0"/>
            </a:spcAft>
            <a:buNone/>
          </a:pPr>
          <a:r>
            <a:rPr lang="en-US" sz="1400" kern="1200" dirty="0"/>
            <a:t>Council</a:t>
          </a:r>
        </a:p>
      </dsp:txBody>
      <dsp:txXfrm>
        <a:off x="3655578" y="2527970"/>
        <a:ext cx="1449631" cy="982785"/>
      </dsp:txXfrm>
    </dsp:sp>
    <dsp:sp modelId="{04008930-C0C6-4F83-A4BE-9EC0E0E0139D}">
      <dsp:nvSpPr>
        <dsp:cNvPr id="0" name=""/>
        <dsp:cNvSpPr/>
      </dsp:nvSpPr>
      <dsp:spPr>
        <a:xfrm>
          <a:off x="5158386" y="2578668"/>
          <a:ext cx="1131675" cy="880290"/>
        </a:xfrm>
        <a:prstGeom prst="rect">
          <a:avLst/>
        </a:prstGeom>
        <a:noFill/>
        <a:ln>
          <a:noFill/>
        </a:ln>
        <a:effectLst/>
      </dsp:spPr>
      <dsp:style>
        <a:lnRef idx="0">
          <a:scrgbClr r="0" g="0" b="0"/>
        </a:lnRef>
        <a:fillRef idx="0">
          <a:scrgbClr r="0" g="0" b="0"/>
        </a:fillRef>
        <a:effectRef idx="0">
          <a:scrgbClr r="0" g="0" b="0"/>
        </a:effectRef>
        <a:fontRef idx="minor"/>
      </dsp:style>
    </dsp:sp>
    <dsp:sp modelId="{7284ED71-DE3C-444A-804C-C235AEB366DF}">
      <dsp:nvSpPr>
        <dsp:cNvPr id="0" name=""/>
        <dsp:cNvSpPr/>
      </dsp:nvSpPr>
      <dsp:spPr>
        <a:xfrm>
          <a:off x="4892478" y="3698256"/>
          <a:ext cx="1555985" cy="1089139"/>
        </a:xfrm>
        <a:prstGeom prst="roundRect">
          <a:avLst>
            <a:gd name="adj" fmla="val 16670"/>
          </a:avLst>
        </a:prstGeom>
        <a:solidFill>
          <a:schemeClr val="accent1">
            <a:hueOff val="0"/>
            <a:satOff val="0"/>
            <a:lumOff val="0"/>
            <a:alphaOff val="0"/>
          </a:schemeClr>
        </a:solid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dirty="0"/>
            <a:t>Parish</a:t>
          </a:r>
        </a:p>
        <a:p>
          <a:pPr marL="0" lvl="0" indent="0" algn="ctr" defTabSz="622300">
            <a:lnSpc>
              <a:spcPct val="100000"/>
            </a:lnSpc>
            <a:spcBef>
              <a:spcPct val="0"/>
            </a:spcBef>
            <a:spcAft>
              <a:spcPts val="0"/>
            </a:spcAft>
            <a:buNone/>
          </a:pPr>
          <a:r>
            <a:rPr lang="en-US" sz="1400" kern="1200" dirty="0"/>
            <a:t>Councils</a:t>
          </a:r>
        </a:p>
        <a:p>
          <a:pPr marL="0" lvl="0" indent="0" algn="ctr" defTabSz="622300">
            <a:lnSpc>
              <a:spcPct val="100000"/>
            </a:lnSpc>
            <a:spcBef>
              <a:spcPct val="0"/>
            </a:spcBef>
            <a:spcAft>
              <a:spcPts val="0"/>
            </a:spcAft>
            <a:buNone/>
          </a:pPr>
          <a:r>
            <a:rPr lang="en-US" sz="1400" kern="1200" dirty="0"/>
            <a:t>Congress</a:t>
          </a:r>
        </a:p>
      </dsp:txBody>
      <dsp:txXfrm>
        <a:off x="4945655" y="3751433"/>
        <a:ext cx="1449631" cy="982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08906-C780-46ED-8F57-D782977B2ACE}">
      <dsp:nvSpPr>
        <dsp:cNvPr id="0" name=""/>
        <dsp:cNvSpPr/>
      </dsp:nvSpPr>
      <dsp:spPr>
        <a:xfrm>
          <a:off x="930" y="1676586"/>
          <a:ext cx="1523627" cy="1523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50" tIns="17780" rIns="8385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Catholic Leaders for the Body of Christ</a:t>
          </a:r>
        </a:p>
      </dsp:txBody>
      <dsp:txXfrm>
        <a:off x="224060" y="1899716"/>
        <a:ext cx="1077367" cy="1077367"/>
      </dsp:txXfrm>
    </dsp:sp>
    <dsp:sp modelId="{A4B80EC7-E85E-437A-A061-15DA0655D56E}">
      <dsp:nvSpPr>
        <dsp:cNvPr id="0" name=""/>
        <dsp:cNvSpPr/>
      </dsp:nvSpPr>
      <dsp:spPr>
        <a:xfrm>
          <a:off x="1219832" y="1676586"/>
          <a:ext cx="1523627" cy="1523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50" tIns="17780" rIns="8385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Effective Meetings and Agendas</a:t>
          </a:r>
        </a:p>
      </dsp:txBody>
      <dsp:txXfrm>
        <a:off x="1442962" y="1899716"/>
        <a:ext cx="1077367" cy="1077367"/>
      </dsp:txXfrm>
    </dsp:sp>
    <dsp:sp modelId="{52A909F3-BF65-4F52-90C3-C518AA334E50}">
      <dsp:nvSpPr>
        <dsp:cNvPr id="0" name=""/>
        <dsp:cNvSpPr/>
      </dsp:nvSpPr>
      <dsp:spPr>
        <a:xfrm>
          <a:off x="2438734" y="1676586"/>
          <a:ext cx="1523627" cy="1523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50" tIns="17780" rIns="8385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Building Teams</a:t>
          </a:r>
        </a:p>
      </dsp:txBody>
      <dsp:txXfrm>
        <a:off x="2661864" y="1899716"/>
        <a:ext cx="1077367" cy="1077367"/>
      </dsp:txXfrm>
    </dsp:sp>
    <dsp:sp modelId="{F5F4EE03-8811-4633-B6D3-CFDD44E25F00}">
      <dsp:nvSpPr>
        <dsp:cNvPr id="0" name=""/>
        <dsp:cNvSpPr/>
      </dsp:nvSpPr>
      <dsp:spPr>
        <a:xfrm>
          <a:off x="3657637" y="1676586"/>
          <a:ext cx="1523627" cy="1523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50" tIns="17780" rIns="8385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Conducting a Parish Census</a:t>
          </a:r>
        </a:p>
      </dsp:txBody>
      <dsp:txXfrm>
        <a:off x="3880767" y="1899716"/>
        <a:ext cx="1077367" cy="1077367"/>
      </dsp:txXfrm>
    </dsp:sp>
    <dsp:sp modelId="{FA768BD2-3180-4822-9D48-1D9B7EBD1680}">
      <dsp:nvSpPr>
        <dsp:cNvPr id="0" name=""/>
        <dsp:cNvSpPr/>
      </dsp:nvSpPr>
      <dsp:spPr>
        <a:xfrm>
          <a:off x="4876539" y="1676586"/>
          <a:ext cx="1523627" cy="1523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50" tIns="17780" rIns="8385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Strategic Thinking, Setting Vision</a:t>
          </a:r>
        </a:p>
      </dsp:txBody>
      <dsp:txXfrm>
        <a:off x="5099669" y="1899716"/>
        <a:ext cx="1077367" cy="1077367"/>
      </dsp:txXfrm>
    </dsp:sp>
    <dsp:sp modelId="{7BE92FDC-66F8-4056-AF5C-A62B032E1C73}">
      <dsp:nvSpPr>
        <dsp:cNvPr id="0" name=""/>
        <dsp:cNvSpPr/>
      </dsp:nvSpPr>
      <dsp:spPr>
        <a:xfrm>
          <a:off x="6095441" y="1676586"/>
          <a:ext cx="1523627" cy="1523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850" tIns="17780" rIns="8385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Setting SMART Goals</a:t>
          </a:r>
        </a:p>
      </dsp:txBody>
      <dsp:txXfrm>
        <a:off x="6318571" y="1899716"/>
        <a:ext cx="1077367" cy="107736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0" tIns="45712" rIns="91420" bIns="45712"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20" tIns="45712" rIns="91420" bIns="45712" rtlCol="0"/>
          <a:lstStyle>
            <a:lvl1pPr algn="r">
              <a:defRPr sz="1200"/>
            </a:lvl1pPr>
          </a:lstStyle>
          <a:p>
            <a:r>
              <a:rPr lang="en-US"/>
              <a:t>8/10/2022</a:t>
            </a:r>
            <a:endParaRPr lang="en-US" dirty="0"/>
          </a:p>
        </p:txBody>
      </p:sp>
      <p:sp>
        <p:nvSpPr>
          <p:cNvPr id="4" name="Footer Placeholder 3"/>
          <p:cNvSpPr>
            <a:spLocks noGrp="1"/>
          </p:cNvSpPr>
          <p:nvPr>
            <p:ph type="ftr" sz="quarter" idx="2"/>
          </p:nvPr>
        </p:nvSpPr>
        <p:spPr>
          <a:xfrm>
            <a:off x="2" y="8829677"/>
            <a:ext cx="3038475" cy="465138"/>
          </a:xfrm>
          <a:prstGeom prst="rect">
            <a:avLst/>
          </a:prstGeom>
        </p:spPr>
        <p:txBody>
          <a:bodyPr vert="horz" lIns="91420" tIns="45712" rIns="91420"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20" tIns="45712" rIns="91420" bIns="45712" rtlCol="0" anchor="b"/>
          <a:lstStyle>
            <a:lvl1pPr algn="r">
              <a:defRPr sz="1200"/>
            </a:lvl1pPr>
          </a:lstStyle>
          <a:p>
            <a:fld id="{FC1712A5-EC4D-4F69-A0F5-4066C6882F99}" type="slidenum">
              <a:rPr lang="en-US" smtClean="0"/>
              <a:t>‹#›</a:t>
            </a:fld>
            <a:endParaRPr lang="en-US" dirty="0"/>
          </a:p>
        </p:txBody>
      </p:sp>
    </p:spTree>
    <p:extLst>
      <p:ext uri="{BB962C8B-B14F-4D97-AF65-F5344CB8AC3E}">
        <p14:creationId xmlns:p14="http://schemas.microsoft.com/office/powerpoint/2010/main" val="25517977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59" tIns="46579" rIns="93159" bIns="46579" rtlCol="0"/>
          <a:lstStyle>
            <a:lvl1pPr algn="r">
              <a:defRPr sz="1200"/>
            </a:lvl1pPr>
          </a:lstStyle>
          <a:p>
            <a:r>
              <a:rPr lang="en-US"/>
              <a:t>8/10/2022</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9" tIns="46579" rIns="93159"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59" tIns="46579" rIns="93159" bIns="46579" rtlCol="0" anchor="b"/>
          <a:lstStyle>
            <a:lvl1pPr algn="r">
              <a:defRPr sz="1200"/>
            </a:lvl1pPr>
          </a:lstStyle>
          <a:p>
            <a:fld id="{16137B8A-6097-4EF9-BC86-95B41EB84858}" type="slidenum">
              <a:rPr lang="en-US" smtClean="0"/>
              <a:t>‹#›</a:t>
            </a:fld>
            <a:endParaRPr lang="en-US" dirty="0"/>
          </a:p>
        </p:txBody>
      </p:sp>
    </p:spTree>
    <p:extLst>
      <p:ext uri="{BB962C8B-B14F-4D97-AF65-F5344CB8AC3E}">
        <p14:creationId xmlns:p14="http://schemas.microsoft.com/office/powerpoint/2010/main" val="29097411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topics.hrhero.com/ada-accommodations-for-employees-and-job-applicants/"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topics.hrhero.com/title-vii-of-the-civil-rights-act-of-1964/" TargetMode="External"/><Relationship Id="rId5" Type="http://schemas.openxmlformats.org/officeDocument/2006/relationships/hyperlink" Target="http://topics.hrhero.com/family-and-medical-leave-act-fmla/" TargetMode="External"/><Relationship Id="rId4" Type="http://schemas.openxmlformats.org/officeDocument/2006/relationships/hyperlink" Target="http://topics.hrhero.com/americans-with-disabilities-act-ada-and-ada-amendments-act-adaa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en.wikipedia.org/wiki/Federal_Insurance_Contributions_Act_tax#cite_note-1" TargetMode="External"/><Relationship Id="rId3" Type="http://schemas.openxmlformats.org/officeDocument/2006/relationships/hyperlink" Target="http://www.investopedia.com/terms/c/creditreport.asp" TargetMode="External"/><Relationship Id="rId7" Type="http://schemas.openxmlformats.org/officeDocument/2006/relationships/hyperlink" Target="https://en.wikipedia.org/wiki/Tax"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Payroll_tax" TargetMode="External"/><Relationship Id="rId11" Type="http://schemas.openxmlformats.org/officeDocument/2006/relationships/hyperlink" Target="https://en.wikipedia.org/wiki/Federal_Insurance_Contributions_Act_tax#cite_note-2" TargetMode="External"/><Relationship Id="rId5" Type="http://schemas.openxmlformats.org/officeDocument/2006/relationships/hyperlink" Target="https://en.wikipedia.org/wiki/United_States" TargetMode="External"/><Relationship Id="rId10" Type="http://schemas.openxmlformats.org/officeDocument/2006/relationships/hyperlink" Target="https://en.wikipedia.org/wiki/Medicare_(United_States)" TargetMode="External"/><Relationship Id="rId4" Type="http://schemas.openxmlformats.org/officeDocument/2006/relationships/hyperlink" Target="http://www.investopedia.com/terms/c/credit-reporting-agency.asp" TargetMode="External"/><Relationship Id="rId9" Type="http://schemas.openxmlformats.org/officeDocument/2006/relationships/hyperlink" Target="https://en.wikipedia.org/wiki/Social_Security_(United_States)"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Accounting_scandals"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en.wikipedia.org/wiki/WorldCom" TargetMode="External"/><Relationship Id="rId4" Type="http://schemas.openxmlformats.org/officeDocument/2006/relationships/hyperlink" Target="https://en.wikipedia.org/wiki/Enron"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topics.hrhero.com/ada-accommodations-for-employees-and-job-applicants/"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topics.hrhero.com/title-vii-of-the-civil-rights-act-of-1964/" TargetMode="External"/><Relationship Id="rId5" Type="http://schemas.openxmlformats.org/officeDocument/2006/relationships/hyperlink" Target="http://topics.hrhero.com/family-and-medical-leave-act-fmla/" TargetMode="External"/><Relationship Id="rId4" Type="http://schemas.openxmlformats.org/officeDocument/2006/relationships/hyperlink" Target="http://topics.hrhero.com/americans-with-disabilities-act-ada-and-ada-amendments-act-adaa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a:t>
            </a:fld>
            <a:endParaRPr lang="en-US" dirty="0"/>
          </a:p>
        </p:txBody>
      </p:sp>
      <p:sp>
        <p:nvSpPr>
          <p:cNvPr id="5" name="Date Placeholder 4">
            <a:extLst>
              <a:ext uri="{FF2B5EF4-FFF2-40B4-BE49-F238E27FC236}">
                <a16:creationId xmlns:a16="http://schemas.microsoft.com/office/drawing/2014/main" id="{BFAE7B79-D713-4CC4-BD7F-3D25C8083E58}"/>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6238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10</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45026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11</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307486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12</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80918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13</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415651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14</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7225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15</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337299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16</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91750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17</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354805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18</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49378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19</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45776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a:t>
            </a:fld>
            <a:endParaRPr lang="en-US" dirty="0"/>
          </a:p>
        </p:txBody>
      </p:sp>
      <p:sp>
        <p:nvSpPr>
          <p:cNvPr id="5" name="Date Placeholder 4">
            <a:extLst>
              <a:ext uri="{FF2B5EF4-FFF2-40B4-BE49-F238E27FC236}">
                <a16:creationId xmlns:a16="http://schemas.microsoft.com/office/drawing/2014/main" id="{FC1F2DD9-655C-4381-A051-E1ED5B78C4AE}"/>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594758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20</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984150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21</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25261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22</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65210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23</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837485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24</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194186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25</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54340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26</a:t>
            </a:fld>
            <a:endParaRPr lang="en-US" dirty="0"/>
          </a:p>
        </p:txBody>
      </p:sp>
    </p:spTree>
    <p:extLst>
      <p:ext uri="{BB962C8B-B14F-4D97-AF65-F5344CB8AC3E}">
        <p14:creationId xmlns:p14="http://schemas.microsoft.com/office/powerpoint/2010/main" val="1076928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27</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4083408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28</a:t>
            </a:fld>
            <a:endParaRPr lang="en-US" dirty="0"/>
          </a:p>
        </p:txBody>
      </p:sp>
    </p:spTree>
    <p:extLst>
      <p:ext uri="{BB962C8B-B14F-4D97-AF65-F5344CB8AC3E}">
        <p14:creationId xmlns:p14="http://schemas.microsoft.com/office/powerpoint/2010/main" val="3143492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29</a:t>
            </a:fld>
            <a:endParaRPr lang="en-US" dirty="0"/>
          </a:p>
        </p:txBody>
      </p:sp>
    </p:spTree>
    <p:extLst>
      <p:ext uri="{BB962C8B-B14F-4D97-AF65-F5344CB8AC3E}">
        <p14:creationId xmlns:p14="http://schemas.microsoft.com/office/powerpoint/2010/main" val="192236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457143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30</a:t>
            </a:fld>
            <a:endParaRPr lang="en-US" dirty="0"/>
          </a:p>
        </p:txBody>
      </p:sp>
    </p:spTree>
    <p:extLst>
      <p:ext uri="{BB962C8B-B14F-4D97-AF65-F5344CB8AC3E}">
        <p14:creationId xmlns:p14="http://schemas.microsoft.com/office/powerpoint/2010/main" val="878863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31</a:t>
            </a:fld>
            <a:endParaRPr lang="en-US" dirty="0"/>
          </a:p>
        </p:txBody>
      </p:sp>
    </p:spTree>
    <p:extLst>
      <p:ext uri="{BB962C8B-B14F-4D97-AF65-F5344CB8AC3E}">
        <p14:creationId xmlns:p14="http://schemas.microsoft.com/office/powerpoint/2010/main" val="3316570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32</a:t>
            </a:fld>
            <a:endParaRPr lang="en-US" dirty="0"/>
          </a:p>
        </p:txBody>
      </p:sp>
    </p:spTree>
    <p:extLst>
      <p:ext uri="{BB962C8B-B14F-4D97-AF65-F5344CB8AC3E}">
        <p14:creationId xmlns:p14="http://schemas.microsoft.com/office/powerpoint/2010/main" val="1311453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33</a:t>
            </a:fld>
            <a:endParaRPr lang="en-US" dirty="0"/>
          </a:p>
        </p:txBody>
      </p:sp>
    </p:spTree>
    <p:extLst>
      <p:ext uri="{BB962C8B-B14F-4D97-AF65-F5344CB8AC3E}">
        <p14:creationId xmlns:p14="http://schemas.microsoft.com/office/powerpoint/2010/main" val="1871310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34</a:t>
            </a:fld>
            <a:endParaRPr lang="en-US" dirty="0"/>
          </a:p>
        </p:txBody>
      </p:sp>
    </p:spTree>
    <p:extLst>
      <p:ext uri="{BB962C8B-B14F-4D97-AF65-F5344CB8AC3E}">
        <p14:creationId xmlns:p14="http://schemas.microsoft.com/office/powerpoint/2010/main" val="1653889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35</a:t>
            </a:fld>
            <a:endParaRPr lang="en-US" dirty="0"/>
          </a:p>
        </p:txBody>
      </p:sp>
    </p:spTree>
    <p:extLst>
      <p:ext uri="{BB962C8B-B14F-4D97-AF65-F5344CB8AC3E}">
        <p14:creationId xmlns:p14="http://schemas.microsoft.com/office/powerpoint/2010/main" val="2703459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36</a:t>
            </a:fld>
            <a:endParaRPr lang="en-US" dirty="0"/>
          </a:p>
        </p:txBody>
      </p:sp>
    </p:spTree>
    <p:extLst>
      <p:ext uri="{BB962C8B-B14F-4D97-AF65-F5344CB8AC3E}">
        <p14:creationId xmlns:p14="http://schemas.microsoft.com/office/powerpoint/2010/main" val="955376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37</a:t>
            </a:fld>
            <a:endParaRPr lang="en-US" dirty="0"/>
          </a:p>
        </p:txBody>
      </p:sp>
    </p:spTree>
    <p:extLst>
      <p:ext uri="{BB962C8B-B14F-4D97-AF65-F5344CB8AC3E}">
        <p14:creationId xmlns:p14="http://schemas.microsoft.com/office/powerpoint/2010/main" val="1368872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38</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3085932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treat everyone this way, we can avoid most problems. </a:t>
            </a:r>
          </a:p>
          <a:p>
            <a:endParaRPr lang="en-US" dirty="0"/>
          </a:p>
          <a:p>
            <a:endParaRPr lang="en-US" dirty="0"/>
          </a:p>
          <a:p>
            <a:endParaRPr lang="en-US" dirty="0"/>
          </a:p>
          <a:p>
            <a:r>
              <a:rPr lang="en-US" dirty="0"/>
              <a:t>Employers also are prohibited from punishing employees for exercising other rights assured to them. For example, employers can’t retaliate against an employee who asks for a </a:t>
            </a:r>
            <a:r>
              <a:rPr lang="en-US" dirty="0">
                <a:hlinkClick r:id="rId3" tooltip="ADA Accommodation"/>
              </a:rPr>
              <a:t>reasonable accommodation</a:t>
            </a:r>
            <a:r>
              <a:rPr lang="en-US" dirty="0"/>
              <a:t> of her disability under the </a:t>
            </a:r>
            <a:r>
              <a:rPr lang="en-US" dirty="0">
                <a:hlinkClick r:id="rId4" tooltip="Americans with Disabilities Act ADA and ADAAA"/>
              </a:rPr>
              <a:t>Americans with Disabilities Act (ADA)</a:t>
            </a:r>
            <a:r>
              <a:rPr lang="en-US" dirty="0"/>
              <a:t> or who applies for medical leave under the </a:t>
            </a:r>
            <a:r>
              <a:rPr lang="en-US" dirty="0">
                <a:hlinkClick r:id="rId5" tooltip="Family and Medical Leave Act FMLA"/>
              </a:rPr>
              <a:t>Family and Medical Leave Act (FMLA)</a:t>
            </a:r>
            <a:r>
              <a:rPr lang="en-US" dirty="0"/>
              <a:t>. Employers also must be careful not to retaliate against employees who file </a:t>
            </a:r>
            <a:r>
              <a:rPr lang="en-US" dirty="0">
                <a:hlinkClick r:id="rId6" tooltip="Title VII of the Civil Rights Act of 1964"/>
              </a:rPr>
              <a:t>Title VII of the Civil Rights Act of 1964</a:t>
            </a:r>
            <a:r>
              <a:rPr lang="en-US" dirty="0"/>
              <a:t> (Title VII) complaints of harassment or discrimination</a:t>
            </a:r>
          </a:p>
        </p:txBody>
      </p:sp>
      <p:sp>
        <p:nvSpPr>
          <p:cNvPr id="4" name="Slide Number Placeholder 3"/>
          <p:cNvSpPr>
            <a:spLocks noGrp="1"/>
          </p:cNvSpPr>
          <p:nvPr>
            <p:ph type="sldNum" sz="quarter" idx="10"/>
          </p:nvPr>
        </p:nvSpPr>
        <p:spPr/>
        <p:txBody>
          <a:bodyPr/>
          <a:lstStyle/>
          <a:p>
            <a:fld id="{8A939606-9704-48A1-981F-9524252D0135}" type="slidenum">
              <a:rPr lang="en-US" smtClean="0"/>
              <a:t>39</a:t>
            </a:fld>
            <a:endParaRPr lang="en-US" dirty="0"/>
          </a:p>
        </p:txBody>
      </p:sp>
    </p:spTree>
    <p:extLst>
      <p:ext uri="{BB962C8B-B14F-4D97-AF65-F5344CB8AC3E}">
        <p14:creationId xmlns:p14="http://schemas.microsoft.com/office/powerpoint/2010/main" val="336284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124050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 – prohibits er from discriminating against applicants &amp; ee w/ disabilities or perceived disabilities &amp; may</a:t>
            </a:r>
            <a:r>
              <a:rPr lang="en-US" baseline="0" dirty="0"/>
              <a:t> require  er to provide reasonable accommodation to disabled worker. </a:t>
            </a:r>
            <a:r>
              <a:rPr lang="en-US" b="1" baseline="0" dirty="0"/>
              <a:t>Will go deeper later</a:t>
            </a:r>
            <a:endParaRPr lang="en-US" baseline="0" dirty="0"/>
          </a:p>
          <a:p>
            <a:endParaRPr lang="en-US" baseline="0" dirty="0"/>
          </a:p>
          <a:p>
            <a:r>
              <a:rPr lang="en-US" baseline="0" dirty="0"/>
              <a:t>Genetic Information - </a:t>
            </a:r>
            <a:r>
              <a:rPr lang="en-US" sz="1200" b="0" i="0" kern="1200" dirty="0">
                <a:solidFill>
                  <a:schemeClr val="tx1"/>
                </a:solidFill>
                <a:effectLst/>
                <a:latin typeface="+mn-lt"/>
                <a:ea typeface="+mn-ea"/>
                <a:cs typeface="+mn-cs"/>
              </a:rPr>
              <a:t>designed to prohibit the use of genetic information in health insurance and employment.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Pregnancy Discrimination - amended Title VII of the Civil Rights Act of 1964 to "prohibit sex discrimination on the basis of pregnancy." The Act covers discrimination "on the basis of pregnancy, childbirth, or related medical conditions.“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VII discriminating against employees </a:t>
            </a:r>
            <a:r>
              <a:rPr lang="en-US" sz="1200" b="1" i="0" kern="1200" dirty="0">
                <a:solidFill>
                  <a:schemeClr val="tx1"/>
                </a:solidFill>
                <a:effectLst/>
                <a:latin typeface="+mn-lt"/>
                <a:ea typeface="+mn-ea"/>
                <a:cs typeface="+mn-cs"/>
              </a:rPr>
              <a:t>on the basis of sex, race, color, national origin, and religion.</a:t>
            </a:r>
            <a:endParaRPr lang="en-US" b="1" dirty="0"/>
          </a:p>
          <a:p>
            <a:endParaRPr lang="en-US" dirty="0"/>
          </a:p>
          <a:p>
            <a:r>
              <a:rPr lang="en-US" dirty="0"/>
              <a:t>ADEA - </a:t>
            </a:r>
            <a:r>
              <a:rPr lang="en-US" sz="1200" b="0" i="0" kern="1200" dirty="0">
                <a:solidFill>
                  <a:schemeClr val="tx1"/>
                </a:solidFill>
                <a:effectLst/>
                <a:latin typeface="+mn-lt"/>
                <a:ea typeface="+mn-ea"/>
                <a:cs typeface="+mn-cs"/>
              </a:rPr>
              <a:t>prohibits discrimination against workers because of their age. Over 40 no top limit.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40</a:t>
            </a:fld>
            <a:endParaRPr lang="en-US" dirty="0"/>
          </a:p>
        </p:txBody>
      </p:sp>
    </p:spTree>
    <p:extLst>
      <p:ext uri="{BB962C8B-B14F-4D97-AF65-F5344CB8AC3E}">
        <p14:creationId xmlns:p14="http://schemas.microsoft.com/office/powerpoint/2010/main" val="1649761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FMLA - requiring covered employers to provide employees job-protected and unpaid leave for qualified medical and family reasons. Qualified medical and family reasons include: personal or family illness, family military leave, pregnancy, adoption, or the foster care placement of a child. </a:t>
            </a:r>
            <a:r>
              <a:rPr lang="en-US" sz="1200" b="0" i="0" kern="1200" dirty="0">
                <a:solidFill>
                  <a:srgbClr val="FF0000"/>
                </a:solidFill>
                <a:effectLst/>
                <a:latin typeface="+mn-lt"/>
                <a:ea typeface="+mn-ea"/>
                <a:cs typeface="+mn-cs"/>
              </a:rPr>
              <a:t>Will dive deeper later.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Worker Adjustment &amp; Retraining Notification Act - </a:t>
            </a:r>
            <a:r>
              <a:rPr lang="en-US" sz="1200" b="0" i="0" kern="1200" dirty="0">
                <a:solidFill>
                  <a:schemeClr val="tx1"/>
                </a:solidFill>
                <a:effectLst/>
                <a:latin typeface="+mn-lt"/>
                <a:ea typeface="+mn-ea"/>
                <a:cs typeface="+mn-cs"/>
              </a:rPr>
              <a:t>employees to provide 60 calendar-day advance notification of plant closings and mass layoffs of employees. </a:t>
            </a:r>
            <a:r>
              <a:rPr lang="en-US" sz="1200" b="0" i="0" kern="1200" dirty="0">
                <a:solidFill>
                  <a:srgbClr val="FF0000"/>
                </a:solidFill>
                <a:effectLst/>
                <a:latin typeface="+mn-lt"/>
                <a:ea typeface="+mn-ea"/>
                <a:cs typeface="+mn-cs"/>
              </a:rPr>
              <a:t>Different than a RIF refer to policy manual for a RIF 100+ ees</a:t>
            </a:r>
          </a:p>
          <a:p>
            <a:endParaRPr lang="en-US" sz="1200" b="0" i="0" kern="1200" dirty="0">
              <a:solidFill>
                <a:srgbClr val="FF0000"/>
              </a:solidFill>
              <a:effectLst/>
              <a:latin typeface="+mn-lt"/>
              <a:ea typeface="+mn-ea"/>
              <a:cs typeface="+mn-cs"/>
            </a:endParaRPr>
          </a:p>
          <a:p>
            <a:r>
              <a:rPr lang="en-US" sz="1200" b="0" i="0" kern="1200" dirty="0">
                <a:solidFill>
                  <a:schemeClr val="tx1"/>
                </a:solidFill>
                <a:effectLst/>
                <a:latin typeface="+mn-lt"/>
                <a:ea typeface="+mn-ea"/>
                <a:cs typeface="+mn-cs"/>
              </a:rPr>
              <a:t>Consumer</a:t>
            </a:r>
            <a:r>
              <a:rPr lang="en-US" sz="1200" b="0" i="0" kern="1200" baseline="0" dirty="0">
                <a:solidFill>
                  <a:schemeClr val="tx1"/>
                </a:solidFill>
                <a:effectLst/>
                <a:latin typeface="+mn-lt"/>
                <a:ea typeface="+mn-ea"/>
                <a:cs typeface="+mn-cs"/>
              </a:rPr>
              <a:t> Credit Protection Act - </a:t>
            </a:r>
            <a:r>
              <a:rPr lang="en-US" sz="1200" b="0" i="0" kern="1200" dirty="0">
                <a:solidFill>
                  <a:schemeClr val="tx1"/>
                </a:solidFill>
                <a:effectLst/>
                <a:latin typeface="+mn-lt"/>
                <a:ea typeface="+mn-ea"/>
                <a:cs typeface="+mn-cs"/>
              </a:rPr>
              <a:t>The restrictions on wage garnishment guard employees from discharge by their employers because their wages have been garnished for any one indebtedness. </a:t>
            </a:r>
            <a:r>
              <a:rPr lang="en-US" sz="1200" b="0" i="0" kern="1200" dirty="0">
                <a:solidFill>
                  <a:srgbClr val="FF0000"/>
                </a:solidFill>
                <a:effectLst/>
                <a:latin typeface="+mn-lt"/>
                <a:ea typeface="+mn-ea"/>
                <a:cs typeface="+mn-cs"/>
              </a:rPr>
              <a:t>Garnishments etc should not be in personnel file that the supervisor sees.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Employee Polygraph Protection Act - prevents employers from using polygraph (lie detector) tests, either for pre-employment screening or during the course of employment, with certain exemptions.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41</a:t>
            </a:fld>
            <a:endParaRPr lang="en-US" dirty="0"/>
          </a:p>
        </p:txBody>
      </p:sp>
    </p:spTree>
    <p:extLst>
      <p:ext uri="{BB962C8B-B14F-4D97-AF65-F5344CB8AC3E}">
        <p14:creationId xmlns:p14="http://schemas.microsoft.com/office/powerpoint/2010/main" val="3502126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Fair</a:t>
            </a:r>
            <a:r>
              <a:rPr lang="en-US" sz="1200" b="0" i="0" kern="1200" baseline="0" dirty="0">
                <a:solidFill>
                  <a:schemeClr val="tx1"/>
                </a:solidFill>
                <a:effectLst/>
                <a:latin typeface="+mn-lt"/>
                <a:ea typeface="+mn-ea"/>
                <a:cs typeface="+mn-cs"/>
              </a:rPr>
              <a:t> Credit Reporting Act - </a:t>
            </a:r>
            <a:r>
              <a:rPr lang="en-US" sz="1200" b="0" i="0" kern="1200" dirty="0">
                <a:solidFill>
                  <a:schemeClr val="tx1"/>
                </a:solidFill>
                <a:effectLst/>
                <a:latin typeface="+mn-lt"/>
                <a:ea typeface="+mn-ea"/>
                <a:cs typeface="+mn-cs"/>
              </a:rPr>
              <a:t>regulates the collection of credit information and access to your </a:t>
            </a:r>
            <a:r>
              <a:rPr lang="en-US" sz="1200" b="0" i="0" u="none" strike="noStrike" kern="1200" dirty="0">
                <a:solidFill>
                  <a:schemeClr val="tx1"/>
                </a:solidFill>
                <a:effectLst/>
                <a:latin typeface="+mn-lt"/>
                <a:ea typeface="+mn-ea"/>
                <a:cs typeface="+mn-cs"/>
                <a:hlinkClick r:id="rId3"/>
              </a:rPr>
              <a:t>credit report</a:t>
            </a:r>
            <a:r>
              <a:rPr lang="en-US" sz="1200" b="0" i="0" kern="1200" dirty="0">
                <a:solidFill>
                  <a:schemeClr val="tx1"/>
                </a:solidFill>
                <a:effectLst/>
                <a:latin typeface="+mn-lt"/>
                <a:ea typeface="+mn-ea"/>
                <a:cs typeface="+mn-cs"/>
              </a:rPr>
              <a:t>. It was passed in 1970 to ensure fairness, accuracy and privacy of the personal information contained in the files of the </a:t>
            </a:r>
            <a:r>
              <a:rPr lang="en-US" sz="1200" b="0" i="0" u="none" strike="noStrike" kern="1200" dirty="0">
                <a:solidFill>
                  <a:schemeClr val="tx1"/>
                </a:solidFill>
                <a:effectLst/>
                <a:latin typeface="+mn-lt"/>
                <a:ea typeface="+mn-ea"/>
                <a:cs typeface="+mn-cs"/>
                <a:hlinkClick r:id="rId4"/>
              </a:rPr>
              <a:t>credit reporting agencies</a:t>
            </a:r>
            <a:r>
              <a:rPr lang="en-US" sz="1200" b="0" i="0" kern="1200" dirty="0">
                <a:solidFill>
                  <a:schemeClr val="tx1"/>
                </a:solidFill>
                <a:effectLst/>
                <a:latin typeface="+mn-lt"/>
                <a:ea typeface="+mn-ea"/>
                <a:cs typeface="+mn-cs"/>
              </a:rPr>
              <a:t>.</a:t>
            </a:r>
            <a:r>
              <a:rPr lang="en-US" dirty="0">
                <a:solidFill>
                  <a:srgbClr val="FF0000"/>
                </a:solidFill>
              </a:rPr>
              <a:t> If adverse action is taken, you must notify the employee.</a:t>
            </a:r>
          </a:p>
          <a:p>
            <a:endParaRPr lang="en-US" sz="1200" b="0" i="0" kern="1200" dirty="0">
              <a:solidFill>
                <a:srgbClr val="FF0000"/>
              </a:solidFill>
              <a:effectLst/>
              <a:latin typeface="+mn-lt"/>
              <a:ea typeface="+mn-ea"/>
              <a:cs typeface="+mn-cs"/>
            </a:endParaRPr>
          </a:p>
          <a:p>
            <a:r>
              <a:rPr lang="en-US" dirty="0"/>
              <a:t>Equal Pay Act of 1963  - look at the job duties, responsibilities, experience, effort… not they can afford it, their spouse works. Up to 300 days in Wisconsin to file an EEOC claim.</a:t>
            </a:r>
            <a:endParaRPr lang="en-US" sz="1200" b="0" i="0" kern="1200" dirty="0">
              <a:effectLst/>
              <a:latin typeface="+mn-lt"/>
              <a:ea typeface="+mn-ea"/>
              <a:cs typeface="+mn-cs"/>
            </a:endParaRP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Fair</a:t>
            </a:r>
            <a:r>
              <a:rPr lang="en-US" sz="1200" b="0" i="0" kern="1200" baseline="0" dirty="0">
                <a:solidFill>
                  <a:schemeClr val="tx1"/>
                </a:solidFill>
                <a:effectLst/>
                <a:latin typeface="+mn-lt"/>
                <a:ea typeface="+mn-ea"/>
                <a:cs typeface="+mn-cs"/>
              </a:rPr>
              <a:t> Labor Standards Act - </a:t>
            </a:r>
            <a:r>
              <a:rPr lang="en-US" sz="1200" b="0" i="0" kern="1200" dirty="0">
                <a:solidFill>
                  <a:schemeClr val="tx1"/>
                </a:solidFill>
                <a:effectLst/>
                <a:latin typeface="+mn-lt"/>
                <a:ea typeface="+mn-ea"/>
                <a:cs typeface="+mn-cs"/>
              </a:rPr>
              <a:t>minimum wages, requirements for overtime pay and limitations on child labor. Exempt vs non-exempt. </a:t>
            </a:r>
            <a:r>
              <a:rPr lang="en-US" sz="1200" b="0" i="0" kern="1200" dirty="0">
                <a:solidFill>
                  <a:srgbClr val="FF0000"/>
                </a:solidFill>
                <a:effectLst/>
                <a:latin typeface="+mn-lt"/>
                <a:ea typeface="+mn-ea"/>
                <a:cs typeface="+mn-cs"/>
              </a:rPr>
              <a:t>Misclassify can result in penalty, back wages, IRS penalties, and potentially civil penalties.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Federal Insurance Contributions Act - a </a:t>
            </a:r>
            <a:r>
              <a:rPr lang="en-US" sz="1200" b="0" i="0" u="none" strike="noStrike" kern="1200" dirty="0">
                <a:solidFill>
                  <a:schemeClr val="tx1"/>
                </a:solidFill>
                <a:effectLst/>
                <a:latin typeface="+mn-lt"/>
                <a:ea typeface="+mn-ea"/>
                <a:cs typeface="+mn-cs"/>
                <a:hlinkClick r:id="rId5" tooltip="United States"/>
              </a:rPr>
              <a:t>United States</a:t>
            </a:r>
            <a:r>
              <a:rPr lang="en-US" sz="1200" b="0" i="0" kern="1200" dirty="0">
                <a:solidFill>
                  <a:schemeClr val="tx1"/>
                </a:solidFill>
                <a:effectLst/>
                <a:latin typeface="+mn-lt"/>
                <a:ea typeface="+mn-ea"/>
                <a:cs typeface="+mn-cs"/>
              </a:rPr>
              <a:t> federal </a:t>
            </a:r>
            <a:r>
              <a:rPr lang="en-US" sz="1200" b="0" i="0" u="none" strike="noStrike" kern="1200" dirty="0">
                <a:solidFill>
                  <a:schemeClr val="tx1"/>
                </a:solidFill>
                <a:effectLst/>
                <a:latin typeface="+mn-lt"/>
                <a:ea typeface="+mn-ea"/>
                <a:cs typeface="+mn-cs"/>
                <a:hlinkClick r:id="rId6" tooltip="Payroll tax"/>
              </a:rPr>
              <a:t>payroll</a:t>
            </a:r>
            <a:r>
              <a:rPr lang="en-US" sz="1200" b="0" i="0" kern="1200" dirty="0">
                <a:solidFill>
                  <a:schemeClr val="tx1"/>
                </a:solidFill>
                <a:effectLst/>
                <a:latin typeface="+mn-lt"/>
                <a:ea typeface="+mn-ea"/>
                <a:cs typeface="+mn-cs"/>
              </a:rPr>
              <a:t> (or employment) </a:t>
            </a:r>
            <a:r>
              <a:rPr lang="en-US" sz="1200" b="0" i="0" u="none" strike="noStrike" kern="1200" dirty="0">
                <a:solidFill>
                  <a:schemeClr val="tx1"/>
                </a:solidFill>
                <a:effectLst/>
                <a:latin typeface="+mn-lt"/>
                <a:ea typeface="+mn-ea"/>
                <a:cs typeface="+mn-cs"/>
                <a:hlinkClick r:id="rId7" tooltip="Tax"/>
              </a:rPr>
              <a:t>tax</a:t>
            </a:r>
            <a:r>
              <a:rPr lang="en-US" sz="1200" b="0" i="0" u="none" strike="noStrike" kern="1200" baseline="30000" dirty="0">
                <a:solidFill>
                  <a:schemeClr val="tx1"/>
                </a:solidFill>
                <a:effectLst/>
                <a:latin typeface="+mn-lt"/>
                <a:ea typeface="+mn-ea"/>
                <a:cs typeface="+mn-cs"/>
                <a:hlinkClick r:id="rId8"/>
              </a:rPr>
              <a:t>[1]</a:t>
            </a:r>
            <a:r>
              <a:rPr lang="en-US" sz="1200" b="0" i="0" kern="1200" dirty="0">
                <a:solidFill>
                  <a:schemeClr val="tx1"/>
                </a:solidFill>
                <a:effectLst/>
                <a:latin typeface="+mn-lt"/>
                <a:ea typeface="+mn-ea"/>
                <a:cs typeface="+mn-cs"/>
              </a:rPr>
              <a:t>imposed on both employees and employers to fund </a:t>
            </a:r>
            <a:r>
              <a:rPr lang="en-US" sz="1200" b="0" i="0" u="none" strike="noStrike" kern="1200" dirty="0">
                <a:solidFill>
                  <a:schemeClr val="tx1"/>
                </a:solidFill>
                <a:effectLst/>
                <a:latin typeface="+mn-lt"/>
                <a:ea typeface="+mn-ea"/>
                <a:cs typeface="+mn-cs"/>
                <a:hlinkClick r:id="rId9" tooltip="Social Security (United States)"/>
              </a:rPr>
              <a:t>Social Security</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0" tooltip="Medicare (United States)"/>
              </a:rPr>
              <a:t>Medicare</a:t>
            </a:r>
            <a:r>
              <a:rPr lang="en-US" sz="1200" b="0" i="0" u="none" strike="noStrike" kern="1200" baseline="30000" dirty="0">
                <a:solidFill>
                  <a:schemeClr val="tx1"/>
                </a:solidFill>
                <a:effectLst/>
                <a:latin typeface="+mn-lt"/>
                <a:ea typeface="+mn-ea"/>
                <a:cs typeface="+mn-cs"/>
                <a:hlinkClick r:id="rId11"/>
              </a:rPr>
              <a:t>[2]</a:t>
            </a:r>
            <a:r>
              <a:rPr lang="en-US" sz="1200" b="0" i="0" kern="1200" dirty="0">
                <a:solidFill>
                  <a:schemeClr val="tx1"/>
                </a:solidFill>
                <a:effectLst/>
                <a:latin typeface="+mn-lt"/>
                <a:ea typeface="+mn-ea"/>
                <a:cs typeface="+mn-cs"/>
              </a:rPr>
              <a:t>—federal programs that provide benefits for retirees, disabled people, and children of deceased workers. 2022. $147K limit for SS. 6.2 % SS and 1.45 Medicare = 7.65%</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Insurance Portability &amp; Accountability Act 1996 - </a:t>
            </a:r>
            <a:r>
              <a:rPr lang="en-US" sz="1200" b="0" i="0" kern="1200" dirty="0">
                <a:solidFill>
                  <a:schemeClr val="tx1"/>
                </a:solidFill>
                <a:effectLst/>
                <a:latin typeface="+mn-lt"/>
                <a:ea typeface="+mn-ea"/>
                <a:cs typeface="+mn-cs"/>
              </a:rPr>
              <a:t>allows persons to qualify immediately for comparable health insurance coverage when they change their employment or relationships. Protects their medical security as wel.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42</a:t>
            </a:fld>
            <a:endParaRPr lang="en-US" dirty="0"/>
          </a:p>
        </p:txBody>
      </p:sp>
    </p:spTree>
    <p:extLst>
      <p:ext uri="{BB962C8B-B14F-4D97-AF65-F5344CB8AC3E}">
        <p14:creationId xmlns:p14="http://schemas.microsoft.com/office/powerpoint/2010/main" val="4090687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Immigration Reform &amp; Control Act - </a:t>
            </a:r>
            <a:r>
              <a:rPr lang="en-US" sz="1200" b="0" i="0" kern="1200" dirty="0">
                <a:solidFill>
                  <a:schemeClr val="tx1"/>
                </a:solidFill>
                <a:effectLst/>
                <a:latin typeface="+mn-lt"/>
                <a:ea typeface="+mn-ea"/>
                <a:cs typeface="+mn-cs"/>
              </a:rPr>
              <a:t>enforces that employers can only hire persons who can legally work in the U.S. (citizens and nationals of the U.S. and aliens authorized to work in the U.S). Employers must verify the identity and employment eligibility of anyone to be hired, which includes completing the Employment Eligibility Verification Form (I-9). </a:t>
            </a:r>
            <a:r>
              <a:rPr lang="en-US" sz="1200" b="0" i="0" kern="1200" dirty="0">
                <a:solidFill>
                  <a:srgbClr val="FF0000"/>
                </a:solidFill>
                <a:effectLst/>
                <a:latin typeface="+mn-lt"/>
                <a:ea typeface="+mn-ea"/>
                <a:cs typeface="+mn-cs"/>
              </a:rPr>
              <a:t>Work permits, If have an ITIN number can be a 1099. But let’s discuss. Do not misclassify. Call HR!</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Occupational Safety &amp; Health Act</a:t>
            </a:r>
            <a:r>
              <a:rPr lang="en-US" baseline="0" dirty="0"/>
              <a:t> - </a:t>
            </a:r>
            <a:r>
              <a:rPr lang="en-US" sz="1200" b="0" i="0" kern="1200" dirty="0">
                <a:solidFill>
                  <a:schemeClr val="tx1"/>
                </a:solidFill>
                <a:effectLst/>
                <a:latin typeface="+mn-lt"/>
                <a:ea typeface="+mn-ea"/>
                <a:cs typeface="+mn-cs"/>
              </a:rPr>
              <a:t>employers are responsible for providing a safe and healthful workplace. OSHA's mission is to assure safe and healthful workplaces by setting and enforcing standards, and by providing training, outreach, education and assistance.  </a:t>
            </a:r>
            <a:r>
              <a:rPr lang="en-US" sz="1200" b="0" i="0" kern="1200" dirty="0">
                <a:solidFill>
                  <a:srgbClr val="FF0000"/>
                </a:solidFill>
                <a:effectLst/>
                <a:latin typeface="+mn-lt"/>
                <a:ea typeface="+mn-ea"/>
                <a:cs typeface="+mn-cs"/>
              </a:rPr>
              <a:t>CMG great source.  General Duty Clause. If harm to self or others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Sarbanes-Oxley Act - </a:t>
            </a:r>
            <a:r>
              <a:rPr lang="en-US" sz="1200" b="0" i="0" kern="1200" dirty="0">
                <a:solidFill>
                  <a:schemeClr val="tx1"/>
                </a:solidFill>
                <a:effectLst/>
                <a:latin typeface="+mn-lt"/>
                <a:ea typeface="+mn-ea"/>
                <a:cs typeface="+mn-cs"/>
              </a:rPr>
              <a:t>enacted as a reaction to a number of major </a:t>
            </a:r>
            <a:r>
              <a:rPr lang="en-US" sz="1200" b="0" i="0" u="none" strike="noStrike" kern="1200" dirty="0">
                <a:solidFill>
                  <a:schemeClr val="tx1"/>
                </a:solidFill>
                <a:effectLst/>
                <a:latin typeface="+mn-lt"/>
                <a:ea typeface="+mn-ea"/>
                <a:cs typeface="+mn-cs"/>
                <a:hlinkClick r:id="rId3" tooltip="Accounting scandals"/>
              </a:rPr>
              <a:t>corporate and accounting scandals</a:t>
            </a:r>
            <a:r>
              <a:rPr lang="en-US" sz="1200" b="0" i="0" kern="1200" dirty="0">
                <a:solidFill>
                  <a:schemeClr val="tx1"/>
                </a:solidFill>
                <a:effectLst/>
                <a:latin typeface="+mn-lt"/>
                <a:ea typeface="+mn-ea"/>
                <a:cs typeface="+mn-cs"/>
              </a:rPr>
              <a:t>, including </a:t>
            </a:r>
            <a:r>
              <a:rPr lang="en-US" sz="1200" b="0" i="0" u="none" strike="noStrike" kern="1200" dirty="0">
                <a:solidFill>
                  <a:schemeClr val="tx1"/>
                </a:solidFill>
                <a:effectLst/>
                <a:latin typeface="+mn-lt"/>
                <a:ea typeface="+mn-ea"/>
                <a:cs typeface="+mn-cs"/>
                <a:hlinkClick r:id="rId4" tooltip="Enron"/>
              </a:rPr>
              <a:t>Enron</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5" tooltip="WorldCom"/>
              </a:rPr>
              <a:t>WorldCom</a:t>
            </a:r>
            <a:r>
              <a:rPr lang="en-US" sz="1200" b="0" i="0" kern="1200" dirty="0">
                <a:solidFill>
                  <a:schemeClr val="tx1"/>
                </a:solidFill>
                <a:effectLst/>
                <a:latin typeface="+mn-lt"/>
                <a:ea typeface="+mn-ea"/>
                <a:cs typeface="+mn-cs"/>
              </a:rPr>
              <a:t>. No retaliation on whistle blower. No distraction of concealment of info impeding an investigation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Uniformed Services Employment &amp; Reemployment - </a:t>
            </a:r>
            <a:r>
              <a:rPr lang="en-US" sz="1200" b="0" i="0" kern="1200" dirty="0">
                <a:solidFill>
                  <a:schemeClr val="tx1"/>
                </a:solidFill>
                <a:effectLst/>
                <a:latin typeface="+mn-lt"/>
                <a:ea typeface="+mn-ea"/>
                <a:cs typeface="+mn-cs"/>
              </a:rPr>
              <a:t>protect the civilian employment of non-full-time military personnel in the United States called to active duty.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43</a:t>
            </a:fld>
            <a:endParaRPr lang="en-US" dirty="0"/>
          </a:p>
        </p:txBody>
      </p:sp>
    </p:spTree>
    <p:extLst>
      <p:ext uri="{BB962C8B-B14F-4D97-AF65-F5344CB8AC3E}">
        <p14:creationId xmlns:p14="http://schemas.microsoft.com/office/powerpoint/2010/main" val="2643931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Indoor Air Act - Prohibits smoking in enclosed public places and places of employment. </a:t>
            </a:r>
          </a:p>
          <a:p>
            <a:endParaRPr lang="en-US" dirty="0"/>
          </a:p>
          <a:p>
            <a:r>
              <a:rPr lang="en-US" dirty="0"/>
              <a:t>Concealed Weapons - Employers may prohibit an employee from carrying a concealed weapon or a particular type of concealed weapon.</a:t>
            </a:r>
          </a:p>
          <a:p>
            <a:endParaRPr lang="en-US" dirty="0"/>
          </a:p>
          <a:p>
            <a:r>
              <a:rPr lang="en-US" dirty="0"/>
              <a:t>Direct Deposit - Employers can make participation in a direct deposit pay program a condition of employment if 1) employee is able to collect wages at a bank or facility in Wisconsin, and 2) no charges are required of the employee. If employee must establish an account solely to receive wages, fees for account must be covered by the employer.</a:t>
            </a:r>
          </a:p>
          <a:p>
            <a:endParaRPr lang="en-US" dirty="0"/>
          </a:p>
          <a:p>
            <a:r>
              <a:rPr lang="en-US" dirty="0"/>
              <a:t>Employee Access to Personnel Files - Requires employers to provide current employees (twice a year) with the opportunity to review, copy and dispute contents of their personnel file. </a:t>
            </a:r>
            <a:r>
              <a:rPr lang="en-US" dirty="0">
                <a:solidFill>
                  <a:srgbClr val="FF0000"/>
                </a:solidFill>
              </a:rPr>
              <a:t>Ask in writing come in only what is in ee file. Not supervisor notes , references, interview notes. Only evals, promotion, disciplinary action medical records. </a:t>
            </a:r>
            <a:endParaRPr lang="en-US" dirty="0"/>
          </a:p>
          <a:p>
            <a:endParaRPr lang="en-US" dirty="0"/>
          </a:p>
          <a:p>
            <a:r>
              <a:rPr lang="en-US" dirty="0"/>
              <a:t>Fair Employment Law - unlawful for employers</a:t>
            </a:r>
            <a:r>
              <a:rPr lang="en-US" baseline="0" dirty="0"/>
              <a:t> </a:t>
            </a:r>
            <a:r>
              <a:rPr lang="en-US" dirty="0"/>
              <a:t>to discriminate against employees and applicants because of age, race, creed, color, disability, marital status, sex, national origin, ancestry, arrest record, conviction record, military service, use or nonuse of lawful products off the employer's premises during nonworking hours, or declining to attend a meeting or to participate in any communication about religious matters or political matters. </a:t>
            </a:r>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44</a:t>
            </a:fld>
            <a:endParaRPr lang="en-US" dirty="0"/>
          </a:p>
        </p:txBody>
      </p:sp>
    </p:spTree>
    <p:extLst>
      <p:ext uri="{BB962C8B-B14F-4D97-AF65-F5344CB8AC3E}">
        <p14:creationId xmlns:p14="http://schemas.microsoft.com/office/powerpoint/2010/main" val="3402643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 Information Bias - No employer</a:t>
            </a:r>
            <a:r>
              <a:rPr lang="en-US" baseline="0" dirty="0"/>
              <a:t> </a:t>
            </a:r>
            <a:r>
              <a:rPr lang="en-US" dirty="0"/>
              <a:t>may directly or indirectly solicit, require or administer a genetic test to any person as a condition of employment.</a:t>
            </a:r>
          </a:p>
          <a:p>
            <a:endParaRPr lang="en-US" dirty="0"/>
          </a:p>
          <a:p>
            <a:r>
              <a:rPr lang="en-US" dirty="0"/>
              <a:t>Hours of Work and Overtime Law - Requires employers to provide minimum wage and overtime to employees and child labor protection. </a:t>
            </a:r>
          </a:p>
          <a:p>
            <a:endParaRPr lang="en-US" dirty="0"/>
          </a:p>
          <a:p>
            <a:r>
              <a:rPr lang="en-US" dirty="0"/>
              <a:t>Jury Duty and Court Testimony - Prohibits employers from discharging, taking disciplinary action, or discriminating with regard to seniority or pay advancement against an employee because the employee takes a leave of absence due to jury duty. Employers may not discharge an employee if subpoenaed to testify in court in a criminal or juvenile justice case.</a:t>
            </a:r>
          </a:p>
          <a:p>
            <a:endParaRPr lang="en-US" dirty="0"/>
          </a:p>
          <a:p>
            <a:r>
              <a:rPr lang="en-US" dirty="0"/>
              <a:t>Meal and Rest Breaks - Requires employers to provide minimum 30 minute meal period for employees under age 18 who are working at least a six hour shift. Employers are not required to provide rest periods, coffee breaks or meal periods for workers age 18 or older, but the employer must pay for meal periods of less than 30 minutes or when work is required.</a:t>
            </a:r>
          </a:p>
          <a:p>
            <a:endParaRPr lang="en-US" dirty="0"/>
          </a:p>
          <a:p>
            <a:r>
              <a:rPr lang="en-US" dirty="0">
                <a:solidFill>
                  <a:srgbClr val="FF0000"/>
                </a:solidFill>
              </a:rPr>
              <a:t>True or false, you must provide breaks and lunch to employees. False</a:t>
            </a:r>
          </a:p>
          <a:p>
            <a:r>
              <a:rPr lang="en-US" dirty="0">
                <a:solidFill>
                  <a:srgbClr val="FF0000"/>
                </a:solidFill>
              </a:rPr>
              <a:t>Only under 18 working at least 6 hours.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45</a:t>
            </a:fld>
            <a:endParaRPr lang="en-US" dirty="0"/>
          </a:p>
        </p:txBody>
      </p:sp>
    </p:spTree>
    <p:extLst>
      <p:ext uri="{BB962C8B-B14F-4D97-AF65-F5344CB8AC3E}">
        <p14:creationId xmlns:p14="http://schemas.microsoft.com/office/powerpoint/2010/main" val="381216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Minor Work Hours - Requires employers hiring minors to adhere to hours of work restrictions established under the federal Fair Labor Standards Act. </a:t>
            </a:r>
          </a:p>
          <a:p>
            <a:endParaRPr lang="en-US" dirty="0"/>
          </a:p>
          <a:p>
            <a:r>
              <a:rPr lang="en-US" dirty="0"/>
              <a:t>New Hire Reporting - Requires employers to report new hires to the State Directory of New Hires within 20 days after the employee starts work for the purpose of collecting child support payments. Employers must also report employees who are rehired after an unpaid interval of more than 90 days.</a:t>
            </a:r>
          </a:p>
          <a:p>
            <a:endParaRPr lang="en-US" dirty="0"/>
          </a:p>
          <a:p>
            <a:r>
              <a:rPr lang="en-US" dirty="0"/>
              <a:t>Payment of Terminated Employee Wages - Requires employers to pay terminated employees in full by the employee's next regular pay date. If termination is due to an employer’s merging, liquidating or disposing of the business, or relocating the business, employees’ final pay is due within 24 hours of termination. </a:t>
            </a:r>
            <a:r>
              <a:rPr lang="en-US" dirty="0">
                <a:solidFill>
                  <a:srgbClr val="FF0000"/>
                </a:solidFill>
              </a:rPr>
              <a:t>Quit – 30 days on regular schedule</a:t>
            </a:r>
            <a:endParaRPr lang="en-US" dirty="0"/>
          </a:p>
          <a:p>
            <a:endParaRPr lang="en-US" dirty="0"/>
          </a:p>
          <a:p>
            <a:r>
              <a:rPr lang="en-US" dirty="0"/>
              <a:t>Right-to-Know - Requires employers to let employee know what toxic substances might be encountered on the job. </a:t>
            </a:r>
          </a:p>
          <a:p>
            <a:endParaRPr lang="en-US" dirty="0"/>
          </a:p>
          <a:p>
            <a:r>
              <a:rPr lang="en-US" dirty="0"/>
              <a:t>Voting Leave - Employers must provide employees with up to three consecutive hours off between the opening and closing of the polls in which to vote. </a:t>
            </a:r>
            <a:r>
              <a:rPr lang="en-US" dirty="0">
                <a:solidFill>
                  <a:srgbClr val="FF0000"/>
                </a:solidFill>
              </a:rPr>
              <a:t>Doesn’t guarantee paid time. Can deduct the time gone from pay for non-exempt or is in handbook will do this for exempt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46</a:t>
            </a:fld>
            <a:endParaRPr lang="en-US" dirty="0"/>
          </a:p>
        </p:txBody>
      </p:sp>
    </p:spTree>
    <p:extLst>
      <p:ext uri="{BB962C8B-B14F-4D97-AF65-F5344CB8AC3E}">
        <p14:creationId xmlns:p14="http://schemas.microsoft.com/office/powerpoint/2010/main" val="3428308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Wage Deductions - Prohibits employers from making pay deductions for loss, theft, damage, or faulty workmanship without the written authorization of the employee unless employer has a legal judgment against the employee or the employer and employee representative agree the loss was due to employee negligence.</a:t>
            </a:r>
          </a:p>
          <a:p>
            <a:endParaRPr lang="en-US" dirty="0"/>
          </a:p>
          <a:p>
            <a:r>
              <a:rPr lang="en-US" dirty="0"/>
              <a:t>Workers Compensation - Provides benefits (i.e. care, treatment and wage continuation) to workers resulting from workplace illnesses or injuries.</a:t>
            </a:r>
          </a:p>
          <a:p>
            <a:endParaRPr lang="en-US" dirty="0"/>
          </a:p>
          <a:p>
            <a:r>
              <a:rPr lang="en-US" dirty="0"/>
              <a:t>Bone Marrow and Organ Donation Leave - Requires employers to allow employees up to six weeks of job protected, unpaid leave in a 12-month period to donate bone marrow and organs.</a:t>
            </a:r>
          </a:p>
          <a:p>
            <a:endParaRPr lang="en-US" dirty="0"/>
          </a:p>
          <a:p>
            <a:r>
              <a:rPr lang="en-US" dirty="0"/>
              <a:t>Family Medical Leave (WFMLA) - Requires employers to allow employees up to two weeks of unpaid leave for an employee's own health problems or to care for a family member with a serious health condition. Requires employers to provide unpaid leave up to six weeks for birth or adoption of a child. Some provisions also extend to domestic partners. Employees must have worked at least 1000 hours for 52 consecutive weeks. Requires "Wisconsin Family and Medical Leave Act" poster.</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47</a:t>
            </a:fld>
            <a:endParaRPr lang="en-US" dirty="0"/>
          </a:p>
        </p:txBody>
      </p:sp>
    </p:spTree>
    <p:extLst>
      <p:ext uri="{BB962C8B-B14F-4D97-AF65-F5344CB8AC3E}">
        <p14:creationId xmlns:p14="http://schemas.microsoft.com/office/powerpoint/2010/main" val="1730201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lstStyle/>
          <a:p>
            <a:r>
              <a:rPr lang="en-US" sz="1600" dirty="0">
                <a:solidFill>
                  <a:srgbClr val="FF0000"/>
                </a:solidFill>
              </a:rPr>
              <a:t>These are the agencies that police these laws. If you get a claim, call Human Resources. We will get Molly and Aggie involved as well. </a:t>
            </a:r>
          </a:p>
          <a:p>
            <a:r>
              <a:rPr lang="en-US" sz="1600" b="1" dirty="0">
                <a:solidFill>
                  <a:srgbClr val="FF0000"/>
                </a:solidFill>
              </a:rPr>
              <a:t>Don’t go it alone! Do it right from the beginning.</a:t>
            </a:r>
          </a:p>
          <a:p>
            <a:r>
              <a:rPr lang="en-US" sz="1600" b="1" dirty="0"/>
              <a:t>EEOC </a:t>
            </a:r>
            <a:r>
              <a:rPr lang="en-US" dirty="0"/>
              <a:t> Did you know employees have 180s and up to 300 days in Wisconsin past employment to file a claim?</a:t>
            </a:r>
          </a:p>
          <a:p>
            <a:pPr lvl="1"/>
            <a:r>
              <a:rPr lang="en-US" sz="1100" dirty="0"/>
              <a:t>Title VII</a:t>
            </a:r>
          </a:p>
          <a:p>
            <a:pPr lvl="1"/>
            <a:r>
              <a:rPr lang="en-US" sz="1100" dirty="0"/>
              <a:t>Pregnancy Discrimination Act</a:t>
            </a:r>
          </a:p>
          <a:p>
            <a:pPr lvl="1"/>
            <a:r>
              <a:rPr lang="en-US" sz="1100" dirty="0"/>
              <a:t>Equal Pay Act</a:t>
            </a:r>
          </a:p>
          <a:p>
            <a:pPr lvl="1"/>
            <a:r>
              <a:rPr lang="en-US" sz="1100" dirty="0"/>
              <a:t>Age Discrimination </a:t>
            </a:r>
          </a:p>
          <a:p>
            <a:pPr lvl="1"/>
            <a:r>
              <a:rPr lang="en-US" sz="1100" dirty="0"/>
              <a:t>American Disabilities</a:t>
            </a:r>
          </a:p>
          <a:p>
            <a:pPr lvl="1"/>
            <a:r>
              <a:rPr lang="en-US" sz="1100" dirty="0"/>
              <a:t>Retaliation</a:t>
            </a:r>
          </a:p>
          <a:p>
            <a:r>
              <a:rPr lang="en-US" sz="1100" b="1" dirty="0"/>
              <a:t>Department of Labor (DOL)</a:t>
            </a:r>
            <a:r>
              <a:rPr lang="en-US" sz="1100" b="1" dirty="0">
                <a:solidFill>
                  <a:srgbClr val="FF0000"/>
                </a:solidFill>
              </a:rPr>
              <a:t>2 years for non-willful mistreatment. 3 years willful</a:t>
            </a:r>
            <a:endParaRPr lang="en-US" sz="1100" b="1" dirty="0"/>
          </a:p>
          <a:p>
            <a:pPr lvl="1"/>
            <a:r>
              <a:rPr lang="en-US" sz="1100" dirty="0"/>
              <a:t>OSHA</a:t>
            </a:r>
          </a:p>
          <a:p>
            <a:pPr lvl="1"/>
            <a:r>
              <a:rPr lang="en-US" sz="1100" dirty="0"/>
              <a:t>Wage and Hour (WHD)</a:t>
            </a:r>
          </a:p>
          <a:p>
            <a:pPr lvl="1"/>
            <a:r>
              <a:rPr lang="en-US" sz="1100" dirty="0"/>
              <a:t>Employee Benefits</a:t>
            </a:r>
          </a:p>
          <a:p>
            <a:pPr eaLnBrk="0" fontAlgn="base" hangingPunct="0">
              <a:lnSpc>
                <a:spcPct val="100000"/>
              </a:lnSpc>
              <a:spcBef>
                <a:spcPct val="0"/>
              </a:spcBef>
              <a:spcAft>
                <a:spcPct val="0"/>
              </a:spcAft>
            </a:pPr>
            <a:r>
              <a:rPr lang="en-US" sz="1100" b="1" dirty="0"/>
              <a:t>Wisconsin Equal Rights Division (WERD) </a:t>
            </a:r>
            <a:r>
              <a:rPr lang="en-US" sz="1100" b="1" dirty="0">
                <a:solidFill>
                  <a:srgbClr val="FF0000"/>
                </a:solidFill>
              </a:rPr>
              <a:t>this pushes eeoc to 300</a:t>
            </a:r>
            <a:endParaRPr lang="en-US" sz="1100" b="1" dirty="0"/>
          </a:p>
          <a:p>
            <a:pPr lvl="1" eaLnBrk="0" fontAlgn="base" hangingPunct="0">
              <a:lnSpc>
                <a:spcPct val="100000"/>
              </a:lnSpc>
              <a:spcBef>
                <a:spcPct val="0"/>
              </a:spcBef>
              <a:spcAft>
                <a:spcPct val="0"/>
              </a:spcAft>
            </a:pPr>
            <a:r>
              <a:rPr kumimoji="0" lang="en-US" altLang="en-US" sz="1100" b="0" i="0" u="none" strike="noStrike" cap="none" normalizeH="0" baseline="0" dirty="0">
                <a:ln>
                  <a:noFill/>
                </a:ln>
                <a:effectLst/>
                <a:latin typeface="Arial" panose="020B0604020202020204" pitchFamily="34" charset="0"/>
              </a:rPr>
              <a:t>Discrimination</a:t>
            </a:r>
            <a:r>
              <a:rPr kumimoji="0" lang="en-US" altLang="en-US" sz="1100" b="0" i="0" u="none" strike="noStrike" cap="none" normalizeH="0" dirty="0">
                <a:ln>
                  <a:noFill/>
                </a:ln>
                <a:effectLst/>
                <a:latin typeface="Arial" panose="020B0604020202020204" pitchFamily="34" charset="0"/>
              </a:rPr>
              <a:t> /Harassment </a:t>
            </a:r>
            <a:r>
              <a:rPr kumimoji="0" lang="en-US" altLang="en-US" sz="1100" b="0" i="0" strike="noStrike" cap="none" normalizeH="0" baseline="0" dirty="0">
                <a:ln>
                  <a:noFill/>
                </a:ln>
                <a:effectLst/>
                <a:latin typeface="Arial" panose="020B0604020202020204" pitchFamily="34" charset="0"/>
              </a:rPr>
              <a:t> </a:t>
            </a:r>
          </a:p>
          <a:p>
            <a:pPr eaLnBrk="0" fontAlgn="base" hangingPunct="0">
              <a:lnSpc>
                <a:spcPct val="100000"/>
              </a:lnSpc>
              <a:spcBef>
                <a:spcPct val="0"/>
              </a:spcBef>
              <a:spcAft>
                <a:spcPct val="0"/>
              </a:spcAft>
            </a:pPr>
            <a:r>
              <a:rPr lang="en-US" sz="1100" b="1" dirty="0"/>
              <a:t>Occupational Safety &amp; Health Administration (OSHA) </a:t>
            </a:r>
            <a:r>
              <a:rPr lang="en-US" sz="1100" b="1" dirty="0">
                <a:solidFill>
                  <a:srgbClr val="FF0000"/>
                </a:solidFill>
              </a:rPr>
              <a:t>30-180 days</a:t>
            </a:r>
          </a:p>
          <a:p>
            <a:pPr lvl="1" eaLnBrk="0" fontAlgn="base" hangingPunct="0">
              <a:lnSpc>
                <a:spcPct val="100000"/>
              </a:lnSpc>
              <a:spcBef>
                <a:spcPct val="0"/>
              </a:spcBef>
              <a:spcAft>
                <a:spcPct val="0"/>
              </a:spcAft>
            </a:pPr>
            <a:r>
              <a:rPr lang="en-US" sz="1100" dirty="0"/>
              <a:t>Health &amp; Safety </a:t>
            </a:r>
          </a:p>
          <a:p>
            <a:pPr eaLnBrk="0" fontAlgn="base" hangingPunct="0">
              <a:lnSpc>
                <a:spcPct val="100000"/>
              </a:lnSpc>
              <a:spcBef>
                <a:spcPct val="0"/>
              </a:spcBef>
              <a:spcAft>
                <a:spcPct val="0"/>
              </a:spcAft>
            </a:pPr>
            <a:r>
              <a:rPr lang="en-US" sz="1100" b="1" dirty="0"/>
              <a:t>Wisconsin Department of Workforce Development (DWD)</a:t>
            </a:r>
          </a:p>
          <a:p>
            <a:pPr lvl="1" eaLnBrk="0" fontAlgn="base" hangingPunct="0">
              <a:lnSpc>
                <a:spcPct val="100000"/>
              </a:lnSpc>
              <a:spcBef>
                <a:spcPct val="0"/>
              </a:spcBef>
              <a:spcAft>
                <a:spcPct val="0"/>
              </a:spcAft>
            </a:pPr>
            <a:r>
              <a:rPr lang="en-US" sz="1100" dirty="0"/>
              <a:t>Unemployment Division</a:t>
            </a:r>
          </a:p>
          <a:p>
            <a:pPr lvl="1" eaLnBrk="0" fontAlgn="base" hangingPunct="0">
              <a:lnSpc>
                <a:spcPct val="100000"/>
              </a:lnSpc>
              <a:spcBef>
                <a:spcPct val="0"/>
              </a:spcBef>
              <a:spcAft>
                <a:spcPct val="0"/>
              </a:spcAft>
            </a:pPr>
            <a:r>
              <a:rPr lang="en-US" sz="1100" dirty="0"/>
              <a:t>Wage &amp; Hour/Labor Standards Violation</a:t>
            </a:r>
          </a:p>
          <a:p>
            <a:pPr lvl="1" eaLnBrk="0" fontAlgn="base" hangingPunct="0">
              <a:lnSpc>
                <a:spcPct val="100000"/>
              </a:lnSpc>
              <a:spcBef>
                <a:spcPct val="0"/>
              </a:spcBef>
              <a:spcAft>
                <a:spcPct val="0"/>
              </a:spcAft>
            </a:pPr>
            <a:r>
              <a:rPr lang="en-US" sz="1100" dirty="0"/>
              <a:t>Worker related injuries &amp; illness</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48</a:t>
            </a:fld>
            <a:endParaRPr lang="en-US" dirty="0"/>
          </a:p>
        </p:txBody>
      </p:sp>
    </p:spTree>
    <p:extLst>
      <p:ext uri="{BB962C8B-B14F-4D97-AF65-F5344CB8AC3E}">
        <p14:creationId xmlns:p14="http://schemas.microsoft.com/office/powerpoint/2010/main" val="2661062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updates in here from 2/22</a:t>
            </a:r>
          </a:p>
          <a:p>
            <a:endParaRPr lang="en-US" dirty="0"/>
          </a:p>
          <a:p>
            <a:r>
              <a:rPr lang="en-US" dirty="0"/>
              <a:t>What will claims look like? </a:t>
            </a:r>
          </a:p>
          <a:p>
            <a:endParaRPr lang="en-US" dirty="0"/>
          </a:p>
          <a:p>
            <a:r>
              <a:rPr lang="en-US" dirty="0"/>
              <a:t>Background check – assault… </a:t>
            </a:r>
          </a:p>
          <a:p>
            <a:endParaRPr lang="en-US" dirty="0"/>
          </a:p>
          <a:p>
            <a:r>
              <a:rPr lang="en-US" dirty="0"/>
              <a:t>Adverse action. Diminished responsibilities after claiming harassment. No other reason.</a:t>
            </a:r>
          </a:p>
          <a:p>
            <a:endParaRPr lang="en-US" dirty="0"/>
          </a:p>
          <a:p>
            <a:r>
              <a:rPr lang="en-US" dirty="0"/>
              <a:t>Employers also are prohibited from punishing employees for exercising other rights assured to them. For example, employers can’t retaliate against an employee who asks for a </a:t>
            </a:r>
            <a:r>
              <a:rPr lang="en-US" dirty="0">
                <a:hlinkClick r:id="rId3" tooltip="ADA Accommodation"/>
              </a:rPr>
              <a:t>reasonable accommodation</a:t>
            </a:r>
            <a:r>
              <a:rPr lang="en-US" dirty="0"/>
              <a:t> of her disability under the </a:t>
            </a:r>
            <a:r>
              <a:rPr lang="en-US" dirty="0">
                <a:hlinkClick r:id="rId4" tooltip="Americans with Disabilities Act ADA and ADAAA"/>
              </a:rPr>
              <a:t>Americans with Disabilities Act (ADA)</a:t>
            </a:r>
            <a:r>
              <a:rPr lang="en-US" dirty="0"/>
              <a:t> or who applies for medical leave under the </a:t>
            </a:r>
            <a:r>
              <a:rPr lang="en-US" dirty="0">
                <a:hlinkClick r:id="rId5" tooltip="Family and Medical Leave Act FMLA"/>
              </a:rPr>
              <a:t>Family and Medical Leave Act (FMLA)</a:t>
            </a:r>
            <a:r>
              <a:rPr lang="en-US" dirty="0"/>
              <a:t>. Employers also must be careful not to retaliate against employees who file </a:t>
            </a:r>
            <a:r>
              <a:rPr lang="en-US" dirty="0">
                <a:hlinkClick r:id="rId6" tooltip="Title VII of the Civil Rights Act of 1964"/>
              </a:rPr>
              <a:t>Title VII of the Civil Rights Act of 1964</a:t>
            </a:r>
            <a:r>
              <a:rPr lang="en-US" dirty="0"/>
              <a:t> (Title VII) complaints of harassment or discrimination.</a:t>
            </a:r>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49</a:t>
            </a:fld>
            <a:endParaRPr lang="en-US" dirty="0"/>
          </a:p>
        </p:txBody>
      </p:sp>
    </p:spTree>
    <p:extLst>
      <p:ext uri="{BB962C8B-B14F-4D97-AF65-F5344CB8AC3E}">
        <p14:creationId xmlns:p14="http://schemas.microsoft.com/office/powerpoint/2010/main" val="253689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3016625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EEOC filed 59 lawsuits in September 2021 alone!</a:t>
            </a:r>
          </a:p>
          <a:p>
            <a:r>
              <a:rPr lang="en-US" dirty="0"/>
              <a:t>Fiscal year 2021 Agency financial report </a:t>
            </a:r>
          </a:p>
          <a:p>
            <a:r>
              <a:rPr lang="en-US" dirty="0"/>
              <a:t>$484million in recovery for workers</a:t>
            </a:r>
          </a:p>
          <a:p>
            <a:r>
              <a:rPr lang="en-US" dirty="0"/>
              <a:t>26 systemic lawsuits (pattern or practice of discrimination)</a:t>
            </a:r>
          </a:p>
          <a:p>
            <a:r>
              <a:rPr lang="en-US" dirty="0"/>
              <a:t>Over 340 systemic investigations on the merit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50</a:t>
            </a:fld>
            <a:endParaRPr lang="en-US" dirty="0"/>
          </a:p>
        </p:txBody>
      </p:sp>
    </p:spTree>
    <p:extLst>
      <p:ext uri="{BB962C8B-B14F-4D97-AF65-F5344CB8AC3E}">
        <p14:creationId xmlns:p14="http://schemas.microsoft.com/office/powerpoint/2010/main" val="3943162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 put in the video clip from CMG? Or here is a breakout on a few scenarios</a:t>
            </a:r>
          </a:p>
          <a:p>
            <a:endParaRPr lang="en-US" dirty="0"/>
          </a:p>
          <a:p>
            <a:r>
              <a:rPr lang="en-US" sz="1200" b="1" dirty="0"/>
              <a:t>Hostile Work Environment </a:t>
            </a:r>
            <a:r>
              <a:rPr lang="en-US" sz="1200" dirty="0"/>
              <a:t>– Offensive, intimidating, or oppressive atmosphere. Or a single event that is egregious. Can result in immediate disciplinary action</a:t>
            </a:r>
          </a:p>
          <a:p>
            <a:endParaRPr lang="en-US" dirty="0"/>
          </a:p>
          <a:p>
            <a:r>
              <a:rPr lang="en-US" sz="1200" dirty="0">
                <a:solidFill>
                  <a:srgbClr val="FF0000"/>
                </a:solidFill>
              </a:rPr>
              <a:t>Is a manager who yells creating a hostile work environment? Swearing jokes about a race, national origin…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51</a:t>
            </a:fld>
            <a:endParaRPr lang="en-US" dirty="0"/>
          </a:p>
        </p:txBody>
      </p:sp>
    </p:spTree>
    <p:extLst>
      <p:ext uri="{BB962C8B-B14F-4D97-AF65-F5344CB8AC3E}">
        <p14:creationId xmlns:p14="http://schemas.microsoft.com/office/powerpoint/2010/main" val="3106418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04900" y="4183063"/>
            <a:ext cx="5608320" cy="4183380"/>
          </a:xfrm>
        </p:spPr>
        <p:txBody>
          <a:bodyPr/>
          <a:lstStyle/>
          <a:p>
            <a:r>
              <a:rPr lang="en-US" sz="2000" dirty="0"/>
              <a:t>Scenario of harassment. Director asks out a co-worker. She is flattered, but declines. Has a boyfriend. Not harassment</a:t>
            </a:r>
          </a:p>
          <a:p>
            <a:r>
              <a:rPr lang="en-US" sz="2000" dirty="0"/>
              <a:t>However, if he asks again for a drink. Again she says no. A few days later, he show up with tickets for an event. She says no. He says why do you want to be such a jerk? </a:t>
            </a:r>
            <a:r>
              <a:rPr lang="en-US" sz="1600" dirty="0"/>
              <a:t>CMG training great videos.</a:t>
            </a:r>
            <a:endParaRPr lang="en-US" sz="2000" dirty="0"/>
          </a:p>
          <a:p>
            <a:endParaRPr lang="en-US" dirty="0"/>
          </a:p>
          <a:p>
            <a:r>
              <a:rPr lang="en-US" sz="1200" b="1" dirty="0"/>
              <a:t>Hostile Work Environment </a:t>
            </a:r>
            <a:r>
              <a:rPr lang="en-US" sz="1200" dirty="0"/>
              <a:t>– Offensive, intimidating, or oppressive atmosphere.</a:t>
            </a:r>
          </a:p>
          <a:p>
            <a:endParaRPr lang="en-US" dirty="0"/>
          </a:p>
          <a:p>
            <a:endParaRPr lang="en-US" dirty="0"/>
          </a:p>
          <a:p>
            <a:r>
              <a:rPr lang="en-US" sz="1200" b="1" dirty="0">
                <a:solidFill>
                  <a:srgbClr val="FF0000"/>
                </a:solidFill>
              </a:rPr>
              <a:t>Employer must act reasonably to protect their employee from harassment regardless of the source:</a:t>
            </a:r>
          </a:p>
          <a:p>
            <a:pPr lvl="1"/>
            <a:r>
              <a:rPr lang="en-US" sz="1200" b="1" dirty="0">
                <a:solidFill>
                  <a:srgbClr val="FF0000"/>
                </a:solidFill>
              </a:rPr>
              <a:t>Educate prevention &amp; share policy.</a:t>
            </a:r>
          </a:p>
          <a:p>
            <a:pPr lvl="1"/>
            <a:r>
              <a:rPr lang="en-US" sz="1200" b="1" dirty="0">
                <a:solidFill>
                  <a:srgbClr val="FF0000"/>
                </a:solidFill>
              </a:rPr>
              <a:t>If complaint respond promptly – prompt, thorough, objective, &amp; complete.</a:t>
            </a:r>
          </a:p>
          <a:p>
            <a:pPr lvl="1"/>
            <a:r>
              <a:rPr lang="en-US" sz="1200" b="1" dirty="0">
                <a:solidFill>
                  <a:srgbClr val="FF0000"/>
                </a:solidFill>
              </a:rPr>
              <a:t>If illegal harassment did occur, take effective &amp; appropriate action to make it stop.</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52</a:t>
            </a:fld>
            <a:endParaRPr lang="en-US" dirty="0"/>
          </a:p>
        </p:txBody>
      </p:sp>
    </p:spTree>
    <p:extLst>
      <p:ext uri="{BB962C8B-B14F-4D97-AF65-F5344CB8AC3E}">
        <p14:creationId xmlns:p14="http://schemas.microsoft.com/office/powerpoint/2010/main" val="3591371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6107"/>
            <a:ext cx="5608320" cy="4183380"/>
          </a:xfrm>
        </p:spPr>
        <p:txBody>
          <a:bodyPr/>
          <a:lstStyle/>
          <a:p>
            <a:r>
              <a:rPr lang="en-US" dirty="0"/>
              <a:t>First place to look is handbook and policy manual.</a:t>
            </a:r>
          </a:p>
          <a:p>
            <a:endParaRPr lang="en-US" dirty="0"/>
          </a:p>
          <a:p>
            <a:r>
              <a:rPr lang="en-US" dirty="0"/>
              <a:t>Cover all of these in your handbook</a:t>
            </a:r>
          </a:p>
        </p:txBody>
      </p:sp>
      <p:sp>
        <p:nvSpPr>
          <p:cNvPr id="4" name="Slide Number Placeholder 3"/>
          <p:cNvSpPr>
            <a:spLocks noGrp="1"/>
          </p:cNvSpPr>
          <p:nvPr>
            <p:ph type="sldNum" sz="quarter" idx="10"/>
          </p:nvPr>
        </p:nvSpPr>
        <p:spPr/>
        <p:txBody>
          <a:bodyPr/>
          <a:lstStyle/>
          <a:p>
            <a:fld id="{8A939606-9704-48A1-981F-9524252D0135}" type="slidenum">
              <a:rPr lang="en-US" smtClean="0"/>
              <a:t>53</a:t>
            </a:fld>
            <a:endParaRPr lang="en-US" dirty="0"/>
          </a:p>
        </p:txBody>
      </p:sp>
    </p:spTree>
    <p:extLst>
      <p:ext uri="{BB962C8B-B14F-4D97-AF65-F5344CB8AC3E}">
        <p14:creationId xmlns:p14="http://schemas.microsoft.com/office/powerpoint/2010/main" val="13296003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Details regarding a leave:</a:t>
            </a:r>
          </a:p>
          <a:p>
            <a:r>
              <a:rPr lang="en-US" sz="1800" dirty="0"/>
              <a:t>Have a process? </a:t>
            </a:r>
          </a:p>
          <a:p>
            <a:r>
              <a:rPr lang="en-US" sz="1800" dirty="0"/>
              <a:t>Who do you contact do you if you would like off?</a:t>
            </a:r>
          </a:p>
          <a:p>
            <a:r>
              <a:rPr lang="en-US" sz="1800" dirty="0"/>
              <a:t>Are there forms? </a:t>
            </a:r>
          </a:p>
          <a:p>
            <a:r>
              <a:rPr lang="en-US" sz="1800" dirty="0"/>
              <a:t>What will happen to your benefits?</a:t>
            </a:r>
          </a:p>
          <a:p>
            <a:r>
              <a:rPr lang="en-US" sz="1800" dirty="0"/>
              <a:t>What is the return process?!</a:t>
            </a:r>
          </a:p>
          <a:p>
            <a:r>
              <a:rPr lang="en-US" sz="1800" dirty="0"/>
              <a:t>What have you done in the past? Are you setting a precedent?</a:t>
            </a:r>
          </a:p>
          <a:p>
            <a:endParaRPr lang="en-US" sz="1800" dirty="0"/>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8A939606-9704-48A1-981F-9524252D0135}" type="slidenum">
              <a:rPr lang="en-US" smtClean="0"/>
              <a:t>54</a:t>
            </a:fld>
            <a:endParaRPr lang="en-US" dirty="0"/>
          </a:p>
        </p:txBody>
      </p:sp>
    </p:spTree>
    <p:extLst>
      <p:ext uri="{BB962C8B-B14F-4D97-AF65-F5344CB8AC3E}">
        <p14:creationId xmlns:p14="http://schemas.microsoft.com/office/powerpoint/2010/main" val="520292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Look in your parish and schools policy Manual and Look in your handbook!</a:t>
            </a:r>
          </a:p>
          <a:p>
            <a:endParaRPr lang="en-US" sz="1800" dirty="0"/>
          </a:p>
          <a:p>
            <a:r>
              <a:rPr lang="en-US" sz="1800" dirty="0"/>
              <a:t>Don’t automatically offer it. The handbook, past precedent are key</a:t>
            </a:r>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8A939606-9704-48A1-981F-9524252D0135}" type="slidenum">
              <a:rPr lang="en-US" smtClean="0"/>
              <a:t>55</a:t>
            </a:fld>
            <a:endParaRPr lang="en-US" dirty="0"/>
          </a:p>
        </p:txBody>
      </p:sp>
    </p:spTree>
    <p:extLst>
      <p:ext uri="{BB962C8B-B14F-4D97-AF65-F5344CB8AC3E}">
        <p14:creationId xmlns:p14="http://schemas.microsoft.com/office/powerpoint/2010/main" val="2781030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No matter what the leave talk with the employee. </a:t>
            </a:r>
          </a:p>
          <a:p>
            <a:r>
              <a:rPr lang="en-US" sz="2000" dirty="0"/>
              <a:t>Different levels of communication will be necessary</a:t>
            </a:r>
          </a:p>
          <a:p>
            <a:endParaRPr lang="en-US" sz="2000" dirty="0"/>
          </a:p>
          <a:p>
            <a:r>
              <a:rPr lang="en-US" sz="2000" dirty="0"/>
              <a:t>Concerned about what you can and cannot say? </a:t>
            </a:r>
          </a:p>
          <a:p>
            <a:r>
              <a:rPr lang="en-US" sz="2000" dirty="0"/>
              <a:t>Call HR</a:t>
            </a:r>
          </a:p>
        </p:txBody>
      </p:sp>
      <p:sp>
        <p:nvSpPr>
          <p:cNvPr id="4" name="Slide Number Placeholder 3"/>
          <p:cNvSpPr>
            <a:spLocks noGrp="1"/>
          </p:cNvSpPr>
          <p:nvPr>
            <p:ph type="sldNum" sz="quarter" idx="10"/>
          </p:nvPr>
        </p:nvSpPr>
        <p:spPr/>
        <p:txBody>
          <a:bodyPr/>
          <a:lstStyle/>
          <a:p>
            <a:fld id="{8A939606-9704-48A1-981F-9524252D0135}" type="slidenum">
              <a:rPr lang="en-US" smtClean="0"/>
              <a:t>56</a:t>
            </a:fld>
            <a:endParaRPr lang="en-US" dirty="0"/>
          </a:p>
        </p:txBody>
      </p:sp>
    </p:spTree>
    <p:extLst>
      <p:ext uri="{BB962C8B-B14F-4D97-AF65-F5344CB8AC3E}">
        <p14:creationId xmlns:p14="http://schemas.microsoft.com/office/powerpoint/2010/main" val="3512486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employee told you that s/he has a problem, begin the process and paperwork. </a:t>
            </a:r>
          </a:p>
          <a:p>
            <a:endParaRPr lang="en-US" dirty="0"/>
          </a:p>
          <a:p>
            <a:r>
              <a:rPr lang="en-US" dirty="0"/>
              <a:t>How many are required to follow this?  See spark note</a:t>
            </a:r>
          </a:p>
          <a:p>
            <a:endParaRPr lang="en-US" dirty="0"/>
          </a:p>
          <a:p>
            <a:endParaRPr lang="en-US" dirty="0"/>
          </a:p>
          <a:p>
            <a:endParaRPr lang="en-US" dirty="0"/>
          </a:p>
          <a:p>
            <a:endParaRPr lang="en-US" dirty="0"/>
          </a:p>
          <a:p>
            <a:r>
              <a:rPr lang="en-US" dirty="0"/>
              <a:t>If employer is not required to comply with FML; don’t list in handbook unless you want to give the benefit.</a:t>
            </a:r>
          </a:p>
          <a:p>
            <a:r>
              <a:rPr lang="en-US" dirty="0"/>
              <a:t>If you list in handbook, the employer MUST follow the regulation to a T.  </a:t>
            </a:r>
          </a:p>
          <a:p>
            <a:r>
              <a:rPr lang="en-US" dirty="0"/>
              <a:t>There are spark notes and forms. </a:t>
            </a:r>
          </a:p>
          <a:p>
            <a:endParaRPr lang="en-US" dirty="0"/>
          </a:p>
          <a:p>
            <a:r>
              <a:rPr lang="en-US" dirty="0"/>
              <a:t>Once your employee told you that s/he has a problem, begin the process and paperwork. </a:t>
            </a:r>
          </a:p>
          <a:p>
            <a:endParaRPr lang="en-US" dirty="0"/>
          </a:p>
          <a:p>
            <a:endParaRPr lang="en-US" dirty="0"/>
          </a:p>
          <a:p>
            <a:r>
              <a:rPr lang="en-US" dirty="0"/>
              <a:t>How many are required to follow this?  See spark note</a:t>
            </a:r>
          </a:p>
          <a:p>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57</a:t>
            </a:fld>
            <a:endParaRPr lang="en-US" dirty="0"/>
          </a:p>
        </p:txBody>
      </p:sp>
    </p:spTree>
    <p:extLst>
      <p:ext uri="{BB962C8B-B14F-4D97-AF65-F5344CB8AC3E}">
        <p14:creationId xmlns:p14="http://schemas.microsoft.com/office/powerpoint/2010/main" val="3615555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58</a:t>
            </a:fld>
            <a:endParaRPr lang="en-US" dirty="0"/>
          </a:p>
        </p:txBody>
      </p:sp>
    </p:spTree>
    <p:extLst>
      <p:ext uri="{BB962C8B-B14F-4D97-AF65-F5344CB8AC3E}">
        <p14:creationId xmlns:p14="http://schemas.microsoft.com/office/powerpoint/2010/main" val="3033459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Federal Leave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Wisconsin Leave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12 weeks in a 12 month period for birth or placement of a child for adoption or foster care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Within a calendar year, </a:t>
            </a:r>
            <a:r>
              <a:rPr lang="en-US" sz="1200" b="1" i="0" u="none" strike="noStrike" kern="1200" dirty="0">
                <a:solidFill>
                  <a:schemeClr val="tx1"/>
                </a:solidFill>
                <a:effectLst/>
                <a:latin typeface="+mn-lt"/>
                <a:ea typeface="+mn-ea"/>
                <a:cs typeface="+mn-cs"/>
              </a:rPr>
              <a:t>6</a:t>
            </a:r>
            <a:r>
              <a:rPr lang="en-US" sz="1200" b="0" i="0" u="none" strike="noStrike" kern="1200" dirty="0">
                <a:solidFill>
                  <a:schemeClr val="tx1"/>
                </a:solidFill>
                <a:effectLst/>
                <a:latin typeface="+mn-lt"/>
                <a:ea typeface="+mn-ea"/>
                <a:cs typeface="+mn-cs"/>
              </a:rPr>
              <a:t> weeks of leave for the birth or placement of adoption of a child (which must begin within 16 weeks before or after the event.</a:t>
            </a:r>
          </a:p>
          <a:p>
            <a:pPr rtl="0" eaLnBrk="1" fontAlgn="t" latinLnBrk="0" hangingPunct="1"/>
            <a:r>
              <a:rPr lang="en-US" sz="1200" b="1" i="0" u="none" strike="noStrike" kern="1200" dirty="0">
                <a:solidFill>
                  <a:schemeClr val="tx1"/>
                </a:solidFill>
                <a:effectLst/>
                <a:latin typeface="+mn-lt"/>
                <a:ea typeface="+mn-ea"/>
                <a:cs typeface="+mn-cs"/>
              </a:rPr>
              <a:t>12 weeks in a 12 month period for care for a spouse, child or parent (no parent-in-law) with a serious health condition, or for an employee’s own serious health condition</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weeks to care for seriously ill child, spouse, parent, parent-in-law, and for employee’s own serious health condition.</a:t>
            </a:r>
          </a:p>
          <a:p>
            <a:pPr rtl="0" eaLnBrk="1" fontAlgn="t" latinLnBrk="0" hangingPunct="1"/>
            <a:r>
              <a:rPr lang="en-US" sz="1200" b="1" i="0" u="none" strike="noStrike" kern="1200" dirty="0">
                <a:solidFill>
                  <a:schemeClr val="tx1"/>
                </a:solidFill>
                <a:effectLst/>
                <a:latin typeface="+mn-lt"/>
                <a:ea typeface="+mn-ea"/>
                <a:cs typeface="+mn-cs"/>
              </a:rPr>
              <a:t>26 weeks in 12 month period for care of service member</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No military caregiver provision.</a:t>
            </a:r>
          </a:p>
          <a:p>
            <a:r>
              <a:rPr lang="en-US" sz="2800" dirty="0">
                <a:solidFill>
                  <a:srgbClr val="FF0000"/>
                </a:solidFill>
              </a:rPr>
              <a:t>Look at spark notes</a:t>
            </a:r>
          </a:p>
        </p:txBody>
      </p:sp>
      <p:sp>
        <p:nvSpPr>
          <p:cNvPr id="4" name="Slide Number Placeholder 3"/>
          <p:cNvSpPr>
            <a:spLocks noGrp="1"/>
          </p:cNvSpPr>
          <p:nvPr>
            <p:ph type="sldNum" sz="quarter" idx="10"/>
          </p:nvPr>
        </p:nvSpPr>
        <p:spPr/>
        <p:txBody>
          <a:bodyPr/>
          <a:lstStyle/>
          <a:p>
            <a:fld id="{8A939606-9704-48A1-981F-9524252D0135}" type="slidenum">
              <a:rPr lang="en-US" smtClean="0"/>
              <a:t>59</a:t>
            </a:fld>
            <a:endParaRPr lang="en-US" dirty="0"/>
          </a:p>
        </p:txBody>
      </p:sp>
    </p:spTree>
    <p:extLst>
      <p:ext uri="{BB962C8B-B14F-4D97-AF65-F5344CB8AC3E}">
        <p14:creationId xmlns:p14="http://schemas.microsoft.com/office/powerpoint/2010/main" val="677972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075627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rgbClr val="FF0000"/>
                </a:solidFill>
              </a:rPr>
              <a:t>Refer to the spark note and the forms </a:t>
            </a:r>
          </a:p>
          <a:p>
            <a:endParaRPr lang="en-US" sz="2000" b="1" dirty="0">
              <a:solidFill>
                <a:srgbClr val="FF0000"/>
              </a:solidFill>
            </a:endParaRPr>
          </a:p>
          <a:p>
            <a:r>
              <a:rPr lang="en-US" sz="2000" b="1" dirty="0">
                <a:solidFill>
                  <a:srgbClr val="FF0000"/>
                </a:solidFill>
              </a:rPr>
              <a:t>Will discuss individually with parishes if this comes up. </a:t>
            </a:r>
          </a:p>
          <a:p>
            <a:r>
              <a:rPr lang="en-US" sz="2000" b="1" dirty="0">
                <a:solidFill>
                  <a:srgbClr val="FF0000"/>
                </a:solidFill>
              </a:rPr>
              <a:t>Main thing is have handbook state if must use sick and or vacation time simultaneously</a:t>
            </a:r>
          </a:p>
        </p:txBody>
      </p:sp>
      <p:sp>
        <p:nvSpPr>
          <p:cNvPr id="4" name="Slide Number Placeholder 3"/>
          <p:cNvSpPr>
            <a:spLocks noGrp="1"/>
          </p:cNvSpPr>
          <p:nvPr>
            <p:ph type="sldNum" sz="quarter" idx="10"/>
          </p:nvPr>
        </p:nvSpPr>
        <p:spPr/>
        <p:txBody>
          <a:bodyPr/>
          <a:lstStyle/>
          <a:p>
            <a:fld id="{8A939606-9704-48A1-981F-9524252D0135}" type="slidenum">
              <a:rPr lang="en-US" smtClean="0"/>
              <a:t>60</a:t>
            </a:fld>
            <a:endParaRPr lang="en-US" dirty="0"/>
          </a:p>
        </p:txBody>
      </p:sp>
    </p:spTree>
    <p:extLst>
      <p:ext uri="{BB962C8B-B14F-4D97-AF65-F5344CB8AC3E}">
        <p14:creationId xmlns:p14="http://schemas.microsoft.com/office/powerpoint/2010/main" val="16626771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handbook `must state that you are following FMLA or that you will continue benefits. However, it is considered not active with St Raphael. </a:t>
            </a:r>
          </a:p>
          <a:p>
            <a:r>
              <a:rPr lang="en-US" dirty="0"/>
              <a:t>Call HR for assistance.</a:t>
            </a:r>
          </a:p>
        </p:txBody>
      </p:sp>
      <p:sp>
        <p:nvSpPr>
          <p:cNvPr id="4" name="Slide Number Placeholder 3"/>
          <p:cNvSpPr>
            <a:spLocks noGrp="1"/>
          </p:cNvSpPr>
          <p:nvPr>
            <p:ph type="sldNum" sz="quarter" idx="10"/>
          </p:nvPr>
        </p:nvSpPr>
        <p:spPr/>
        <p:txBody>
          <a:bodyPr/>
          <a:lstStyle/>
          <a:p>
            <a:fld id="{8A939606-9704-48A1-981F-9524252D0135}" type="slidenum">
              <a:rPr lang="en-US" smtClean="0"/>
              <a:t>61</a:t>
            </a:fld>
            <a:endParaRPr lang="en-US" dirty="0"/>
          </a:p>
        </p:txBody>
      </p:sp>
    </p:spTree>
    <p:extLst>
      <p:ext uri="{BB962C8B-B14F-4D97-AF65-F5344CB8AC3E}">
        <p14:creationId xmlns:p14="http://schemas.microsoft.com/office/powerpoint/2010/main" val="2630366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Een if not FMLA….. 15 ees kicks in right away</a:t>
            </a:r>
          </a:p>
          <a:p>
            <a:r>
              <a:rPr lang="en-US" baseline="0" dirty="0"/>
              <a:t>What is a reasonable accommodation?</a:t>
            </a:r>
          </a:p>
          <a:p>
            <a:pPr marL="171450" indent="-171450">
              <a:buFont typeface="Arial" panose="020B0604020202020204" pitchFamily="34" charset="0"/>
              <a:buChar char="•"/>
            </a:pPr>
            <a:r>
              <a:rPr lang="en-US" baseline="0" dirty="0"/>
              <a:t>Generally, any change in the work environment or in the way things are customarily done that enables an individual with a disability to enjoy equal employment opportunities</a:t>
            </a:r>
          </a:p>
          <a:p>
            <a:pPr marL="171450" indent="-171450">
              <a:buFont typeface="Arial" panose="020B0604020202020204" pitchFamily="34" charset="0"/>
              <a:buChar char="•"/>
            </a:pPr>
            <a:r>
              <a:rPr lang="en-US" baseline="0" dirty="0"/>
              <a:t>Including:</a:t>
            </a:r>
          </a:p>
          <a:p>
            <a:pPr marL="628650" lvl="1" indent="-171450">
              <a:buFont typeface="Arial" panose="020B0604020202020204" pitchFamily="34" charset="0"/>
              <a:buChar char="•"/>
            </a:pPr>
            <a:r>
              <a:rPr lang="en-US" baseline="0" dirty="0"/>
              <a:t>Modifications to existing leave policies</a:t>
            </a:r>
          </a:p>
          <a:p>
            <a:pPr marL="628650" lvl="1" indent="-171450">
              <a:buFont typeface="Arial" panose="020B0604020202020204" pitchFamily="34" charset="0"/>
              <a:buChar char="•"/>
            </a:pPr>
            <a:r>
              <a:rPr lang="en-US" baseline="0" dirty="0"/>
              <a:t>Leave of absence, even if:</a:t>
            </a:r>
          </a:p>
          <a:p>
            <a:pPr marL="1085850" lvl="2" indent="-171450">
              <a:buFont typeface="Arial" panose="020B0604020202020204" pitchFamily="34" charset="0"/>
              <a:buChar char="•"/>
            </a:pPr>
            <a:r>
              <a:rPr lang="en-US" baseline="0" dirty="0"/>
              <a:t>The er does not offer leave as an employee benefit</a:t>
            </a:r>
          </a:p>
          <a:p>
            <a:pPr marL="1085850" lvl="2" indent="-171450">
              <a:buFont typeface="Arial" panose="020B0604020202020204" pitchFamily="34" charset="0"/>
              <a:buChar char="•"/>
            </a:pPr>
            <a:r>
              <a:rPr lang="en-US" baseline="0" dirty="0"/>
              <a:t>The ee is not eligible for leave under the employer’s policy; or</a:t>
            </a:r>
          </a:p>
          <a:p>
            <a:pPr marL="1085850" lvl="2" indent="-171450">
              <a:buFont typeface="Arial" panose="020B0604020202020204" pitchFamily="34" charset="0"/>
              <a:buChar char="•"/>
            </a:pPr>
            <a:r>
              <a:rPr lang="en-US" baseline="0" dirty="0"/>
              <a:t>The ee has exhausted the leave the er provides as a benefit (including leave exhausted under a wc program, or the FML</a:t>
            </a:r>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62</a:t>
            </a:fld>
            <a:endParaRPr lang="en-US" dirty="0"/>
          </a:p>
        </p:txBody>
      </p:sp>
    </p:spTree>
    <p:extLst>
      <p:ext uri="{BB962C8B-B14F-4D97-AF65-F5344CB8AC3E}">
        <p14:creationId xmlns:p14="http://schemas.microsoft.com/office/powerpoint/2010/main" val="932211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spark note and the forms </a:t>
            </a:r>
          </a:p>
          <a:p>
            <a:r>
              <a:rPr lang="en-US" dirty="0"/>
              <a:t>How many are required to follow this?  See spark not</a:t>
            </a:r>
          </a:p>
        </p:txBody>
      </p:sp>
      <p:sp>
        <p:nvSpPr>
          <p:cNvPr id="4" name="Slide Number Placeholder 3"/>
          <p:cNvSpPr>
            <a:spLocks noGrp="1"/>
          </p:cNvSpPr>
          <p:nvPr>
            <p:ph type="sldNum" sz="quarter" idx="10"/>
          </p:nvPr>
        </p:nvSpPr>
        <p:spPr/>
        <p:txBody>
          <a:bodyPr/>
          <a:lstStyle/>
          <a:p>
            <a:fld id="{8A939606-9704-48A1-981F-9524252D0135}" type="slidenum">
              <a:rPr lang="en-US" smtClean="0"/>
              <a:t>63</a:t>
            </a:fld>
            <a:endParaRPr lang="en-US" dirty="0"/>
          </a:p>
        </p:txBody>
      </p:sp>
    </p:spTree>
    <p:extLst>
      <p:ext uri="{BB962C8B-B14F-4D97-AF65-F5344CB8AC3E}">
        <p14:creationId xmlns:p14="http://schemas.microsoft.com/office/powerpoint/2010/main" val="2743656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spark note and the forms </a:t>
            </a:r>
          </a:p>
          <a:p>
            <a:r>
              <a:rPr lang="en-US" dirty="0"/>
              <a:t>How many are required to follow this?  See spark not</a:t>
            </a:r>
          </a:p>
        </p:txBody>
      </p:sp>
      <p:sp>
        <p:nvSpPr>
          <p:cNvPr id="4" name="Slide Number Placeholder 3"/>
          <p:cNvSpPr>
            <a:spLocks noGrp="1"/>
          </p:cNvSpPr>
          <p:nvPr>
            <p:ph type="sldNum" sz="quarter" idx="10"/>
          </p:nvPr>
        </p:nvSpPr>
        <p:spPr/>
        <p:txBody>
          <a:bodyPr/>
          <a:lstStyle/>
          <a:p>
            <a:fld id="{8A939606-9704-48A1-981F-9524252D0135}" type="slidenum">
              <a:rPr lang="en-US" smtClean="0"/>
              <a:t>64</a:t>
            </a:fld>
            <a:endParaRPr lang="en-US" dirty="0"/>
          </a:p>
        </p:txBody>
      </p:sp>
    </p:spTree>
    <p:extLst>
      <p:ext uri="{BB962C8B-B14F-4D97-AF65-F5344CB8AC3E}">
        <p14:creationId xmlns:p14="http://schemas.microsoft.com/office/powerpoint/2010/main" val="35731888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65</a:t>
            </a:fld>
            <a:endParaRPr lang="en-US" dirty="0"/>
          </a:p>
        </p:txBody>
      </p:sp>
    </p:spTree>
    <p:extLst>
      <p:ext uri="{BB962C8B-B14F-4D97-AF65-F5344CB8AC3E}">
        <p14:creationId xmlns:p14="http://schemas.microsoft.com/office/powerpoint/2010/main" val="25353590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66</a:t>
            </a:fld>
            <a:endParaRPr lang="en-US" dirty="0"/>
          </a:p>
        </p:txBody>
      </p:sp>
    </p:spTree>
    <p:extLst>
      <p:ext uri="{BB962C8B-B14F-4D97-AF65-F5344CB8AC3E}">
        <p14:creationId xmlns:p14="http://schemas.microsoft.com/office/powerpoint/2010/main" val="37627201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67</a:t>
            </a:fld>
            <a:endParaRPr lang="en-US" dirty="0"/>
          </a:p>
        </p:txBody>
      </p:sp>
    </p:spTree>
    <p:extLst>
      <p:ext uri="{BB962C8B-B14F-4D97-AF65-F5344CB8AC3E}">
        <p14:creationId xmlns:p14="http://schemas.microsoft.com/office/powerpoint/2010/main" val="330068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Spark Notes</a:t>
            </a:r>
          </a:p>
          <a:p>
            <a:r>
              <a:rPr lang="en-US" dirty="0"/>
              <a:t>Mention these are different that Worker’s Compensation. Then light duty would make sense</a:t>
            </a:r>
          </a:p>
        </p:txBody>
      </p:sp>
      <p:sp>
        <p:nvSpPr>
          <p:cNvPr id="4" name="Slide Number Placeholder 3"/>
          <p:cNvSpPr>
            <a:spLocks noGrp="1"/>
          </p:cNvSpPr>
          <p:nvPr>
            <p:ph type="sldNum" sz="quarter" idx="10"/>
          </p:nvPr>
        </p:nvSpPr>
        <p:spPr/>
        <p:txBody>
          <a:bodyPr/>
          <a:lstStyle/>
          <a:p>
            <a:fld id="{8A939606-9704-48A1-981F-9524252D0135}" type="slidenum">
              <a:rPr lang="en-US" smtClean="0"/>
              <a:t>68</a:t>
            </a:fld>
            <a:endParaRPr lang="en-US" dirty="0"/>
          </a:p>
        </p:txBody>
      </p:sp>
    </p:spTree>
    <p:extLst>
      <p:ext uri="{BB962C8B-B14F-4D97-AF65-F5344CB8AC3E}">
        <p14:creationId xmlns:p14="http://schemas.microsoft.com/office/powerpoint/2010/main" val="5764631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69</a:t>
            </a:fld>
            <a:endParaRPr lang="en-US" dirty="0"/>
          </a:p>
        </p:txBody>
      </p:sp>
    </p:spTree>
    <p:extLst>
      <p:ext uri="{BB962C8B-B14F-4D97-AF65-F5344CB8AC3E}">
        <p14:creationId xmlns:p14="http://schemas.microsoft.com/office/powerpoint/2010/main" val="371876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759568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An </a:t>
            </a:r>
            <a:r>
              <a:rPr lang="en-US" sz="1200" i="1" dirty="0">
                <a:solidFill>
                  <a:schemeClr val="accent2"/>
                </a:solidFill>
              </a:rPr>
              <a:t>employer </a:t>
            </a:r>
            <a:r>
              <a:rPr lang="en-US" sz="1200" i="1" dirty="0"/>
              <a:t>provides </a:t>
            </a:r>
            <a:r>
              <a:rPr lang="en-US" sz="1200" i="1" dirty="0">
                <a:solidFill>
                  <a:schemeClr val="accent2"/>
                </a:solidFill>
              </a:rPr>
              <a:t>four days of paid sick leave </a:t>
            </a:r>
            <a:r>
              <a:rPr lang="en-US" sz="1200" i="1" dirty="0"/>
              <a:t>each year to all employees and does not set any conditions for its use. </a:t>
            </a:r>
            <a:r>
              <a:rPr lang="en-US" sz="1200" i="1" dirty="0">
                <a:solidFill>
                  <a:schemeClr val="accent2"/>
                </a:solidFill>
              </a:rPr>
              <a:t>An employee </a:t>
            </a:r>
            <a:r>
              <a:rPr lang="en-US" sz="1200" i="1" dirty="0"/>
              <a:t>who has not used any sick leave this year </a:t>
            </a:r>
            <a:r>
              <a:rPr lang="en-US" sz="1200" i="1" dirty="0">
                <a:solidFill>
                  <a:schemeClr val="accent2"/>
                </a:solidFill>
              </a:rPr>
              <a:t>requests to use three days of paid sick </a:t>
            </a:r>
            <a:r>
              <a:rPr lang="en-US" sz="1200" i="1" dirty="0"/>
              <a:t>leave because of symptoms she is experiencing due to </a:t>
            </a:r>
            <a:r>
              <a:rPr lang="en-US" sz="1200" i="1" dirty="0">
                <a:solidFill>
                  <a:schemeClr val="accent2"/>
                </a:solidFill>
              </a:rPr>
              <a:t>major depression</a:t>
            </a:r>
            <a:r>
              <a:rPr lang="en-US" sz="1200" b="1" i="1" dirty="0">
                <a:solidFill>
                  <a:schemeClr val="accent2"/>
                </a:solidFill>
              </a:rPr>
              <a:t> </a:t>
            </a:r>
            <a:r>
              <a:rPr lang="en-US" sz="1200" i="1" dirty="0"/>
              <a:t>which, she says, has flared up due to several particularly stressful months at work. </a:t>
            </a:r>
            <a:r>
              <a:rPr lang="en-US" sz="1200" i="1" dirty="0">
                <a:solidFill>
                  <a:schemeClr val="accent2"/>
                </a:solidFill>
              </a:rPr>
              <a:t>The employee's supervisor says that she must provide a note from a psychiatrist </a:t>
            </a:r>
            <a:r>
              <a:rPr lang="en-US" sz="1200" i="1" dirty="0"/>
              <a:t>if she wants the leave because "otherwise everybody who's having a little stress at work is going to tell me they are depressed and want time off." The employer's sick leave policy does not require any documentation, and requests for sick leave are routinely granted based on an employee's statement that he or she needs leave. </a:t>
            </a:r>
            <a:endParaRPr lang="en-US" sz="1200" dirty="0"/>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Bottom line - The supervisor's action violates the ADA because the employee is being subjected to different conditions for use of sick leave than employees without her disability.</a:t>
            </a:r>
            <a:endParaRPr lang="en-US" dirty="0"/>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70</a:t>
            </a:fld>
            <a:endParaRPr lang="en-US" dirty="0"/>
          </a:p>
        </p:txBody>
      </p:sp>
    </p:spTree>
    <p:extLst>
      <p:ext uri="{BB962C8B-B14F-4D97-AF65-F5344CB8AC3E}">
        <p14:creationId xmlns:p14="http://schemas.microsoft.com/office/powerpoint/2010/main" val="7833725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Policy: Employers are entitled to have policies that require </a:t>
            </a:r>
            <a:r>
              <a:rPr lang="en-US" sz="1200" b="1" dirty="0"/>
              <a:t>all</a:t>
            </a:r>
            <a:r>
              <a:rPr lang="en-US" sz="1200" dirty="0"/>
              <a:t> employees to provide a doctor's note or other documentation to substantiate the need for leave.</a:t>
            </a:r>
          </a:p>
          <a:p>
            <a:pPr marL="0" indent="0">
              <a:buNone/>
            </a:pPr>
            <a:r>
              <a:rPr lang="en-US" sz="1200" i="1" dirty="0"/>
              <a:t>An employee with a disability asks to take six days of paid sick leave. The employer has a policy requiring a doctor's note for any sick leave over three days that explains why leave is needed. The employee must provide the requested documentation.  </a:t>
            </a:r>
          </a:p>
          <a:p>
            <a:pPr marL="0" indent="0">
              <a:buNone/>
            </a:pPr>
            <a:endParaRPr lang="en-US" sz="1200" i="1" dirty="0">
              <a:solidFill>
                <a:schemeClr val="accent2"/>
              </a:solidFill>
            </a:endParaRPr>
          </a:p>
          <a:p>
            <a:pPr marL="0" indent="0">
              <a:buNone/>
            </a:pPr>
            <a:r>
              <a:rPr lang="en-US" sz="1200" i="1" dirty="0">
                <a:solidFill>
                  <a:schemeClr val="accent2"/>
                </a:solidFill>
              </a:rPr>
              <a:t>Yes</a:t>
            </a:r>
            <a:r>
              <a:rPr lang="en-US" sz="1200" i="1" dirty="0"/>
              <a:t> or </a:t>
            </a:r>
            <a:r>
              <a:rPr lang="en-US" sz="1200" i="1" dirty="0">
                <a:solidFill>
                  <a:schemeClr val="accent2"/>
                </a:solidFill>
              </a:rPr>
              <a:t>No</a:t>
            </a:r>
            <a:r>
              <a:rPr lang="en-US" sz="1200" i="1" dirty="0"/>
              <a:t>?</a:t>
            </a:r>
            <a:endParaRPr lang="en-US" sz="1200" dirty="0"/>
          </a:p>
          <a:p>
            <a:r>
              <a:rPr lang="en-US" dirty="0"/>
              <a:t>Bottomline - Yes</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71</a:t>
            </a:fld>
            <a:endParaRPr lang="en-US" dirty="0"/>
          </a:p>
        </p:txBody>
      </p:sp>
    </p:spTree>
    <p:extLst>
      <p:ext uri="{BB962C8B-B14F-4D97-AF65-F5344CB8AC3E}">
        <p14:creationId xmlns:p14="http://schemas.microsoft.com/office/powerpoint/2010/main" val="5011771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72</a:t>
            </a:fld>
            <a:endParaRPr lang="en-US" dirty="0"/>
          </a:p>
        </p:txBody>
      </p:sp>
    </p:spTree>
    <p:extLst>
      <p:ext uri="{BB962C8B-B14F-4D97-AF65-F5344CB8AC3E}">
        <p14:creationId xmlns:p14="http://schemas.microsoft.com/office/powerpoint/2010/main" val="13670079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73</a:t>
            </a:fld>
            <a:endParaRPr lang="en-US" dirty="0"/>
          </a:p>
        </p:txBody>
      </p:sp>
    </p:spTree>
    <p:extLst>
      <p:ext uri="{BB962C8B-B14F-4D97-AF65-F5344CB8AC3E}">
        <p14:creationId xmlns:p14="http://schemas.microsoft.com/office/powerpoint/2010/main" val="37495637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personnel committee spark note</a:t>
            </a:r>
          </a:p>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74</a:t>
            </a:fld>
            <a:endParaRPr lang="en-US" dirty="0"/>
          </a:p>
        </p:txBody>
      </p:sp>
    </p:spTree>
    <p:extLst>
      <p:ext uri="{BB962C8B-B14F-4D97-AF65-F5344CB8AC3E}">
        <p14:creationId xmlns:p14="http://schemas.microsoft.com/office/powerpoint/2010/main" val="1698116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75</a:t>
            </a:fld>
            <a:endParaRPr lang="en-US" dirty="0"/>
          </a:p>
        </p:txBody>
      </p:sp>
    </p:spTree>
    <p:extLst>
      <p:ext uri="{BB962C8B-B14F-4D97-AF65-F5344CB8AC3E}">
        <p14:creationId xmlns:p14="http://schemas.microsoft.com/office/powerpoint/2010/main" val="5482344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76</a:t>
            </a:fld>
            <a:endParaRPr lang="en-US" dirty="0"/>
          </a:p>
        </p:txBody>
      </p:sp>
    </p:spTree>
    <p:extLst>
      <p:ext uri="{BB962C8B-B14F-4D97-AF65-F5344CB8AC3E}">
        <p14:creationId xmlns:p14="http://schemas.microsoft.com/office/powerpoint/2010/main" val="21155891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77</a:t>
            </a:fld>
            <a:endParaRPr lang="en-US" dirty="0"/>
          </a:p>
        </p:txBody>
      </p:sp>
      <p:sp>
        <p:nvSpPr>
          <p:cNvPr id="5" name="Date Placeholder 4">
            <a:extLst>
              <a:ext uri="{FF2B5EF4-FFF2-40B4-BE49-F238E27FC236}">
                <a16:creationId xmlns:a16="http://schemas.microsoft.com/office/drawing/2014/main" id="{6104BF73-599C-471C-A032-AF943990E602}"/>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3507539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A939606-9704-48A1-981F-9524252D0135}" type="slidenum">
              <a:rPr lang="en-US" smtClean="0"/>
              <a:t>78</a:t>
            </a:fld>
            <a:endParaRPr lang="en-US"/>
          </a:p>
        </p:txBody>
      </p:sp>
    </p:spTree>
    <p:extLst>
      <p:ext uri="{BB962C8B-B14F-4D97-AF65-F5344CB8AC3E}">
        <p14:creationId xmlns:p14="http://schemas.microsoft.com/office/powerpoint/2010/main" val="1623884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 – we’ll address this beautiful artwork in a bit</a:t>
            </a:r>
          </a:p>
        </p:txBody>
      </p:sp>
      <p:sp>
        <p:nvSpPr>
          <p:cNvPr id="4" name="Slide Number Placeholder 3"/>
          <p:cNvSpPr>
            <a:spLocks noGrp="1"/>
          </p:cNvSpPr>
          <p:nvPr>
            <p:ph type="sldNum" sz="quarter" idx="10"/>
          </p:nvPr>
        </p:nvSpPr>
        <p:spPr/>
        <p:txBody>
          <a:bodyPr/>
          <a:lstStyle/>
          <a:p>
            <a:fld id="{8A939606-9704-48A1-981F-9524252D0135}" type="slidenum">
              <a:rPr lang="en-US" smtClean="0"/>
              <a:t>79</a:t>
            </a:fld>
            <a:endParaRPr lang="en-US" dirty="0"/>
          </a:p>
        </p:txBody>
      </p:sp>
    </p:spTree>
    <p:extLst>
      <p:ext uri="{BB962C8B-B14F-4D97-AF65-F5344CB8AC3E}">
        <p14:creationId xmlns:p14="http://schemas.microsoft.com/office/powerpoint/2010/main" val="2773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28978849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anyone come up front and do this?</a:t>
            </a:r>
          </a:p>
        </p:txBody>
      </p:sp>
      <p:sp>
        <p:nvSpPr>
          <p:cNvPr id="4" name="Slide Number Placeholder 3"/>
          <p:cNvSpPr>
            <a:spLocks noGrp="1"/>
          </p:cNvSpPr>
          <p:nvPr>
            <p:ph type="sldNum" sz="quarter" idx="10"/>
          </p:nvPr>
        </p:nvSpPr>
        <p:spPr/>
        <p:txBody>
          <a:bodyPr/>
          <a:lstStyle/>
          <a:p>
            <a:fld id="{8A939606-9704-48A1-981F-9524252D0135}" type="slidenum">
              <a:rPr lang="en-US" smtClean="0"/>
              <a:t>80</a:t>
            </a:fld>
            <a:endParaRPr lang="en-US" dirty="0"/>
          </a:p>
        </p:txBody>
      </p:sp>
    </p:spTree>
    <p:extLst>
      <p:ext uri="{BB962C8B-B14F-4D97-AF65-F5344CB8AC3E}">
        <p14:creationId xmlns:p14="http://schemas.microsoft.com/office/powerpoint/2010/main" val="24435793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solution……thinking outside the perceived box</a:t>
            </a:r>
          </a:p>
        </p:txBody>
      </p:sp>
      <p:sp>
        <p:nvSpPr>
          <p:cNvPr id="4" name="Slide Number Placeholder 3"/>
          <p:cNvSpPr>
            <a:spLocks noGrp="1"/>
          </p:cNvSpPr>
          <p:nvPr>
            <p:ph type="sldNum" sz="quarter" idx="10"/>
          </p:nvPr>
        </p:nvSpPr>
        <p:spPr/>
        <p:txBody>
          <a:bodyPr/>
          <a:lstStyle/>
          <a:p>
            <a:fld id="{8A939606-9704-48A1-981F-9524252D0135}" type="slidenum">
              <a:rPr lang="en-US" smtClean="0"/>
              <a:t>81</a:t>
            </a:fld>
            <a:endParaRPr lang="en-US" dirty="0"/>
          </a:p>
        </p:txBody>
      </p:sp>
    </p:spTree>
    <p:extLst>
      <p:ext uri="{BB962C8B-B14F-4D97-AF65-F5344CB8AC3E}">
        <p14:creationId xmlns:p14="http://schemas.microsoft.com/office/powerpoint/2010/main" val="1088664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do!</a:t>
            </a:r>
          </a:p>
        </p:txBody>
      </p:sp>
      <p:sp>
        <p:nvSpPr>
          <p:cNvPr id="4" name="Slide Number Placeholder 3"/>
          <p:cNvSpPr>
            <a:spLocks noGrp="1"/>
          </p:cNvSpPr>
          <p:nvPr>
            <p:ph type="sldNum" sz="quarter" idx="10"/>
          </p:nvPr>
        </p:nvSpPr>
        <p:spPr/>
        <p:txBody>
          <a:bodyPr/>
          <a:lstStyle/>
          <a:p>
            <a:fld id="{8A939606-9704-48A1-981F-9524252D0135}" type="slidenum">
              <a:rPr lang="en-US" smtClean="0"/>
              <a:t>82</a:t>
            </a:fld>
            <a:endParaRPr lang="en-US" dirty="0"/>
          </a:p>
        </p:txBody>
      </p:sp>
    </p:spTree>
    <p:extLst>
      <p:ext uri="{BB962C8B-B14F-4D97-AF65-F5344CB8AC3E}">
        <p14:creationId xmlns:p14="http://schemas.microsoft.com/office/powerpoint/2010/main" val="21086351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 a tool to help people think, see and envision outside the box</a:t>
            </a:r>
          </a:p>
        </p:txBody>
      </p:sp>
      <p:sp>
        <p:nvSpPr>
          <p:cNvPr id="4" name="Slide Number Placeholder 3"/>
          <p:cNvSpPr>
            <a:spLocks noGrp="1"/>
          </p:cNvSpPr>
          <p:nvPr>
            <p:ph type="sldNum" sz="quarter" idx="10"/>
          </p:nvPr>
        </p:nvSpPr>
        <p:spPr/>
        <p:txBody>
          <a:bodyPr/>
          <a:lstStyle/>
          <a:p>
            <a:fld id="{8A939606-9704-48A1-981F-9524252D0135}" type="slidenum">
              <a:rPr lang="en-US" smtClean="0"/>
              <a:t>83</a:t>
            </a:fld>
            <a:endParaRPr lang="en-US" dirty="0"/>
          </a:p>
        </p:txBody>
      </p:sp>
    </p:spTree>
    <p:extLst>
      <p:ext uri="{BB962C8B-B14F-4D97-AF65-F5344CB8AC3E}">
        <p14:creationId xmlns:p14="http://schemas.microsoft.com/office/powerpoint/2010/main" val="39271119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things we help parishes do!</a:t>
            </a:r>
          </a:p>
        </p:txBody>
      </p:sp>
      <p:sp>
        <p:nvSpPr>
          <p:cNvPr id="4" name="Slide Number Placeholder 3"/>
          <p:cNvSpPr>
            <a:spLocks noGrp="1"/>
          </p:cNvSpPr>
          <p:nvPr>
            <p:ph type="sldNum" sz="quarter" idx="10"/>
          </p:nvPr>
        </p:nvSpPr>
        <p:spPr/>
        <p:txBody>
          <a:bodyPr/>
          <a:lstStyle/>
          <a:p>
            <a:fld id="{8A939606-9704-48A1-981F-9524252D0135}" type="slidenum">
              <a:rPr lang="en-US" smtClean="0"/>
              <a:t>84</a:t>
            </a:fld>
            <a:endParaRPr lang="en-US" dirty="0"/>
          </a:p>
        </p:txBody>
      </p:sp>
    </p:spTree>
    <p:extLst>
      <p:ext uri="{BB962C8B-B14F-4D97-AF65-F5344CB8AC3E}">
        <p14:creationId xmlns:p14="http://schemas.microsoft.com/office/powerpoint/2010/main" val="12550492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37B8A-6097-4EF9-BC86-95B41EB84858}" type="slidenum">
              <a:rPr lang="en-US" smtClean="0"/>
              <a:t>85</a:t>
            </a:fld>
            <a:endParaRPr lang="en-US" dirty="0"/>
          </a:p>
        </p:txBody>
      </p:sp>
    </p:spTree>
    <p:extLst>
      <p:ext uri="{BB962C8B-B14F-4D97-AF65-F5344CB8AC3E}">
        <p14:creationId xmlns:p14="http://schemas.microsoft.com/office/powerpoint/2010/main" val="25617556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89</a:t>
            </a:fld>
            <a:endParaRPr lang="en-US" dirty="0"/>
          </a:p>
        </p:txBody>
      </p:sp>
    </p:spTree>
    <p:extLst>
      <p:ext uri="{BB962C8B-B14F-4D97-AF65-F5344CB8AC3E}">
        <p14:creationId xmlns:p14="http://schemas.microsoft.com/office/powerpoint/2010/main" val="40683554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39606-9704-48A1-981F-9524252D0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9855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39606-9704-48A1-981F-9524252D0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976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things we help parishes do!</a:t>
            </a:r>
          </a:p>
        </p:txBody>
      </p:sp>
      <p:sp>
        <p:nvSpPr>
          <p:cNvPr id="4" name="Slide Number Placeholder 3"/>
          <p:cNvSpPr>
            <a:spLocks noGrp="1"/>
          </p:cNvSpPr>
          <p:nvPr>
            <p:ph type="sldNum" sz="quarter" idx="10"/>
          </p:nvPr>
        </p:nvSpPr>
        <p:spPr/>
        <p:txBody>
          <a:bodyPr/>
          <a:lstStyle/>
          <a:p>
            <a:fld id="{8A939606-9704-48A1-981F-9524252D0135}" type="slidenum">
              <a:rPr lang="en-US" smtClean="0"/>
              <a:t>93</a:t>
            </a:fld>
            <a:endParaRPr lang="en-US" dirty="0"/>
          </a:p>
        </p:txBody>
      </p:sp>
    </p:spTree>
    <p:extLst>
      <p:ext uri="{BB962C8B-B14F-4D97-AF65-F5344CB8AC3E}">
        <p14:creationId xmlns:p14="http://schemas.microsoft.com/office/powerpoint/2010/main" val="294241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8692260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367">
              <a:defRPr/>
            </a:pPr>
            <a:fld id="{8A939606-9704-48A1-981F-9524252D0135}" type="slidenum">
              <a:rPr lang="en-US">
                <a:solidFill>
                  <a:prstClr val="black"/>
                </a:solidFill>
                <a:latin typeface="Calibri"/>
              </a:rPr>
              <a:pPr defTabSz="924367">
                <a:defRPr/>
              </a:pPr>
              <a:t>94</a:t>
            </a:fld>
            <a:endParaRPr lang="en-US">
              <a:solidFill>
                <a:prstClr val="black"/>
              </a:solidFill>
              <a:latin typeface="Calibri"/>
            </a:endParaRPr>
          </a:p>
        </p:txBody>
      </p:sp>
    </p:spTree>
    <p:extLst>
      <p:ext uri="{BB962C8B-B14F-4D97-AF65-F5344CB8AC3E}">
        <p14:creationId xmlns:p14="http://schemas.microsoft.com/office/powerpoint/2010/main" val="20043634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367">
              <a:defRPr/>
            </a:pPr>
            <a:fld id="{8A939606-9704-48A1-981F-9524252D0135}" type="slidenum">
              <a:rPr lang="en-US">
                <a:solidFill>
                  <a:prstClr val="black"/>
                </a:solidFill>
                <a:latin typeface="Calibri"/>
              </a:rPr>
              <a:pPr defTabSz="924367">
                <a:defRPr/>
              </a:pPr>
              <a:t>95</a:t>
            </a:fld>
            <a:endParaRPr lang="en-US">
              <a:solidFill>
                <a:prstClr val="black"/>
              </a:solidFill>
              <a:latin typeface="Calibri"/>
            </a:endParaRPr>
          </a:p>
        </p:txBody>
      </p:sp>
    </p:spTree>
    <p:extLst>
      <p:ext uri="{BB962C8B-B14F-4D97-AF65-F5344CB8AC3E}">
        <p14:creationId xmlns:p14="http://schemas.microsoft.com/office/powerpoint/2010/main" val="10375220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367">
              <a:defRPr/>
            </a:pPr>
            <a:fld id="{8A939606-9704-48A1-981F-9524252D0135}" type="slidenum">
              <a:rPr lang="en-US">
                <a:solidFill>
                  <a:prstClr val="black"/>
                </a:solidFill>
                <a:latin typeface="Calibri"/>
              </a:rPr>
              <a:pPr defTabSz="924367">
                <a:defRPr/>
              </a:pPr>
              <a:t>96</a:t>
            </a:fld>
            <a:endParaRPr lang="en-US">
              <a:solidFill>
                <a:prstClr val="black"/>
              </a:solidFill>
              <a:latin typeface="Calibri"/>
            </a:endParaRPr>
          </a:p>
        </p:txBody>
      </p:sp>
    </p:spTree>
    <p:extLst>
      <p:ext uri="{BB962C8B-B14F-4D97-AF65-F5344CB8AC3E}">
        <p14:creationId xmlns:p14="http://schemas.microsoft.com/office/powerpoint/2010/main" val="40444193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97</a:t>
            </a:fld>
            <a:endParaRPr lang="en-US" dirty="0"/>
          </a:p>
        </p:txBody>
      </p:sp>
      <p:sp>
        <p:nvSpPr>
          <p:cNvPr id="5" name="Date Placeholder 4">
            <a:extLst>
              <a:ext uri="{FF2B5EF4-FFF2-40B4-BE49-F238E27FC236}">
                <a16:creationId xmlns:a16="http://schemas.microsoft.com/office/drawing/2014/main" id="{7401A1FC-3741-4464-AC44-9763BAA260E3}"/>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13071593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98</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33582223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39606-9704-48A1-981F-9524252D0135}" type="slidenum">
              <a:rPr lang="en-US" smtClean="0"/>
              <a:t>99</a:t>
            </a:fld>
            <a:endParaRPr lang="en-US" dirty="0"/>
          </a:p>
        </p:txBody>
      </p:sp>
      <p:sp>
        <p:nvSpPr>
          <p:cNvPr id="5" name="Date Placeholder 4">
            <a:extLst>
              <a:ext uri="{FF2B5EF4-FFF2-40B4-BE49-F238E27FC236}">
                <a16:creationId xmlns:a16="http://schemas.microsoft.com/office/drawing/2014/main" id="{DAD92F32-522C-434A-AFC4-75A0D148298F}"/>
              </a:ext>
            </a:extLst>
          </p:cNvPr>
          <p:cNvSpPr>
            <a:spLocks noGrp="1"/>
          </p:cNvSpPr>
          <p:nvPr>
            <p:ph type="dt" idx="1"/>
          </p:nvPr>
        </p:nvSpPr>
        <p:spPr/>
        <p:txBody>
          <a:bodyPr/>
          <a:lstStyle/>
          <a:p>
            <a:r>
              <a:rPr lang="en-US"/>
              <a:t>8/10/2022</a:t>
            </a:r>
            <a:endParaRPr lang="en-US" dirty="0"/>
          </a:p>
        </p:txBody>
      </p:sp>
    </p:spTree>
    <p:extLst>
      <p:ext uri="{BB962C8B-B14F-4D97-AF65-F5344CB8AC3E}">
        <p14:creationId xmlns:p14="http://schemas.microsoft.com/office/powerpoint/2010/main" val="362822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7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86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07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89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366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1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005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397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67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215EF3-A6CB-E54C-B6CC-01F257EC0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807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a:solidFill>
                  <a:prstClr val="black">
                    <a:tint val="75000"/>
                  </a:prstClr>
                </a:solidFill>
              </a:rPr>
              <a:t>8/10/2022</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1215EF3-A6CB-E54C-B6CC-01F257EC0178}"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997639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parishfinance@archmil.or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Moyerj@archmil.org"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mailto:engell@archmil.org" TargetMode="External"/><Relationship Id="rId4" Type="http://schemas.openxmlformats.org/officeDocument/2006/relationships/hyperlink" Target="mailto:lairdm@archmil.org"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s://freepngimg.com/png/88489-text-symbol-question-drawing-mark-free-download-png-hq" TargetMode="External"/><Relationship Id="rId4" Type="http://schemas.openxmlformats.org/officeDocument/2006/relationships/image" Target="../media/image24.png"/></Relationships>
</file>

<file path=ppt/slides/_rels/slide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D83329-1074-E547-A7EC-256F39A84D6E}"/>
              </a:ext>
            </a:extLst>
          </p:cNvPr>
          <p:cNvPicPr>
            <a:picLocks noChangeAspect="1"/>
          </p:cNvPicPr>
          <p:nvPr/>
        </p:nvPicPr>
        <p:blipFill rotWithShape="1">
          <a:blip r:embed="rId3">
            <a:extLst>
              <a:ext uri="{28A0092B-C50C-407E-A947-70E740481C1C}">
                <a14:useLocalDpi xmlns:a14="http://schemas.microsoft.com/office/drawing/2010/main" val="0"/>
              </a:ext>
            </a:extLst>
          </a:blip>
          <a:srcRect t="11321"/>
          <a:stretch/>
        </p:blipFill>
        <p:spPr>
          <a:xfrm>
            <a:off x="142567" y="151117"/>
            <a:ext cx="8858865" cy="3581400"/>
          </a:xfrm>
          <a:prstGeom prst="rect">
            <a:avLst/>
          </a:prstGeom>
        </p:spPr>
      </p:pic>
      <p:sp>
        <p:nvSpPr>
          <p:cNvPr id="4" name="Rectangle 3">
            <a:extLst>
              <a:ext uri="{FF2B5EF4-FFF2-40B4-BE49-F238E27FC236}">
                <a16:creationId xmlns:a16="http://schemas.microsoft.com/office/drawing/2014/main" id="{B6EF0363-952A-3144-9A18-05F7534051AF}"/>
              </a:ext>
            </a:extLst>
          </p:cNvPr>
          <p:cNvSpPr/>
          <p:nvPr/>
        </p:nvSpPr>
        <p:spPr>
          <a:xfrm>
            <a:off x="-10886" y="5257800"/>
            <a:ext cx="9144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New Business Administrator Institute</a:t>
            </a:r>
          </a:p>
        </p:txBody>
      </p:sp>
      <p:pic>
        <p:nvPicPr>
          <p:cNvPr id="5" name="Picture 4">
            <a:extLst>
              <a:ext uri="{FF2B5EF4-FFF2-40B4-BE49-F238E27FC236}">
                <a16:creationId xmlns:a16="http://schemas.microsoft.com/office/drawing/2014/main" id="{F6120BC3-4EB5-CA46-B26B-CD64B0854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
          <a:stretch/>
        </p:blipFill>
        <p:spPr>
          <a:xfrm>
            <a:off x="3124200" y="1403350"/>
            <a:ext cx="2672862" cy="3397250"/>
          </a:xfrm>
          <a:prstGeom prst="rect">
            <a:avLst/>
          </a:prstGeom>
        </p:spPr>
      </p:pic>
      <p:sp>
        <p:nvSpPr>
          <p:cNvPr id="2" name="Slide Number Placeholder 1">
            <a:extLst>
              <a:ext uri="{FF2B5EF4-FFF2-40B4-BE49-F238E27FC236}">
                <a16:creationId xmlns:a16="http://schemas.microsoft.com/office/drawing/2014/main" id="{F870B56B-9923-4D07-8B31-D0DAA1C15E7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a:t>
            </a:fld>
            <a:endParaRPr lang="en-US" dirty="0">
              <a:solidFill>
                <a:prstClr val="black">
                  <a:tint val="75000"/>
                </a:prstClr>
              </a:solidFill>
            </a:endParaRPr>
          </a:p>
        </p:txBody>
      </p:sp>
      <p:sp>
        <p:nvSpPr>
          <p:cNvPr id="3" name="TextBox 2">
            <a:extLst>
              <a:ext uri="{FF2B5EF4-FFF2-40B4-BE49-F238E27FC236}">
                <a16:creationId xmlns:a16="http://schemas.microsoft.com/office/drawing/2014/main" id="{2479ED8B-D451-4E67-9584-0CCDD02CD28C}"/>
              </a:ext>
            </a:extLst>
          </p:cNvPr>
          <p:cNvSpPr txBox="1"/>
          <p:nvPr/>
        </p:nvSpPr>
        <p:spPr>
          <a:xfrm>
            <a:off x="142566" y="5677987"/>
            <a:ext cx="8544233" cy="615553"/>
          </a:xfrm>
          <a:prstGeom prst="rect">
            <a:avLst/>
          </a:prstGeom>
          <a:noFill/>
        </p:spPr>
        <p:txBody>
          <a:bodyPr wrap="square" rtlCol="0">
            <a:spAutoFit/>
          </a:bodyPr>
          <a:lstStyle/>
          <a:p>
            <a:pPr algn="ctr"/>
            <a:r>
              <a:rPr lang="en-US" sz="2000" dirty="0"/>
              <a:t>Session IV</a:t>
            </a:r>
          </a:p>
          <a:p>
            <a:pPr algn="ctr"/>
            <a:r>
              <a:rPr lang="en-US" sz="1400" i="1" dirty="0"/>
              <a:t>August 10, 2022</a:t>
            </a:r>
            <a:endParaRPr lang="en-US" i="1" dirty="0"/>
          </a:p>
        </p:txBody>
      </p:sp>
      <p:sp>
        <p:nvSpPr>
          <p:cNvPr id="6" name="Date Placeholder 5">
            <a:extLst>
              <a:ext uri="{FF2B5EF4-FFF2-40B4-BE49-F238E27FC236}">
                <a16:creationId xmlns:a16="http://schemas.microsoft.com/office/drawing/2014/main" id="{DFC19B99-2214-9A77-BECD-973B5979364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301591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2 – Data Entry “Dos and Don’ts”</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4"/>
            <a:ext cx="8229600" cy="4181475"/>
          </a:xfrm>
          <a:noFill/>
        </p:spPr>
        <p:txBody>
          <a:bodyPr>
            <a:normAutofit/>
          </a:bodyPr>
          <a:lstStyle/>
          <a:p>
            <a:r>
              <a:rPr lang="en-US" b="1" dirty="0"/>
              <a:t>Do</a:t>
            </a:r>
            <a:r>
              <a:rPr lang="en-US" dirty="0"/>
              <a:t> fill out </a:t>
            </a:r>
            <a:r>
              <a:rPr lang="en-US" b="1" dirty="0"/>
              <a:t>all</a:t>
            </a:r>
            <a:r>
              <a:rPr lang="en-US" dirty="0"/>
              <a:t> of the data points at the top of the worksheet.</a:t>
            </a:r>
          </a:p>
          <a:p>
            <a:r>
              <a:rPr lang="en-US" b="1" dirty="0"/>
              <a:t>Do not </a:t>
            </a:r>
            <a:r>
              <a:rPr lang="en-US" dirty="0"/>
              <a:t>“cut and paste” or “drag and drop” within any cells, since this could create errors in locked cells that you cannot reset. </a:t>
            </a:r>
          </a:p>
          <a:p>
            <a:r>
              <a:rPr lang="en-US" b="1" dirty="0"/>
              <a:t>Do</a:t>
            </a:r>
            <a:r>
              <a:rPr lang="en-US" dirty="0"/>
              <a:t> use simple formulas in excel to track multiple numbers from your internal financial statements that are mapped into one cell on the CFS.</a:t>
            </a:r>
          </a:p>
          <a:p>
            <a:r>
              <a:rPr lang="en-US" b="1" dirty="0"/>
              <a:t>Do</a:t>
            </a:r>
            <a:r>
              <a:rPr lang="en-US" dirty="0"/>
              <a:t> use cell “comments” to provide additional details.</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44407FEF-44D5-DB4F-21EC-41AA61B539A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99236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3 – COVID-19</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3951288"/>
          </a:xfrm>
          <a:noFill/>
        </p:spPr>
        <p:txBody>
          <a:bodyPr>
            <a:normAutofit/>
          </a:bodyPr>
          <a:lstStyle/>
          <a:p>
            <a:r>
              <a:rPr lang="en-US" dirty="0"/>
              <a:t>This worksheet requires a summary of any pandemic assistance received from COVID-19 financial relief programs.</a:t>
            </a:r>
          </a:p>
          <a:p>
            <a:pPr lvl="1"/>
            <a:r>
              <a:rPr lang="en-US" dirty="0"/>
              <a:t>Includes PPP, ERTC, EANS, FFCRA, and others</a:t>
            </a:r>
          </a:p>
          <a:p>
            <a:r>
              <a:rPr lang="en-US" dirty="0"/>
              <a:t>If the data entered on this worksheet does not match what was entered on the Data Entry worksheet, the following error message will appear:</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11</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pic>
        <p:nvPicPr>
          <p:cNvPr id="5" name="Picture 4">
            <a:extLst>
              <a:ext uri="{FF2B5EF4-FFF2-40B4-BE49-F238E27FC236}">
                <a16:creationId xmlns:a16="http://schemas.microsoft.com/office/drawing/2014/main" id="{1FB1B6BC-13D2-3FCD-C0B2-C1F57852447C}"/>
              </a:ext>
            </a:extLst>
          </p:cNvPr>
          <p:cNvPicPr>
            <a:picLocks noChangeAspect="1"/>
          </p:cNvPicPr>
          <p:nvPr/>
        </p:nvPicPr>
        <p:blipFill>
          <a:blip r:embed="rId4"/>
          <a:stretch>
            <a:fillRect/>
          </a:stretch>
        </p:blipFill>
        <p:spPr>
          <a:xfrm>
            <a:off x="1195387" y="4737099"/>
            <a:ext cx="6753225" cy="1171575"/>
          </a:xfrm>
          <a:prstGeom prst="rect">
            <a:avLst/>
          </a:prstGeom>
        </p:spPr>
      </p:pic>
      <p:sp>
        <p:nvSpPr>
          <p:cNvPr id="4" name="Date Placeholder 3">
            <a:extLst>
              <a:ext uri="{FF2B5EF4-FFF2-40B4-BE49-F238E27FC236}">
                <a16:creationId xmlns:a16="http://schemas.microsoft.com/office/drawing/2014/main" id="{09CC3DD1-E5E3-20BB-E4E2-7A4EE15DF34E}"/>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45894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4 – Restricted &amp; Debt Recon</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2683761"/>
          </a:xfrm>
          <a:noFill/>
        </p:spPr>
        <p:txBody>
          <a:bodyPr>
            <a:normAutofit fontScale="92500" lnSpcReduction="20000"/>
          </a:bodyPr>
          <a:lstStyle/>
          <a:p>
            <a:r>
              <a:rPr lang="en-US" dirty="0"/>
              <a:t>This worksheet provides an analysis of the restricted funds and long-term or mortgage debt held by the parish.</a:t>
            </a:r>
          </a:p>
          <a:p>
            <a:pPr lvl="1"/>
            <a:r>
              <a:rPr lang="en-US" dirty="0"/>
              <a:t>The beginning balance of these items plus current year revenue, less current year expense, and +/- unrealized gains and losses should equal the ending balance. </a:t>
            </a:r>
          </a:p>
          <a:p>
            <a:r>
              <a:rPr lang="en-US" dirty="0"/>
              <a:t>You only need to fill out the yellow boxes, the rest will be auto-filled.  These should be the same as your previous year CFS.</a:t>
            </a:r>
          </a:p>
          <a:p>
            <a:r>
              <a:rPr lang="en-US" dirty="0"/>
              <a:t>Make sure you have no reconciliation differences before submitting your CFS.</a:t>
            </a:r>
          </a:p>
          <a:p>
            <a:endParaRPr lang="en-US" dirty="0"/>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12</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pic>
        <p:nvPicPr>
          <p:cNvPr id="5" name="Picture 4">
            <a:extLst>
              <a:ext uri="{FF2B5EF4-FFF2-40B4-BE49-F238E27FC236}">
                <a16:creationId xmlns:a16="http://schemas.microsoft.com/office/drawing/2014/main" id="{75BCA11A-C26F-7EAE-8505-C04649153D52}"/>
              </a:ext>
            </a:extLst>
          </p:cNvPr>
          <p:cNvPicPr>
            <a:picLocks noChangeAspect="1"/>
          </p:cNvPicPr>
          <p:nvPr/>
        </p:nvPicPr>
        <p:blipFill>
          <a:blip r:embed="rId4"/>
          <a:stretch>
            <a:fillRect/>
          </a:stretch>
        </p:blipFill>
        <p:spPr>
          <a:xfrm>
            <a:off x="1352550" y="4865398"/>
            <a:ext cx="6496050" cy="1840202"/>
          </a:xfrm>
          <a:prstGeom prst="rect">
            <a:avLst/>
          </a:prstGeom>
        </p:spPr>
      </p:pic>
      <p:sp>
        <p:nvSpPr>
          <p:cNvPr id="4" name="Date Placeholder 3">
            <a:extLst>
              <a:ext uri="{FF2B5EF4-FFF2-40B4-BE49-F238E27FC236}">
                <a16:creationId xmlns:a16="http://schemas.microsoft.com/office/drawing/2014/main" id="{54AF776F-41FE-E5DF-0EF3-84D51956631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23318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5 – Explanations (Restricted Funds)</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2780567"/>
          </a:xfrm>
          <a:noFill/>
        </p:spPr>
        <p:txBody>
          <a:bodyPr>
            <a:normAutofit fontScale="92500" lnSpcReduction="10000"/>
          </a:bodyPr>
          <a:lstStyle/>
          <a:p>
            <a:r>
              <a:rPr lang="en-US" dirty="0"/>
              <a:t>This worksheets requires you to input data on restricted funds, not including cemeteries.</a:t>
            </a:r>
          </a:p>
          <a:p>
            <a:pPr lvl="1"/>
            <a:r>
              <a:rPr lang="en-US" dirty="0"/>
              <a:t>Dollar Amount</a:t>
            </a:r>
          </a:p>
          <a:p>
            <a:pPr lvl="1"/>
            <a:r>
              <a:rPr lang="en-US" dirty="0"/>
              <a:t>Purpose of the Funds</a:t>
            </a:r>
          </a:p>
          <a:p>
            <a:r>
              <a:rPr lang="en-US" dirty="0"/>
              <a:t>Only include truly restricted funds in your restricted fund balances</a:t>
            </a:r>
          </a:p>
          <a:p>
            <a:r>
              <a:rPr lang="en-US" dirty="0"/>
              <a:t>The CFS is set up to verify that the values on the Explanations worksheet reconcile to the Balance Sheet. If this isn’t the case, you will see a large red error message at the top of the page.</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pic>
        <p:nvPicPr>
          <p:cNvPr id="5" name="Picture 4">
            <a:extLst>
              <a:ext uri="{FF2B5EF4-FFF2-40B4-BE49-F238E27FC236}">
                <a16:creationId xmlns:a16="http://schemas.microsoft.com/office/drawing/2014/main" id="{DC7C80BF-625D-EB75-F375-FBB8B1D311FD}"/>
              </a:ext>
            </a:extLst>
          </p:cNvPr>
          <p:cNvPicPr>
            <a:picLocks noChangeAspect="1"/>
          </p:cNvPicPr>
          <p:nvPr/>
        </p:nvPicPr>
        <p:blipFill>
          <a:blip r:embed="rId4"/>
          <a:stretch>
            <a:fillRect/>
          </a:stretch>
        </p:blipFill>
        <p:spPr>
          <a:xfrm>
            <a:off x="1171575" y="5004629"/>
            <a:ext cx="6477000" cy="1566448"/>
          </a:xfrm>
          <a:prstGeom prst="rect">
            <a:avLst/>
          </a:prstGeom>
        </p:spPr>
      </p:pic>
      <p:sp>
        <p:nvSpPr>
          <p:cNvPr id="4" name="Date Placeholder 3">
            <a:extLst>
              <a:ext uri="{FF2B5EF4-FFF2-40B4-BE49-F238E27FC236}">
                <a16:creationId xmlns:a16="http://schemas.microsoft.com/office/drawing/2014/main" id="{FC2FADFC-EC71-2169-64C2-CBADD42429E3}"/>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35295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6 – Balance Sheet</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3951288"/>
          </a:xfrm>
          <a:noFill/>
        </p:spPr>
        <p:txBody>
          <a:bodyPr>
            <a:normAutofit/>
          </a:bodyPr>
          <a:lstStyle/>
          <a:p>
            <a:r>
              <a:rPr lang="en-US" dirty="0"/>
              <a:t>Based on the figures provided on the Data Entry worksheet, a Balance Sheet is populated.</a:t>
            </a:r>
          </a:p>
          <a:p>
            <a:r>
              <a:rPr lang="en-US" dirty="0"/>
              <a:t>The accounts are consolidated for easy review, with restricted funds being recorded separately.</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8AE05E94-DCAD-1F92-C17E-C76DA6D64B3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75039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7 – P&amp;L</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4"/>
            <a:ext cx="8229600" cy="4302125"/>
          </a:xfrm>
          <a:noFill/>
        </p:spPr>
        <p:txBody>
          <a:bodyPr>
            <a:normAutofit fontScale="92500" lnSpcReduction="10000"/>
          </a:bodyPr>
          <a:lstStyle/>
          <a:p>
            <a:r>
              <a:rPr lang="en-US" dirty="0"/>
              <a:t>Based on the figures provided on the Data Entry worksheet, a P&amp;L is populated.</a:t>
            </a:r>
          </a:p>
          <a:p>
            <a:r>
              <a:rPr lang="en-US" dirty="0"/>
              <a:t>The accounts are consolidated for easy review.</a:t>
            </a:r>
          </a:p>
          <a:p>
            <a:r>
              <a:rPr lang="en-US" dirty="0"/>
              <a:t>For more accurate financial reporting, the P&amp;L is separated into the following categories:</a:t>
            </a:r>
          </a:p>
          <a:p>
            <a:pPr marL="914400" lvl="1" indent="-457200">
              <a:buFont typeface="+mj-lt"/>
              <a:buAutoNum type="arabicPeriod"/>
            </a:pPr>
            <a:r>
              <a:rPr lang="en-US" dirty="0"/>
              <a:t>Operating</a:t>
            </a:r>
          </a:p>
          <a:p>
            <a:pPr marL="914400" lvl="1" indent="-457200">
              <a:buFont typeface="+mj-lt"/>
              <a:buAutoNum type="arabicPeriod"/>
            </a:pPr>
            <a:r>
              <a:rPr lang="en-US" dirty="0"/>
              <a:t>Restricted</a:t>
            </a:r>
          </a:p>
          <a:p>
            <a:pPr marL="914400" lvl="1" indent="-457200">
              <a:buFont typeface="+mj-lt"/>
              <a:buAutoNum type="arabicPeriod"/>
            </a:pPr>
            <a:r>
              <a:rPr lang="en-US" dirty="0"/>
              <a:t>Faith in Our Future</a:t>
            </a:r>
          </a:p>
          <a:p>
            <a:pPr marL="914400" lvl="1" indent="-457200">
              <a:buFont typeface="+mj-lt"/>
              <a:buAutoNum type="arabicPeriod"/>
            </a:pPr>
            <a:r>
              <a:rPr lang="en-US" dirty="0"/>
              <a:t>Love One Another</a:t>
            </a:r>
          </a:p>
          <a:p>
            <a:pPr marL="914400" lvl="1" indent="-457200">
              <a:buFont typeface="+mj-lt"/>
              <a:buAutoNum type="arabicPeriod"/>
            </a:pPr>
            <a:r>
              <a:rPr lang="en-US" dirty="0"/>
              <a:t>COVID-19 Relief</a:t>
            </a:r>
          </a:p>
          <a:p>
            <a:pPr marL="400050"/>
            <a:r>
              <a:rPr lang="en-US" dirty="0"/>
              <a:t>Take a look at your parish’s bottom line.  Is this close to your parish budget?  If not, provide an explanation to the Parish Finance Office when you submit your CFS.</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4657F0CB-749B-2855-67F0-3F7A9A9A20AC}"/>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87248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…More on the P&amp;L</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pic>
        <p:nvPicPr>
          <p:cNvPr id="8" name="Content Placeholder 7">
            <a:extLst>
              <a:ext uri="{FF2B5EF4-FFF2-40B4-BE49-F238E27FC236}">
                <a16:creationId xmlns:a16="http://schemas.microsoft.com/office/drawing/2014/main" id="{4B08612F-3AAD-EDE3-0926-CC445423804E}"/>
              </a:ext>
            </a:extLst>
          </p:cNvPr>
          <p:cNvPicPr>
            <a:picLocks noGrp="1" noChangeAspect="1"/>
          </p:cNvPicPr>
          <p:nvPr>
            <p:ph sz="half" idx="2"/>
          </p:nvPr>
        </p:nvPicPr>
        <p:blipFill>
          <a:blip r:embed="rId4"/>
          <a:stretch>
            <a:fillRect/>
          </a:stretch>
        </p:blipFill>
        <p:spPr>
          <a:xfrm>
            <a:off x="457200" y="2330851"/>
            <a:ext cx="8305800" cy="3158785"/>
          </a:xfrm>
        </p:spPr>
      </p:pic>
      <p:sp>
        <p:nvSpPr>
          <p:cNvPr id="11" name="Oval 10">
            <a:extLst>
              <a:ext uri="{FF2B5EF4-FFF2-40B4-BE49-F238E27FC236}">
                <a16:creationId xmlns:a16="http://schemas.microsoft.com/office/drawing/2014/main" id="{223A6026-2A7D-771C-0081-A3F53E94F55C}"/>
              </a:ext>
            </a:extLst>
          </p:cNvPr>
          <p:cNvSpPr/>
          <p:nvPr/>
        </p:nvSpPr>
        <p:spPr>
          <a:xfrm>
            <a:off x="228600" y="2695976"/>
            <a:ext cx="8763000" cy="504424"/>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39BE669-318C-903D-7705-E52659602878}"/>
              </a:ext>
            </a:extLst>
          </p:cNvPr>
          <p:cNvSpPr/>
          <p:nvPr/>
        </p:nvSpPr>
        <p:spPr>
          <a:xfrm>
            <a:off x="228600" y="5058176"/>
            <a:ext cx="8763000" cy="504424"/>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D61B3E2-4957-348A-9C53-47027CD43B3D}"/>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78195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8 – School</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3951288"/>
          </a:xfrm>
          <a:noFill/>
        </p:spPr>
        <p:txBody>
          <a:bodyPr>
            <a:normAutofit/>
          </a:bodyPr>
          <a:lstStyle/>
          <a:p>
            <a:r>
              <a:rPr lang="en-US" dirty="0"/>
              <a:t>Based on the figures provided on the Data Entry worksheet, school financial information is populated.</a:t>
            </a:r>
          </a:p>
          <a:p>
            <a:r>
              <a:rPr lang="en-US" dirty="0"/>
              <a:t>A P&amp;L specific to the school is populated with other key financial data points:</a:t>
            </a:r>
          </a:p>
          <a:p>
            <a:pPr marL="914400" lvl="1" indent="-457200">
              <a:buFont typeface="+mj-lt"/>
              <a:buAutoNum type="arabicPeriod"/>
            </a:pPr>
            <a:r>
              <a:rPr lang="en-US" dirty="0"/>
              <a:t>Cost per student</a:t>
            </a:r>
          </a:p>
          <a:p>
            <a:pPr marL="914400" lvl="1" indent="-457200">
              <a:buFont typeface="+mj-lt"/>
              <a:buAutoNum type="arabicPeriod"/>
            </a:pPr>
            <a:r>
              <a:rPr lang="en-US" dirty="0"/>
              <a:t>Parish subsidy (“net parish support”)</a:t>
            </a:r>
          </a:p>
          <a:p>
            <a:r>
              <a:rPr lang="en-US" dirty="0"/>
              <a:t>For Choice schools, the financials must be reported using the Archdiocesan modified cash basis of accounting (Note: this may differ from your audited financial statements)</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1B0C502B-3311-9A3C-AB8B-EEA30AF99F1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93336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9 – Assessment</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4"/>
            <a:ext cx="8229600" cy="4302126"/>
          </a:xfrm>
          <a:noFill/>
        </p:spPr>
        <p:txBody>
          <a:bodyPr>
            <a:normAutofit fontScale="85000" lnSpcReduction="10000"/>
          </a:bodyPr>
          <a:lstStyle/>
          <a:p>
            <a:r>
              <a:rPr lang="en-US" dirty="0"/>
              <a:t>The Archdiocesan assessment is calculated based on the figures provided in the CFS.</a:t>
            </a:r>
          </a:p>
          <a:p>
            <a:r>
              <a:rPr lang="en-US" dirty="0"/>
              <a:t>For 2022-23 (based on 2021-22 income), parishes will be assessed at 5% of their unrestricted income.</a:t>
            </a:r>
          </a:p>
          <a:p>
            <a:r>
              <a:rPr lang="en-US" dirty="0"/>
              <a:t>There are two deductions that parishes can receive.</a:t>
            </a:r>
          </a:p>
          <a:p>
            <a:pPr marL="914400" lvl="1" indent="-457200">
              <a:buFont typeface="+mj-lt"/>
              <a:buAutoNum type="arabicPeriod"/>
            </a:pPr>
            <a:r>
              <a:rPr lang="en-US" dirty="0"/>
              <a:t>A parish may subtract 10% of their long-term debt from their assessable income.</a:t>
            </a:r>
          </a:p>
          <a:p>
            <a:pPr marL="914400" lvl="1" indent="-457200">
              <a:buFont typeface="+mj-lt"/>
              <a:buAutoNum type="arabicPeriod"/>
            </a:pPr>
            <a:r>
              <a:rPr lang="en-US" dirty="0"/>
              <a:t>A parish receives a credit based on their enrollment and the average Archdiocesan cost per student.</a:t>
            </a:r>
          </a:p>
          <a:p>
            <a:pPr lvl="2"/>
            <a:r>
              <a:rPr lang="en-US" dirty="0"/>
              <a:t>This credit is only for parish schools, not consolidated or collaborative schools.</a:t>
            </a:r>
          </a:p>
          <a:p>
            <a:r>
              <a:rPr lang="en-US" dirty="0"/>
              <a:t>Your first quarter Assessment payment is due September 1</a:t>
            </a:r>
            <a:r>
              <a:rPr lang="en-US" baseline="30000" dirty="0"/>
              <a:t>st</a:t>
            </a:r>
            <a:r>
              <a:rPr lang="en-US" dirty="0"/>
              <a:t>. Note this is before the due date to file your CFS and before the assessment billing occurs.  Do not wait until you receive your bill.  </a:t>
            </a:r>
          </a:p>
          <a:p>
            <a:r>
              <a:rPr lang="en-US" dirty="0"/>
              <a:t>The Assessment calculation is currently under review and may be updated in future years. </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852E9407-D13B-FCB3-83F7-04F20D5B47CC}"/>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301688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205767"/>
            <a:ext cx="8229600" cy="639762"/>
          </a:xfrm>
        </p:spPr>
        <p:txBody>
          <a:bodyPr/>
          <a:lstStyle/>
          <a:p>
            <a:r>
              <a:rPr lang="en-US" dirty="0"/>
              <a:t>A word on the Assessment…</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381000" y="1827639"/>
            <a:ext cx="8229600" cy="4546601"/>
          </a:xfrm>
          <a:noFill/>
        </p:spPr>
        <p:txBody>
          <a:bodyPr>
            <a:normAutofit fontScale="77500" lnSpcReduction="20000"/>
          </a:bodyPr>
          <a:lstStyle/>
          <a:p>
            <a:r>
              <a:rPr lang="en-US" dirty="0"/>
              <a:t>In September 2017, the Archdiocese met with parishes to discuss a planned increase in Assessment rate, which was 4% at the time.</a:t>
            </a:r>
          </a:p>
          <a:p>
            <a:r>
              <a:rPr lang="en-US" dirty="0"/>
              <a:t>Factors that were considered:</a:t>
            </a:r>
          </a:p>
          <a:p>
            <a:pPr lvl="1"/>
            <a:r>
              <a:rPr lang="en-US" dirty="0"/>
              <a:t>Archdiocese of Milwaukee Assessment among lowest in nation</a:t>
            </a:r>
          </a:p>
          <a:p>
            <a:pPr lvl="1"/>
            <a:r>
              <a:rPr lang="en-US" dirty="0"/>
              <a:t>Many Dioceses have mandatory annual appeal goals</a:t>
            </a:r>
          </a:p>
          <a:p>
            <a:pPr lvl="1"/>
            <a:r>
              <a:rPr lang="en-US" dirty="0"/>
              <a:t>No change in assessment since 1981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pandemic and Love One Another capital campaign have delayed progress on the update to the Assessment.</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19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graphicFrame>
        <p:nvGraphicFramePr>
          <p:cNvPr id="5" name="Table 4">
            <a:extLst>
              <a:ext uri="{FF2B5EF4-FFF2-40B4-BE49-F238E27FC236}">
                <a16:creationId xmlns:a16="http://schemas.microsoft.com/office/drawing/2014/main" id="{F4D27E97-F915-92C1-C73D-EFE2F5CDD425}"/>
              </a:ext>
            </a:extLst>
          </p:cNvPr>
          <p:cNvGraphicFramePr>
            <a:graphicFrameLocks noGrp="1"/>
          </p:cNvGraphicFramePr>
          <p:nvPr>
            <p:extLst>
              <p:ext uri="{D42A27DB-BD31-4B8C-83A1-F6EECF244321}">
                <p14:modId xmlns:p14="http://schemas.microsoft.com/office/powerpoint/2010/main" val="1491795173"/>
              </p:ext>
            </p:extLst>
          </p:nvPr>
        </p:nvGraphicFramePr>
        <p:xfrm>
          <a:off x="1219200" y="3505200"/>
          <a:ext cx="5334000" cy="2011680"/>
        </p:xfrm>
        <a:graphic>
          <a:graphicData uri="http://schemas.openxmlformats.org/drawingml/2006/table">
            <a:tbl>
              <a:tblPr firstRow="1" firstCol="1" bandRow="1"/>
              <a:tblGrid>
                <a:gridCol w="1443247">
                  <a:extLst>
                    <a:ext uri="{9D8B030D-6E8A-4147-A177-3AD203B41FA5}">
                      <a16:colId xmlns:a16="http://schemas.microsoft.com/office/drawing/2014/main" val="491214104"/>
                    </a:ext>
                  </a:extLst>
                </a:gridCol>
                <a:gridCol w="1515409">
                  <a:extLst>
                    <a:ext uri="{9D8B030D-6E8A-4147-A177-3AD203B41FA5}">
                      <a16:colId xmlns:a16="http://schemas.microsoft.com/office/drawing/2014/main" val="3020642077"/>
                    </a:ext>
                  </a:extLst>
                </a:gridCol>
                <a:gridCol w="2375344">
                  <a:extLst>
                    <a:ext uri="{9D8B030D-6E8A-4147-A177-3AD203B41FA5}">
                      <a16:colId xmlns:a16="http://schemas.microsoft.com/office/drawing/2014/main" val="1917312713"/>
                    </a:ext>
                  </a:extLst>
                </a:gridCol>
              </a:tblGrid>
              <a:tr h="309880">
                <a:tc>
                  <a:txBody>
                    <a:bodyPr/>
                    <a:lstStyle/>
                    <a:p>
                      <a:pPr marL="0" marR="0">
                        <a:spcBef>
                          <a:spcPts val="0"/>
                        </a:spcBef>
                        <a:spcAft>
                          <a:spcPts val="0"/>
                        </a:spcAft>
                      </a:pP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Fiscal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Year Billed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564515191"/>
                  </a:ext>
                </a:extLst>
              </a:tr>
              <a:tr h="309880">
                <a:tc>
                  <a:txBody>
                    <a:bodyPr/>
                    <a:lstStyle/>
                    <a:p>
                      <a:pPr marL="0" marR="0">
                        <a:spcBef>
                          <a:spcPts val="0"/>
                        </a:spcBef>
                        <a:spcAft>
                          <a:spcPts val="0"/>
                        </a:spcAft>
                      </a:pPr>
                      <a:r>
                        <a:rPr lang="en-US"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2017-18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284171322"/>
                  </a:ext>
                </a:extLst>
              </a:tr>
              <a:tr h="309880">
                <a:tc>
                  <a:txBody>
                    <a:bodyPr/>
                    <a:lstStyle/>
                    <a:p>
                      <a:pPr marL="0" marR="0">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2018-19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2019-20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spcBef>
                          <a:spcPts val="0"/>
                        </a:spcBef>
                        <a:spcAft>
                          <a:spcPts val="0"/>
                        </a:spcAft>
                      </a:pPr>
                      <a:r>
                        <a:rPr lang="en-US" sz="2200">
                          <a:effectLst/>
                          <a:latin typeface="Calibri" panose="020F050202020403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2216575069"/>
                  </a:ext>
                </a:extLst>
              </a:tr>
              <a:tr h="309880">
                <a:tc>
                  <a:txBody>
                    <a:bodyPr/>
                    <a:lstStyle/>
                    <a:p>
                      <a:pPr marL="0" marR="0">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(pause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4030770626"/>
                  </a:ext>
                </a:extLst>
              </a:tr>
              <a:tr h="309880">
                <a:tc>
                  <a:txBody>
                    <a:bodyPr/>
                    <a:lstStyle/>
                    <a:p>
                      <a:pPr marL="0" marR="0">
                        <a:spcBef>
                          <a:spcPts val="0"/>
                        </a:spcBef>
                        <a:spcAft>
                          <a:spcPts val="0"/>
                        </a:spcAft>
                      </a:pPr>
                      <a:r>
                        <a:rPr lang="en-US" sz="2200" b="1">
                          <a:effectLst/>
                          <a:latin typeface="Calibri" panose="020F0502020204030204" pitchFamily="34" charset="0"/>
                          <a:ea typeface="Calibri" panose="020F0502020204030204" pitchFamily="34" charset="0"/>
                          <a:cs typeface="Times New Roman" panose="02020603050405020304" pitchFamily="18" charset="0"/>
                        </a:rPr>
                        <a:t>2020-21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spcBef>
                          <a:spcPts val="0"/>
                        </a:spcBef>
                        <a:spcAft>
                          <a:spcPts val="0"/>
                        </a:spcAft>
                      </a:pPr>
                      <a:r>
                        <a:rPr lang="en-US" sz="2200">
                          <a:effectLst/>
                          <a:latin typeface="Calibri" panose="020F0502020204030204" pitchFamily="34" charset="0"/>
                          <a:ea typeface="Calibri" panose="020F0502020204030204" pitchFamily="34" charset="0"/>
                          <a:cs typeface="Times New Roman" panose="02020603050405020304" pitchFamily="18" charset="0"/>
                        </a:rPr>
                        <a:t>2021-22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spcBef>
                          <a:spcPts val="0"/>
                        </a:spcBef>
                        <a:spcAft>
                          <a:spcPts val="0"/>
                        </a:spcAft>
                      </a:pPr>
                      <a:r>
                        <a:rPr lang="en-US" sz="2200">
                          <a:effectLst/>
                          <a:latin typeface="Calibri" panose="020F0502020204030204" pitchFamily="34" charset="0"/>
                          <a:ea typeface="Calibri" panose="020F0502020204030204" pitchFamily="34"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2224738305"/>
                  </a:ext>
                </a:extLst>
              </a:tr>
              <a:tr h="309880">
                <a:tc>
                  <a:txBody>
                    <a:bodyPr/>
                    <a:lstStyle/>
                    <a:p>
                      <a:pPr marL="0" marR="0">
                        <a:spcBef>
                          <a:spcPts val="0"/>
                        </a:spcBef>
                        <a:spcAft>
                          <a:spcPts val="0"/>
                        </a:spcAft>
                      </a:pPr>
                      <a:r>
                        <a:rPr lang="en-US" sz="2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0"/>
                        </a:spcAft>
                      </a:pPr>
                      <a:r>
                        <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1860890947"/>
                  </a:ext>
                </a:extLst>
              </a:tr>
            </a:tbl>
          </a:graphicData>
        </a:graphic>
      </p:graphicFrame>
      <p:sp>
        <p:nvSpPr>
          <p:cNvPr id="7" name="Arrow: Left 6">
            <a:extLst>
              <a:ext uri="{FF2B5EF4-FFF2-40B4-BE49-F238E27FC236}">
                <a16:creationId xmlns:a16="http://schemas.microsoft.com/office/drawing/2014/main" id="{7CB65B7D-307D-A49F-8D2E-BBA47F486080}"/>
              </a:ext>
            </a:extLst>
          </p:cNvPr>
          <p:cNvSpPr/>
          <p:nvPr/>
        </p:nvSpPr>
        <p:spPr>
          <a:xfrm>
            <a:off x="6591300" y="4419600"/>
            <a:ext cx="19050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 are still here</a:t>
            </a:r>
          </a:p>
        </p:txBody>
      </p:sp>
      <p:sp>
        <p:nvSpPr>
          <p:cNvPr id="4" name="Date Placeholder 3">
            <a:extLst>
              <a:ext uri="{FF2B5EF4-FFF2-40B4-BE49-F238E27FC236}">
                <a16:creationId xmlns:a16="http://schemas.microsoft.com/office/drawing/2014/main" id="{16FD4D14-5763-1124-F9C6-3EA74D74BE1E}"/>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23159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33371"/>
            <a:ext cx="9144793" cy="1012024"/>
          </a:xfrm>
          <a:prstGeom prst="rect">
            <a:avLst/>
          </a:prstGeom>
        </p:spPr>
      </p:pic>
      <p:sp>
        <p:nvSpPr>
          <p:cNvPr id="8" name="TextBox 7"/>
          <p:cNvSpPr txBox="1"/>
          <p:nvPr/>
        </p:nvSpPr>
        <p:spPr>
          <a:xfrm>
            <a:off x="2437497" y="304800"/>
            <a:ext cx="6515099" cy="469167"/>
          </a:xfrm>
          <a:prstGeom prst="rect">
            <a:avLst/>
          </a:prstGeom>
          <a:noFill/>
        </p:spPr>
        <p:txBody>
          <a:bodyPr wrap="square" rtlCol="0">
            <a:spAutoFit/>
          </a:bodyPr>
          <a:lstStyle/>
          <a:p>
            <a:pPr>
              <a:lnSpc>
                <a:spcPct val="110000"/>
              </a:lnSpc>
            </a:pPr>
            <a:r>
              <a:rPr lang="en-US" sz="2400" dirty="0">
                <a:solidFill>
                  <a:schemeClr val="bg1"/>
                </a:solidFill>
                <a:latin typeface="Times New Roman"/>
                <a:cs typeface="Times New Roman"/>
              </a:rPr>
              <a:t>Opening Prayer</a:t>
            </a:r>
          </a:p>
        </p:txBody>
      </p:sp>
      <p:sp>
        <p:nvSpPr>
          <p:cNvPr id="2" name="Slide Number Placeholder 1">
            <a:extLst>
              <a:ext uri="{FF2B5EF4-FFF2-40B4-BE49-F238E27FC236}">
                <a16:creationId xmlns:a16="http://schemas.microsoft.com/office/drawing/2014/main" id="{F10F62FF-73DA-4070-BC81-C49A5D3CF58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6C1D0305-561F-3528-C8DA-A79B5D48C9BF}"/>
              </a:ext>
            </a:extLst>
          </p:cNvPr>
          <p:cNvSpPr txBox="1"/>
          <p:nvPr/>
        </p:nvSpPr>
        <p:spPr>
          <a:xfrm>
            <a:off x="609600" y="1045395"/>
            <a:ext cx="7696200" cy="5632311"/>
          </a:xfrm>
          <a:prstGeom prst="rect">
            <a:avLst/>
          </a:prstGeom>
          <a:noFill/>
        </p:spPr>
        <p:txBody>
          <a:bodyPr wrap="square">
            <a:spAutoFit/>
          </a:bodyPr>
          <a:lstStyle/>
          <a:p>
            <a:pPr algn="l" fontAlgn="base"/>
            <a:r>
              <a:rPr lang="en-US" b="0" i="0" dirty="0">
                <a:solidFill>
                  <a:srgbClr val="666666"/>
                </a:solidFill>
                <a:effectLst/>
                <a:latin typeface="Arial" panose="020B0604020202020204" pitchFamily="34" charset="0"/>
              </a:rPr>
              <a:t>Blessed are You, Lord our God, Creator of all that exists.</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Source of life and growth, of peace and joy, we bless</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You for all Your sons and daughters.</a:t>
            </a:r>
          </a:p>
          <a:p>
            <a:pPr algn="l" fontAlgn="base"/>
            <a:r>
              <a:rPr lang="en-US" b="0" i="0" dirty="0">
                <a:solidFill>
                  <a:srgbClr val="666666"/>
                </a:solidFill>
                <a:effectLst/>
                <a:latin typeface="Arial" panose="020B0604020202020204" pitchFamily="34" charset="0"/>
              </a:rPr>
              <a:t>The gift of administration is Yours, and You share it</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in Your goodness with persons like us.</a:t>
            </a:r>
          </a:p>
          <a:p>
            <a:pPr algn="l" fontAlgn="base"/>
            <a:r>
              <a:rPr lang="en-US" b="0" i="0" dirty="0">
                <a:solidFill>
                  <a:srgbClr val="666666"/>
                </a:solidFill>
                <a:effectLst/>
                <a:latin typeface="Arial" panose="020B0604020202020204" pitchFamily="34" charset="0"/>
              </a:rPr>
              <a:t>Please give vision and wisdom to those engaged in</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governance; good judgment and courage to supervisors;</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faith and a sense of justice to all who work as managers.</a:t>
            </a:r>
          </a:p>
          <a:p>
            <a:pPr algn="l" fontAlgn="base"/>
            <a:r>
              <a:rPr lang="en-US" b="0" i="0" dirty="0">
                <a:solidFill>
                  <a:srgbClr val="666666"/>
                </a:solidFill>
                <a:effectLst/>
                <a:latin typeface="Arial" panose="020B0604020202020204" pitchFamily="34" charset="0"/>
              </a:rPr>
              <a:t>Help us to remember that You share with us the power</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to administer, and that the work we do is Your work.</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Give us the satisfaction and joy in the performance of</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this work.</a:t>
            </a:r>
          </a:p>
          <a:p>
            <a:pPr algn="l" fontAlgn="base"/>
            <a:r>
              <a:rPr lang="en-US" b="0" i="0" dirty="0">
                <a:solidFill>
                  <a:srgbClr val="666666"/>
                </a:solidFill>
                <a:effectLst/>
                <a:latin typeface="Arial" panose="020B0604020202020204" pitchFamily="34" charset="0"/>
              </a:rPr>
              <a:t>Bless us always with Your presence, Your insight, Your</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compassion. Then we will recognize You anew, and praise</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You as You really are: Master of all that we are and do,</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the mighty and revered God.</a:t>
            </a:r>
          </a:p>
          <a:p>
            <a:pPr algn="l" fontAlgn="base"/>
            <a:r>
              <a:rPr lang="en-US" b="0" i="0" dirty="0">
                <a:solidFill>
                  <a:srgbClr val="666666"/>
                </a:solidFill>
                <a:effectLst/>
                <a:latin typeface="Arial" panose="020B0604020202020204" pitchFamily="34" charset="0"/>
              </a:rPr>
              <a:t>Blessed are You, Lord God, who share with us the gift</a:t>
            </a:r>
            <a:br>
              <a:rPr lang="en-US" b="0" i="0" dirty="0">
                <a:solidFill>
                  <a:srgbClr val="666666"/>
                </a:solidFill>
                <a:effectLst/>
                <a:latin typeface="Arial" panose="020B0604020202020204" pitchFamily="34" charset="0"/>
              </a:rPr>
            </a:br>
            <a:r>
              <a:rPr lang="en-US" b="0" i="0" dirty="0">
                <a:solidFill>
                  <a:srgbClr val="666666"/>
                </a:solidFill>
                <a:effectLst/>
                <a:latin typeface="Arial" panose="020B0604020202020204" pitchFamily="34" charset="0"/>
              </a:rPr>
              <a:t>of administration.</a:t>
            </a:r>
          </a:p>
          <a:p>
            <a:pPr algn="l" fontAlgn="base"/>
            <a:r>
              <a:rPr lang="en-US" b="0" i="1" dirty="0">
                <a:solidFill>
                  <a:srgbClr val="666666"/>
                </a:solidFill>
                <a:effectLst/>
                <a:latin typeface="Arial" panose="020B0604020202020204" pitchFamily="34" charset="0"/>
              </a:rPr>
              <a:t>Raymond C. </a:t>
            </a:r>
            <a:r>
              <a:rPr lang="en-US" b="0" i="1" dirty="0" err="1">
                <a:solidFill>
                  <a:srgbClr val="666666"/>
                </a:solidFill>
                <a:effectLst/>
                <a:latin typeface="Arial" panose="020B0604020202020204" pitchFamily="34" charset="0"/>
              </a:rPr>
              <a:t>Baumhart</a:t>
            </a:r>
            <a:r>
              <a:rPr lang="en-US" b="0" i="1" dirty="0">
                <a:solidFill>
                  <a:srgbClr val="666666"/>
                </a:solidFill>
                <a:effectLst/>
                <a:latin typeface="Arial" panose="020B0604020202020204" pitchFamily="34" charset="0"/>
              </a:rPr>
              <a:t>, S.J. b. 1923</a:t>
            </a:r>
            <a:br>
              <a:rPr lang="en-US" b="0" i="1" dirty="0">
                <a:solidFill>
                  <a:srgbClr val="666666"/>
                </a:solidFill>
                <a:effectLst/>
                <a:latin typeface="Arial" panose="020B0604020202020204" pitchFamily="34" charset="0"/>
              </a:rPr>
            </a:br>
            <a:r>
              <a:rPr lang="en-US" b="0" i="1" dirty="0">
                <a:solidFill>
                  <a:srgbClr val="666666"/>
                </a:solidFill>
                <a:effectLst/>
                <a:latin typeface="Arial" panose="020B0604020202020204" pitchFamily="34" charset="0"/>
              </a:rPr>
              <a:t>former president of Loyola University Chicago</a:t>
            </a:r>
            <a:endParaRPr lang="en-US" b="0" i="0" dirty="0">
              <a:solidFill>
                <a:srgbClr val="666666"/>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5C00E297-CCAE-FC97-13EF-6A6479D6C79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92481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10 – Sample Letter</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3951288"/>
          </a:xfrm>
          <a:noFill/>
        </p:spPr>
        <p:txBody>
          <a:bodyPr>
            <a:normAutofit lnSpcReduction="10000"/>
          </a:bodyPr>
          <a:lstStyle/>
          <a:p>
            <a:r>
              <a:rPr lang="en-US" dirty="0"/>
              <a:t>Parishes are required to submit a signed cover sheet along with the CFS.  This worksheet provides the template.</a:t>
            </a:r>
          </a:p>
          <a:p>
            <a:r>
              <a:rPr lang="en-US" dirty="0"/>
              <a:t>Signatures from Pastor/Parish Director, Trustees, and Finance Council Chair are required.</a:t>
            </a:r>
          </a:p>
          <a:p>
            <a:r>
              <a:rPr lang="en-US" dirty="0"/>
              <a:t>The following statement is included:</a:t>
            </a:r>
          </a:p>
          <a:p>
            <a:pPr lvl="1"/>
            <a:r>
              <a:rPr lang="en-US" i="1" dirty="0"/>
              <a:t>As required by Archdiocesan policy, a copy of the parish annual financial statement has been submitted to the Archdiocese.  We assert that the parish Finance Council has met and reviewed the Balance Sheet and Statement of Receipts and Disbursements for the parish, that these statements have been presented to the Pastoral Council, and that a summary of the financial statements with the same information has been communicated to our parishioners.</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D8E76B09-0E89-3C46-0C14-80849D07C35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38447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12" name="Content Placeholder 11">
            <a:extLst>
              <a:ext uri="{FF2B5EF4-FFF2-40B4-BE49-F238E27FC236}">
                <a16:creationId xmlns:a16="http://schemas.microsoft.com/office/drawing/2014/main" id="{53A0DC61-346F-27A8-8192-86E39A81DC89}"/>
              </a:ext>
            </a:extLst>
          </p:cNvPr>
          <p:cNvSpPr>
            <a:spLocks noGrp="1"/>
          </p:cNvSpPr>
          <p:nvPr>
            <p:ph idx="1"/>
          </p:nvPr>
        </p:nvSpPr>
        <p:spPr/>
        <p:txBody>
          <a:bodyPr/>
          <a:lstStyle/>
          <a:p>
            <a:r>
              <a:rPr lang="en-US" dirty="0"/>
              <a:t>Any questions about the CFS workbook itself?</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21</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EFB96EE4-23BD-2AD9-BD53-9787FE9E1C7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66518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normAutofit/>
          </a:bodyPr>
          <a:lstStyle/>
          <a:p>
            <a:r>
              <a:rPr lang="en-US" dirty="0"/>
              <a:t>Frequent Review Questions</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4"/>
            <a:ext cx="8229600" cy="4378326"/>
          </a:xfrm>
          <a:noFill/>
        </p:spPr>
        <p:txBody>
          <a:bodyPr>
            <a:normAutofit fontScale="77500" lnSpcReduction="20000"/>
          </a:bodyPr>
          <a:lstStyle/>
          <a:p>
            <a:r>
              <a:rPr lang="en-US" dirty="0"/>
              <a:t>Negative amounts entered on “Data Entry” worksheet</a:t>
            </a:r>
          </a:p>
          <a:p>
            <a:r>
              <a:rPr lang="en-US" dirty="0"/>
              <a:t>Balance Sheet Accounts: </a:t>
            </a:r>
          </a:p>
          <a:p>
            <a:pPr lvl="1"/>
            <a:r>
              <a:rPr lang="en-US" dirty="0"/>
              <a:t>New balances</a:t>
            </a:r>
          </a:p>
          <a:p>
            <a:pPr lvl="1"/>
            <a:r>
              <a:rPr lang="en-US" dirty="0"/>
              <a:t>Balances that did not change at all (SCRIP Inventory, Prepaids, A/R)</a:t>
            </a:r>
          </a:p>
          <a:p>
            <a:pPr lvl="1"/>
            <a:r>
              <a:rPr lang="en-US" dirty="0"/>
              <a:t>Balances that fluctuated significantly (Fixed Assets, Liabilities)</a:t>
            </a:r>
          </a:p>
          <a:p>
            <a:r>
              <a:rPr lang="en-US" dirty="0"/>
              <a:t>Restricted Funds:</a:t>
            </a:r>
          </a:p>
          <a:p>
            <a:pPr lvl="1"/>
            <a:r>
              <a:rPr lang="en-US" dirty="0"/>
              <a:t>Provide details on restricted revenue (and potentially restricted expense)</a:t>
            </a:r>
          </a:p>
          <a:p>
            <a:pPr lvl="1"/>
            <a:r>
              <a:rPr lang="en-US" dirty="0"/>
              <a:t>Provide better detail of balances on “Explanations” worksheet</a:t>
            </a:r>
          </a:p>
          <a:p>
            <a:pPr lvl="1"/>
            <a:r>
              <a:rPr lang="en-US" dirty="0"/>
              <a:t>Discuss any variances on the “Restricted &amp; Debt Recon” worksheet</a:t>
            </a:r>
          </a:p>
          <a:p>
            <a:r>
              <a:rPr lang="en-US" dirty="0"/>
              <a:t>Mass stipends/stole fees are zero – should they be?</a:t>
            </a:r>
          </a:p>
          <a:p>
            <a:r>
              <a:rPr lang="en-US" dirty="0"/>
              <a:t>Parish subsidy to a system school is blank (unless n/a)</a:t>
            </a:r>
          </a:p>
          <a:p>
            <a:r>
              <a:rPr lang="en-US" dirty="0"/>
              <a:t>Details on the large capital projects or major maintenance – and was there a proxy?</a:t>
            </a:r>
          </a:p>
          <a:p>
            <a:r>
              <a:rPr lang="en-US" dirty="0"/>
              <a:t>Special Collections for Others revenue (3070) and expense (4690) do not match</a:t>
            </a:r>
          </a:p>
          <a:p>
            <a:r>
              <a:rPr lang="en-US" dirty="0"/>
              <a:t>Is the P&amp;L close to the submitted budget?</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22</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CFS: Parish Finance Review</a:t>
            </a:r>
          </a:p>
        </p:txBody>
      </p:sp>
      <p:sp>
        <p:nvSpPr>
          <p:cNvPr id="4" name="Date Placeholder 3">
            <a:extLst>
              <a:ext uri="{FF2B5EF4-FFF2-40B4-BE49-F238E27FC236}">
                <a16:creationId xmlns:a16="http://schemas.microsoft.com/office/drawing/2014/main" id="{91C4AF62-744E-76CF-85B1-BEBFDF889722}"/>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94962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295400"/>
            <a:ext cx="8229600" cy="639762"/>
          </a:xfrm>
        </p:spPr>
        <p:txBody>
          <a:bodyPr>
            <a:normAutofit/>
          </a:bodyPr>
          <a:lstStyle/>
          <a:p>
            <a:r>
              <a:rPr lang="en-US" dirty="0"/>
              <a:t>Hmmm – No one ever told me that before</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1930399"/>
            <a:ext cx="8229600" cy="4546601"/>
          </a:xfrm>
          <a:noFill/>
        </p:spPr>
        <p:txBody>
          <a:bodyPr>
            <a:normAutofit fontScale="77500" lnSpcReduction="20000"/>
          </a:bodyPr>
          <a:lstStyle/>
          <a:p>
            <a:r>
              <a:rPr lang="en-US" dirty="0"/>
              <a:t>Cash vs. Accrual</a:t>
            </a:r>
          </a:p>
          <a:p>
            <a:pPr lvl="1"/>
            <a:r>
              <a:rPr lang="en-US" dirty="0"/>
              <a:t>The Archdiocese requires a modified method of cash basis accounting (AKA hybrid cash).  It is modified because most entries are required to be on a cash basis, but there are a few exceptions.</a:t>
            </a:r>
          </a:p>
          <a:p>
            <a:pPr lvl="2"/>
            <a:r>
              <a:rPr lang="en-US" dirty="0"/>
              <a:t>The unpaid portion of teacher contracts and the related benefit expenses should be accrued at year-end.</a:t>
            </a:r>
          </a:p>
          <a:p>
            <a:pPr lvl="2"/>
            <a:r>
              <a:rPr lang="en-US" dirty="0"/>
              <a:t>Outstanding accounts receivables (including tuition), prepaids, accounts payable, and deferred revenue should all be recorded at year-end.</a:t>
            </a:r>
          </a:p>
          <a:p>
            <a:r>
              <a:rPr lang="en-US" dirty="0"/>
              <a:t>Proxies</a:t>
            </a:r>
          </a:p>
          <a:p>
            <a:pPr lvl="1"/>
            <a:r>
              <a:rPr lang="en-US" dirty="0"/>
              <a:t>Proxy approval is required for all FIOF and LOA disbursements</a:t>
            </a:r>
          </a:p>
          <a:p>
            <a:pPr lvl="1"/>
            <a:r>
              <a:rPr lang="en-US" dirty="0"/>
              <a:t>Parishes must request proxy approval for all rent, lease and facility usage agreements</a:t>
            </a:r>
          </a:p>
          <a:p>
            <a:r>
              <a:rPr lang="en-US" dirty="0"/>
              <a:t>Designated Funds: Enter total designated funds balance in the Unrestricted Net Assets section of the Data Entry worksheet, currently, row 107.</a:t>
            </a:r>
          </a:p>
          <a:p>
            <a:r>
              <a:rPr lang="en-US" dirty="0"/>
              <a:t>Restricted Funds: Transactions in and out of restricted funds must be shown on the P&amp;L, including unrealized gains and losses.</a:t>
            </a:r>
          </a:p>
          <a:p>
            <a:r>
              <a:rPr lang="en-US" dirty="0"/>
              <a:t>Unrealized Gains and Losses</a:t>
            </a:r>
          </a:p>
          <a:p>
            <a:pPr lvl="1"/>
            <a:r>
              <a:rPr lang="en-US" dirty="0"/>
              <a:t>If your parish has investments, make sure unrealized gains and losses (market change) are entered on the Data Entry worksheet, currently in rows 236-237.  </a:t>
            </a:r>
          </a:p>
          <a:p>
            <a:pPr lvl="1"/>
            <a:r>
              <a:rPr lang="en-US" dirty="0"/>
              <a:t>Do not include market change as investment income.</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CFS: No one ever told me…</a:t>
            </a:r>
          </a:p>
        </p:txBody>
      </p:sp>
      <p:sp>
        <p:nvSpPr>
          <p:cNvPr id="4" name="Date Placeholder 3">
            <a:extLst>
              <a:ext uri="{FF2B5EF4-FFF2-40B4-BE49-F238E27FC236}">
                <a16:creationId xmlns:a16="http://schemas.microsoft.com/office/drawing/2014/main" id="{24D14057-C6CB-046A-7457-A8002A13386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694869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219200"/>
            <a:ext cx="8229600" cy="639762"/>
          </a:xfrm>
        </p:spPr>
        <p:txBody>
          <a:bodyPr>
            <a:normAutofit/>
          </a:bodyPr>
          <a:lstStyle/>
          <a:p>
            <a:r>
              <a:rPr lang="en-US" dirty="0"/>
              <a:t>Hmmm – No one ever told me that before</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1905000"/>
            <a:ext cx="8229600" cy="4546601"/>
          </a:xfrm>
          <a:noFill/>
        </p:spPr>
        <p:txBody>
          <a:bodyPr>
            <a:normAutofit fontScale="92500" lnSpcReduction="20000"/>
          </a:bodyPr>
          <a:lstStyle/>
          <a:p>
            <a:r>
              <a:rPr lang="en-US" dirty="0"/>
              <a:t>Revenue Recognition</a:t>
            </a:r>
          </a:p>
          <a:p>
            <a:pPr lvl="1"/>
            <a:r>
              <a:rPr lang="en-US" dirty="0"/>
              <a:t>Memorials are typically not restricted</a:t>
            </a:r>
          </a:p>
          <a:p>
            <a:pPr lvl="1"/>
            <a:r>
              <a:rPr lang="en-US" dirty="0"/>
              <a:t>Rent from a priest living in a rectory is considered rental income</a:t>
            </a:r>
          </a:p>
          <a:p>
            <a:pPr lvl="1"/>
            <a:r>
              <a:rPr lang="en-US" dirty="0"/>
              <a:t>Revenue may not be deferred unless there is an allowable reason to do so. E.g., it is proper to defer tuition received in advance of the school year.</a:t>
            </a:r>
          </a:p>
          <a:p>
            <a:r>
              <a:rPr lang="en-US" dirty="0"/>
              <a:t>Netting</a:t>
            </a:r>
          </a:p>
          <a:p>
            <a:pPr lvl="1"/>
            <a:r>
              <a:rPr lang="en-US" dirty="0"/>
              <a:t>Fundraising income is the </a:t>
            </a:r>
            <a:r>
              <a:rPr lang="en-US" b="1" dirty="0"/>
              <a:t>only</a:t>
            </a:r>
            <a:r>
              <a:rPr lang="en-US" dirty="0"/>
              <a:t> income account that should be reported as net.</a:t>
            </a:r>
          </a:p>
          <a:p>
            <a:pPr lvl="1"/>
            <a:r>
              <a:rPr lang="en-US" dirty="0"/>
              <a:t>Fundraisers that lose money should not be reported as negative income, but as expenses.</a:t>
            </a:r>
          </a:p>
          <a:p>
            <a:pPr lvl="1"/>
            <a:r>
              <a:rPr lang="en-US" dirty="0"/>
              <a:t>All other income should be reported as gross.</a:t>
            </a:r>
          </a:p>
          <a:p>
            <a:r>
              <a:rPr lang="en-US" dirty="0"/>
              <a:t>Reimbursements</a:t>
            </a:r>
          </a:p>
          <a:p>
            <a:pPr lvl="1"/>
            <a:r>
              <a:rPr lang="en-US" dirty="0"/>
              <a:t>Reimbursements are to be shown as a credit to the account originally charged, not revenue. E.g. insurance proceeds, shared ministry expenses.</a:t>
            </a:r>
          </a:p>
          <a:p>
            <a:pPr lvl="1"/>
            <a:r>
              <a:rPr lang="en-US" dirty="0"/>
              <a:t>If it is unrealistic to credit individual accounts, parishes may use account 4770 – Shared Expense Reimbursement.</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CFS: No one ever told me…</a:t>
            </a:r>
          </a:p>
        </p:txBody>
      </p:sp>
      <p:sp>
        <p:nvSpPr>
          <p:cNvPr id="4" name="Date Placeholder 3">
            <a:extLst>
              <a:ext uri="{FF2B5EF4-FFF2-40B4-BE49-F238E27FC236}">
                <a16:creationId xmlns:a16="http://schemas.microsoft.com/office/drawing/2014/main" id="{731051A1-CF48-5621-4D38-25A916003092}"/>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47365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Avoiding CFS Pitfalls</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3951288"/>
          </a:xfrm>
          <a:noFill/>
        </p:spPr>
        <p:txBody>
          <a:bodyPr>
            <a:normAutofit/>
          </a:bodyPr>
          <a:lstStyle/>
          <a:p>
            <a:r>
              <a:rPr lang="en-US" dirty="0"/>
              <a:t>See handout</a:t>
            </a:r>
          </a:p>
          <a:p>
            <a:r>
              <a:rPr lang="en-US" dirty="0"/>
              <a:t>Excel tips</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CFS: Avoiding Common Pitfalls</a:t>
            </a:r>
          </a:p>
        </p:txBody>
      </p:sp>
      <p:sp>
        <p:nvSpPr>
          <p:cNvPr id="4" name="Date Placeholder 3">
            <a:extLst>
              <a:ext uri="{FF2B5EF4-FFF2-40B4-BE49-F238E27FC236}">
                <a16:creationId xmlns:a16="http://schemas.microsoft.com/office/drawing/2014/main" id="{0FEE5D19-BE69-D5AB-4A5A-B679F7B85FBA}"/>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7592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
        <p:nvSpPr>
          <p:cNvPr id="5" name="TextBox 4">
            <a:extLst>
              <a:ext uri="{FF2B5EF4-FFF2-40B4-BE49-F238E27FC236}">
                <a16:creationId xmlns:a16="http://schemas.microsoft.com/office/drawing/2014/main" id="{7309ECA6-E409-47D9-AF93-EEA157E4B167}"/>
              </a:ext>
            </a:extLst>
          </p:cNvPr>
          <p:cNvSpPr txBox="1"/>
          <p:nvPr/>
        </p:nvSpPr>
        <p:spPr>
          <a:xfrm>
            <a:off x="457200" y="5496580"/>
            <a:ext cx="8229600" cy="369332"/>
          </a:xfrm>
          <a:prstGeom prst="rect">
            <a:avLst/>
          </a:prstGeom>
          <a:noFill/>
        </p:spPr>
        <p:txBody>
          <a:bodyPr wrap="square" rtlCol="0">
            <a:spAutoFit/>
          </a:bodyPr>
          <a:lstStyle/>
          <a:p>
            <a:r>
              <a:rPr lang="en-US" dirty="0"/>
              <a:t>Up Next: Annual Reports to Parishioners</a:t>
            </a:r>
          </a:p>
        </p:txBody>
      </p:sp>
      <p:sp>
        <p:nvSpPr>
          <p:cNvPr id="2" name="Date Placeholder 1">
            <a:extLst>
              <a:ext uri="{FF2B5EF4-FFF2-40B4-BE49-F238E27FC236}">
                <a16:creationId xmlns:a16="http://schemas.microsoft.com/office/drawing/2014/main" id="{F0D83227-EE6E-AFF0-BA2F-739031D2F1D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8E90A23-CD96-8EF6-27FA-AD9B02B3802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90264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635914"/>
          </a:xfrm>
          <a:prstGeom prst="rect">
            <a:avLst/>
          </a:prstGeom>
          <a:noFill/>
        </p:spPr>
        <p:txBody>
          <a:bodyPr wrap="square">
            <a:spAutoFit/>
          </a:bodyPr>
          <a:lstStyle/>
          <a:p>
            <a:pPr>
              <a:lnSpc>
                <a:spcPct val="110000"/>
              </a:lnSpc>
            </a:pPr>
            <a:r>
              <a:rPr lang="en-US" sz="3600" b="1" dirty="0">
                <a:latin typeface="Times New Roman"/>
                <a:cs typeface="Times New Roman"/>
              </a:rPr>
              <a:t>The Parish Annual Report</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Katie Esterle &amp; Denise Montpas</a:t>
            </a:r>
          </a:p>
          <a:p>
            <a:pPr>
              <a:lnSpc>
                <a:spcPct val="110000"/>
              </a:lnSpc>
            </a:pPr>
            <a:r>
              <a:rPr lang="en-US" sz="2400" dirty="0">
                <a:latin typeface="Times New Roman"/>
                <a:cs typeface="Times New Roman"/>
              </a:rPr>
              <a:t>Parish &amp; School Financial Consulting</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27</a:t>
            </a:fld>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E7A68E07-2637-9D4A-DB2B-AD22197D4FB3}"/>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93290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799"/>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lstStyle/>
          <a:p>
            <a:pPr marL="0" indent="0">
              <a:buNone/>
            </a:pPr>
            <a:r>
              <a:rPr lang="en-US" dirty="0"/>
              <a:t>Annual Reports</a:t>
            </a:r>
          </a:p>
          <a:p>
            <a:r>
              <a:rPr lang="en-US" dirty="0"/>
              <a:t>What?</a:t>
            </a:r>
          </a:p>
          <a:p>
            <a:r>
              <a:rPr lang="en-US" dirty="0"/>
              <a:t>Why?</a:t>
            </a:r>
          </a:p>
          <a:p>
            <a:r>
              <a:rPr lang="en-US" dirty="0"/>
              <a:t>Who?</a:t>
            </a:r>
          </a:p>
          <a:p>
            <a:r>
              <a:rPr lang="en-US" dirty="0"/>
              <a:t>When?</a:t>
            </a:r>
          </a:p>
          <a:p>
            <a:r>
              <a:rPr lang="en-US" dirty="0"/>
              <a:t>Where?</a:t>
            </a:r>
          </a:p>
          <a:p>
            <a:r>
              <a:rPr lang="en-US" dirty="0"/>
              <a:t>How?</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509EAF5-3778-0ED7-EC90-E466A01E14F1}"/>
              </a:ext>
            </a:extLst>
          </p:cNvPr>
          <p:cNvPicPr>
            <a:picLocks noChangeAspect="1"/>
          </p:cNvPicPr>
          <p:nvPr/>
        </p:nvPicPr>
        <p:blipFill>
          <a:blip r:embed="rId5"/>
          <a:stretch>
            <a:fillRect/>
          </a:stretch>
        </p:blipFill>
        <p:spPr>
          <a:xfrm>
            <a:off x="4038600" y="2015073"/>
            <a:ext cx="2715004" cy="3696216"/>
          </a:xfrm>
          <a:prstGeom prst="rect">
            <a:avLst/>
          </a:prstGeom>
        </p:spPr>
      </p:pic>
      <p:sp>
        <p:nvSpPr>
          <p:cNvPr id="3" name="Date Placeholder 2">
            <a:extLst>
              <a:ext uri="{FF2B5EF4-FFF2-40B4-BE49-F238E27FC236}">
                <a16:creationId xmlns:a16="http://schemas.microsoft.com/office/drawing/2014/main" id="{9BAC5C3E-2C7E-0E48-D8C6-9E0DD0264553}"/>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13A9313D-12D8-508A-A497-D874BEEA641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15975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799"/>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What?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lstStyle/>
          <a:p>
            <a:pPr marL="0" indent="0">
              <a:buNone/>
            </a:pPr>
            <a:r>
              <a:rPr lang="en-US" dirty="0"/>
              <a:t>What is an Annual Report?</a:t>
            </a:r>
          </a:p>
          <a:p>
            <a:r>
              <a:rPr lang="en-US" dirty="0"/>
              <a:t>It is a published document that tells parishioners (and the greater community) what went on at the parish during the past year</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9EEABB42-0395-27FD-2865-0760D7A2C959}"/>
              </a:ext>
            </a:extLst>
          </p:cNvPr>
          <p:cNvPicPr>
            <a:picLocks noChangeAspect="1"/>
          </p:cNvPicPr>
          <p:nvPr/>
        </p:nvPicPr>
        <p:blipFill>
          <a:blip r:embed="rId5"/>
          <a:stretch>
            <a:fillRect/>
          </a:stretch>
        </p:blipFill>
        <p:spPr>
          <a:xfrm>
            <a:off x="2743200" y="3863181"/>
            <a:ext cx="5439534" cy="2838846"/>
          </a:xfrm>
          <a:prstGeom prst="rect">
            <a:avLst/>
          </a:prstGeom>
        </p:spPr>
      </p:pic>
      <p:sp>
        <p:nvSpPr>
          <p:cNvPr id="3" name="Date Placeholder 2">
            <a:extLst>
              <a:ext uri="{FF2B5EF4-FFF2-40B4-BE49-F238E27FC236}">
                <a16:creationId xmlns:a16="http://schemas.microsoft.com/office/drawing/2014/main" id="{C939169B-BE1B-AF71-A2A9-FE5B9E2CDD1B}"/>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D9DCCCFD-A5D8-66B3-7664-0426DB3E4BF2}"/>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5751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635914"/>
          </a:xfrm>
          <a:prstGeom prst="rect">
            <a:avLst/>
          </a:prstGeom>
          <a:noFill/>
        </p:spPr>
        <p:txBody>
          <a:bodyPr wrap="square">
            <a:spAutoFit/>
          </a:bodyPr>
          <a:lstStyle/>
          <a:p>
            <a:pPr>
              <a:lnSpc>
                <a:spcPct val="110000"/>
              </a:lnSpc>
            </a:pPr>
            <a:r>
              <a:rPr lang="en-US" sz="3600" b="1" dirty="0">
                <a:latin typeface="Times New Roman"/>
                <a:cs typeface="Times New Roman"/>
              </a:rPr>
              <a:t>Confidential Financial Statement (CFS)</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Katie Esterle &amp; Denise Montpas</a:t>
            </a:r>
          </a:p>
          <a:p>
            <a:pPr>
              <a:lnSpc>
                <a:spcPct val="110000"/>
              </a:lnSpc>
            </a:pPr>
            <a:r>
              <a:rPr lang="en-US" sz="2400" dirty="0">
                <a:latin typeface="Times New Roman"/>
                <a:cs typeface="Times New Roman"/>
              </a:rPr>
              <a:t>Parish &amp; School Financial Consulting</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a:t>
            </a:fld>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A889A789-93B9-DAFF-A6F5-2E35CA5F60CB}"/>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407135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799"/>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What?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normAutofit/>
          </a:bodyPr>
          <a:lstStyle/>
          <a:p>
            <a:pPr marL="0" indent="0">
              <a:buNone/>
            </a:pPr>
            <a:r>
              <a:rPr lang="en-US" i="1" dirty="0"/>
              <a:t>What</a:t>
            </a:r>
            <a:r>
              <a:rPr lang="en-US" dirty="0"/>
              <a:t> is in the Annual Report?</a:t>
            </a:r>
          </a:p>
          <a:p>
            <a:pPr marL="0" indent="0">
              <a:buNone/>
            </a:pPr>
            <a:endParaRPr lang="en-US" dirty="0"/>
          </a:p>
          <a:p>
            <a:pPr marL="0" indent="0">
              <a:buNone/>
            </a:pPr>
            <a:r>
              <a:rPr lang="en-US" dirty="0"/>
              <a:t>The report is made up of at least two components:</a:t>
            </a:r>
          </a:p>
          <a:p>
            <a:r>
              <a:rPr lang="en-US" dirty="0"/>
              <a:t>Pastoral Report</a:t>
            </a:r>
          </a:p>
          <a:p>
            <a:r>
              <a:rPr lang="en-US" dirty="0"/>
              <a:t>Financial Report</a:t>
            </a:r>
          </a:p>
          <a:p>
            <a:endParaRPr lang="en-US" dirty="0"/>
          </a:p>
          <a:p>
            <a:pPr marL="0" indent="0">
              <a:buNone/>
            </a:pPr>
            <a:endParaRPr lang="en-US"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A8B33191-898A-C527-710B-B987818E81D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76EAE3EF-43F8-A5E2-3C1D-9083C710C5B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90725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799"/>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What?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normAutofit/>
          </a:bodyPr>
          <a:lstStyle/>
          <a:p>
            <a:pPr marL="0" indent="0">
              <a:buNone/>
            </a:pPr>
            <a:r>
              <a:rPr lang="en-US" i="1" dirty="0"/>
              <a:t>What</a:t>
            </a:r>
            <a:r>
              <a:rPr lang="en-US" dirty="0"/>
              <a:t> is in the </a:t>
            </a:r>
            <a:r>
              <a:rPr lang="en-US" u="sng" dirty="0"/>
              <a:t>Pastoral</a:t>
            </a:r>
            <a:r>
              <a:rPr lang="en-US" dirty="0"/>
              <a:t> section of the Report?</a:t>
            </a:r>
          </a:p>
          <a:p>
            <a:r>
              <a:rPr lang="en-US" dirty="0"/>
              <a:t>“At a Glance” section :# of Parishioners, # of households, # of sacraments, other interesting information</a:t>
            </a:r>
          </a:p>
          <a:p>
            <a:r>
              <a:rPr lang="en-US" dirty="0"/>
              <a:t>Religious Education and School </a:t>
            </a:r>
          </a:p>
          <a:p>
            <a:r>
              <a:rPr lang="en-US" dirty="0"/>
              <a:t>Human Concerns and Outreach</a:t>
            </a:r>
          </a:p>
          <a:p>
            <a:r>
              <a:rPr lang="en-US" dirty="0"/>
              <a:t>Prayer and Worship</a:t>
            </a:r>
          </a:p>
          <a:p>
            <a:r>
              <a:rPr lang="en-US" dirty="0"/>
              <a:t>Buildings and Grounds</a:t>
            </a:r>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FF1EF077-7291-0651-6490-ED513FD52BFE}"/>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80BBD455-7825-B762-4BDC-0C401058931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4382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38400" y="304799"/>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What?</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a:xfrm>
            <a:off x="457200" y="1600200"/>
            <a:ext cx="8229600" cy="4876800"/>
          </a:xfrm>
        </p:spPr>
        <p:txBody>
          <a:bodyPr>
            <a:normAutofit fontScale="92500" lnSpcReduction="10000"/>
          </a:bodyPr>
          <a:lstStyle/>
          <a:p>
            <a:pPr marL="0" indent="0">
              <a:buNone/>
            </a:pPr>
            <a:r>
              <a:rPr lang="en-US" i="1" dirty="0"/>
              <a:t>What</a:t>
            </a:r>
            <a:r>
              <a:rPr lang="en-US" dirty="0"/>
              <a:t> is in the </a:t>
            </a:r>
            <a:r>
              <a:rPr lang="en-US" u="sng" dirty="0"/>
              <a:t>Financial</a:t>
            </a:r>
            <a:r>
              <a:rPr lang="en-US" dirty="0"/>
              <a:t> section of the Report?</a:t>
            </a:r>
          </a:p>
          <a:p>
            <a:r>
              <a:rPr lang="en-US" dirty="0"/>
              <a:t>A narrative about the financials, with notes of gratitude to parishioners for their donations</a:t>
            </a:r>
          </a:p>
          <a:p>
            <a:r>
              <a:rPr lang="en-US" dirty="0"/>
              <a:t>Balance Sheet</a:t>
            </a:r>
          </a:p>
          <a:p>
            <a:r>
              <a:rPr lang="en-US" dirty="0"/>
              <a:t>P&amp;L</a:t>
            </a:r>
          </a:p>
          <a:p>
            <a:r>
              <a:rPr lang="en-US" dirty="0"/>
              <a:t>Restricted Fund Reports</a:t>
            </a:r>
          </a:p>
          <a:p>
            <a:pPr lvl="2"/>
            <a:r>
              <a:rPr lang="en-US" sz="3200" dirty="0"/>
              <a:t>Endowment</a:t>
            </a:r>
          </a:p>
          <a:p>
            <a:pPr lvl="2"/>
            <a:r>
              <a:rPr lang="en-US" sz="3200" dirty="0"/>
              <a:t>Cemetery</a:t>
            </a:r>
          </a:p>
          <a:p>
            <a:pPr lvl="2"/>
            <a:r>
              <a:rPr lang="en-US" sz="3200" dirty="0"/>
              <a:t>Capital Campaign</a:t>
            </a:r>
          </a:p>
          <a:p>
            <a:pPr marL="0" indent="0">
              <a:buNone/>
            </a:pPr>
            <a:r>
              <a:rPr lang="en-US" sz="2800" dirty="0"/>
              <a:t>*Reminder, all restricted funds should have written policy</a:t>
            </a:r>
          </a:p>
          <a:p>
            <a:pPr marL="0" indent="0">
              <a:buNone/>
            </a:pPr>
            <a:endParaRPr lang="en-US" dirty="0"/>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A2FDC17D-CFF1-1E5F-7574-4FF7F093F74A}"/>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9FCEA631-23FB-7533-B59F-50762BF948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8950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73405" y="307973"/>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Why?</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normAutofit fontScale="92500" lnSpcReduction="10000"/>
          </a:bodyPr>
          <a:lstStyle/>
          <a:p>
            <a:pPr marL="0" indent="0">
              <a:buNone/>
            </a:pPr>
            <a:r>
              <a:rPr lang="en-US" i="1" dirty="0"/>
              <a:t>Why</a:t>
            </a:r>
            <a:r>
              <a:rPr lang="en-US" dirty="0"/>
              <a:t> should your parish publish an Annual Report?</a:t>
            </a:r>
          </a:p>
          <a:p>
            <a:r>
              <a:rPr lang="en-US" dirty="0"/>
              <a:t>Effective communication plays a vital role in the parish’s success – both financially and ministerially</a:t>
            </a:r>
          </a:p>
          <a:p>
            <a:r>
              <a:rPr lang="en-US" dirty="0"/>
              <a:t>The more parishioners know, the more likely they are to be active parishioners</a:t>
            </a:r>
          </a:p>
          <a:p>
            <a:pPr lvl="1"/>
            <a:r>
              <a:rPr lang="en-US" dirty="0"/>
              <a:t>Transparency builds Trust</a:t>
            </a:r>
          </a:p>
          <a:p>
            <a:r>
              <a:rPr lang="en-US" dirty="0"/>
              <a:t>This is an opportunity to thank our parishioners and share with them the impact of their giving at the parish and the greater community</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5A875FB7-28A6-9222-EBFD-EB24472C9828}"/>
              </a:ext>
            </a:extLst>
          </p:cNvPr>
          <p:cNvPicPr>
            <a:picLocks noChangeAspect="1"/>
          </p:cNvPicPr>
          <p:nvPr/>
        </p:nvPicPr>
        <p:blipFill>
          <a:blip r:embed="rId5"/>
          <a:stretch>
            <a:fillRect/>
          </a:stretch>
        </p:blipFill>
        <p:spPr>
          <a:xfrm>
            <a:off x="7035416" y="5735331"/>
            <a:ext cx="1969215" cy="980864"/>
          </a:xfrm>
          <a:prstGeom prst="rect">
            <a:avLst/>
          </a:prstGeom>
        </p:spPr>
      </p:pic>
      <p:sp>
        <p:nvSpPr>
          <p:cNvPr id="3" name="Date Placeholder 2">
            <a:extLst>
              <a:ext uri="{FF2B5EF4-FFF2-40B4-BE49-F238E27FC236}">
                <a16:creationId xmlns:a16="http://schemas.microsoft.com/office/drawing/2014/main" id="{760B126C-6C6D-C5DA-D45B-62F90EF0B57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5B130633-7EE4-4816-8690-D6CC0D91B7C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7905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73405" y="307973"/>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Who?</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normAutofit/>
          </a:bodyPr>
          <a:lstStyle/>
          <a:p>
            <a:pPr marL="0" indent="0">
              <a:buNone/>
            </a:pPr>
            <a:r>
              <a:rPr lang="en-US" i="1" dirty="0"/>
              <a:t>Who</a:t>
            </a:r>
            <a:r>
              <a:rPr lang="en-US" dirty="0"/>
              <a:t> receives the Annual Report?</a:t>
            </a:r>
          </a:p>
          <a:p>
            <a:r>
              <a:rPr lang="en-US" dirty="0"/>
              <a:t>EVERYONE – we want to share the good news!</a:t>
            </a:r>
          </a:p>
          <a:p>
            <a:pPr marL="0" indent="0">
              <a:buNone/>
            </a:pPr>
            <a:endParaRPr lang="en-US" dirty="0"/>
          </a:p>
          <a:p>
            <a:pPr marL="0" indent="0">
              <a:buNone/>
            </a:pPr>
            <a:r>
              <a:rPr lang="en-US" i="1" dirty="0"/>
              <a:t>Who</a:t>
            </a:r>
            <a:r>
              <a:rPr lang="en-US" dirty="0"/>
              <a:t> works on the Annual Report?</a:t>
            </a:r>
          </a:p>
          <a:p>
            <a:r>
              <a:rPr lang="en-US" dirty="0"/>
              <a:t>EVERYONE (kind of). This varies widely by parish.</a:t>
            </a:r>
          </a:p>
          <a:p>
            <a:pPr marL="0" indent="0">
              <a:buNone/>
            </a:pPr>
            <a:endParaRPr lang="en-US" dirty="0"/>
          </a:p>
        </p:txBody>
      </p:sp>
      <p:sp>
        <p:nvSpPr>
          <p:cNvPr id="3" name="Date Placeholder 2">
            <a:extLst>
              <a:ext uri="{FF2B5EF4-FFF2-40B4-BE49-F238E27FC236}">
                <a16:creationId xmlns:a16="http://schemas.microsoft.com/office/drawing/2014/main" id="{9E4D9A33-72CE-1E70-8039-844581E80A1E}"/>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17440997-077D-C9A3-3F3C-2F1ECFA75A18}"/>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9869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73405" y="307973"/>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Where/How/When?</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normAutofit fontScale="85000" lnSpcReduction="20000"/>
          </a:bodyPr>
          <a:lstStyle/>
          <a:p>
            <a:pPr marL="0" indent="0" algn="ctr">
              <a:buNone/>
            </a:pPr>
            <a:r>
              <a:rPr lang="en-US" i="1" dirty="0"/>
              <a:t>Where, How and When </a:t>
            </a:r>
            <a:r>
              <a:rPr lang="en-US" dirty="0"/>
              <a:t>is the Annual Report given to parishioners?</a:t>
            </a:r>
          </a:p>
          <a:p>
            <a:pPr marL="0" indent="0">
              <a:buNone/>
            </a:pPr>
            <a:r>
              <a:rPr lang="en-US" sz="1600" dirty="0"/>
              <a:t>(Note – This question does not say, “Where/How/When is the Annual Report given to </a:t>
            </a:r>
            <a:r>
              <a:rPr lang="en-US" sz="1600" u="sng" dirty="0"/>
              <a:t>Donors</a:t>
            </a:r>
            <a:r>
              <a:rPr lang="en-US" sz="1600" dirty="0"/>
              <a:t>.”)</a:t>
            </a:r>
          </a:p>
          <a:p>
            <a:pPr marL="0" indent="0">
              <a:buNone/>
            </a:pPr>
            <a:endParaRPr lang="en-US" dirty="0"/>
          </a:p>
          <a:p>
            <a:r>
              <a:rPr lang="en-US" dirty="0"/>
              <a:t>The best practice is that the report is mailed to all parishioners</a:t>
            </a:r>
          </a:p>
          <a:p>
            <a:pPr marL="0" indent="0">
              <a:buNone/>
            </a:pPr>
            <a:endParaRPr lang="en-US" dirty="0"/>
          </a:p>
          <a:p>
            <a:r>
              <a:rPr lang="en-US" dirty="0"/>
              <a:t>Many parishes make it available online and share the link through various communications</a:t>
            </a:r>
          </a:p>
          <a:p>
            <a:pPr marL="0" indent="0">
              <a:buNone/>
            </a:pPr>
            <a:endParaRPr lang="en-US" dirty="0"/>
          </a:p>
          <a:p>
            <a:r>
              <a:rPr lang="en-US" dirty="0"/>
              <a:t>It should be sent after the completion of the fiscal year – most often in August, September or October</a:t>
            </a:r>
          </a:p>
        </p:txBody>
      </p:sp>
      <p:pic>
        <p:nvPicPr>
          <p:cNvPr id="4" name="Picture 3">
            <a:extLst>
              <a:ext uri="{FF2B5EF4-FFF2-40B4-BE49-F238E27FC236}">
                <a16:creationId xmlns:a16="http://schemas.microsoft.com/office/drawing/2014/main" id="{AF2CD75D-9339-B6C3-BEC9-0E49883453CA}"/>
              </a:ext>
            </a:extLst>
          </p:cNvPr>
          <p:cNvPicPr>
            <a:picLocks noChangeAspect="1"/>
          </p:cNvPicPr>
          <p:nvPr/>
        </p:nvPicPr>
        <p:blipFill>
          <a:blip r:embed="rId5"/>
          <a:stretch>
            <a:fillRect/>
          </a:stretch>
        </p:blipFill>
        <p:spPr>
          <a:xfrm>
            <a:off x="7315200" y="3276600"/>
            <a:ext cx="1286086" cy="820992"/>
          </a:xfrm>
          <a:prstGeom prst="rect">
            <a:avLst/>
          </a:prstGeom>
        </p:spPr>
      </p:pic>
      <p:sp>
        <p:nvSpPr>
          <p:cNvPr id="3" name="Date Placeholder 2">
            <a:extLst>
              <a:ext uri="{FF2B5EF4-FFF2-40B4-BE49-F238E27FC236}">
                <a16:creationId xmlns:a16="http://schemas.microsoft.com/office/drawing/2014/main" id="{22A63AA6-C7FD-09B3-2DCF-C4F8C8001C04}"/>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30B4DBB8-132E-846B-A724-BFE62A2DB18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8516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rotWithShape="1">
          <a:blip r:embed="rId3">
            <a:extLst>
              <a:ext uri="{28A0092B-C50C-407E-A947-70E740481C1C}">
                <a14:useLocalDpi xmlns:a14="http://schemas.microsoft.com/office/drawing/2010/main" val="0"/>
              </a:ext>
            </a:extLst>
          </a:blip>
          <a:srcRect l="22700"/>
          <a:stretch/>
        </p:blipFill>
        <p:spPr>
          <a:xfrm>
            <a:off x="2075688" y="-1"/>
            <a:ext cx="7068312" cy="1010169"/>
          </a:xfrm>
          <a:prstGeom prst="rect">
            <a:avLst/>
          </a:prstGeom>
        </p:spPr>
      </p:pic>
      <p:sp>
        <p:nvSpPr>
          <p:cNvPr id="6" name="TextBox 5"/>
          <p:cNvSpPr txBox="1"/>
          <p:nvPr/>
        </p:nvSpPr>
        <p:spPr>
          <a:xfrm>
            <a:off x="2473405" y="307973"/>
            <a:ext cx="6531226"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Annual Reports  - Examples</a:t>
            </a:r>
          </a:p>
        </p:txBody>
      </p:sp>
      <p:pic>
        <p:nvPicPr>
          <p:cNvPr id="5" name="Picture 4">
            <a:extLst>
              <a:ext uri="{FF2B5EF4-FFF2-40B4-BE49-F238E27FC236}">
                <a16:creationId xmlns:a16="http://schemas.microsoft.com/office/drawing/2014/main" id="{38700CE9-2F79-DE47-872F-A05927CC8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 y="13819"/>
            <a:ext cx="1761946" cy="1051128"/>
          </a:xfrm>
          <a:prstGeom prst="rect">
            <a:avLst/>
          </a:prstGeom>
        </p:spPr>
      </p:pic>
      <p:sp>
        <p:nvSpPr>
          <p:cNvPr id="7" name="Content Placeholder 6">
            <a:extLst>
              <a:ext uri="{FF2B5EF4-FFF2-40B4-BE49-F238E27FC236}">
                <a16:creationId xmlns:a16="http://schemas.microsoft.com/office/drawing/2014/main" id="{D9F51205-4537-A311-23A2-9C82541B527F}"/>
              </a:ext>
            </a:extLst>
          </p:cNvPr>
          <p:cNvSpPr>
            <a:spLocks noGrp="1"/>
          </p:cNvSpPr>
          <p:nvPr>
            <p:ph idx="1"/>
          </p:nvPr>
        </p:nvSpPr>
        <p:spPr/>
        <p:txBody>
          <a:bodyPr>
            <a:normAutofit/>
          </a:bodyPr>
          <a:lstStyle/>
          <a:p>
            <a:r>
              <a:rPr lang="en-US" dirty="0"/>
              <a:t>Lumen Christi, Mequon</a:t>
            </a:r>
          </a:p>
          <a:p>
            <a:r>
              <a:rPr lang="en-US" dirty="0"/>
              <a:t>St. Mary, Hales Corners</a:t>
            </a:r>
          </a:p>
          <a:p>
            <a:r>
              <a:rPr lang="en-US" dirty="0"/>
              <a:t>Holy Apostles, New Berlin</a:t>
            </a:r>
          </a:p>
          <a:p>
            <a:r>
              <a:rPr lang="en-US" dirty="0"/>
              <a:t>St. Patrick, Whitewater</a:t>
            </a:r>
          </a:p>
          <a:p>
            <a:r>
              <a:rPr lang="en-US" dirty="0"/>
              <a:t>St. Paul, Genesee</a:t>
            </a:r>
          </a:p>
        </p:txBody>
      </p:sp>
      <p:sp>
        <p:nvSpPr>
          <p:cNvPr id="3" name="Date Placeholder 2">
            <a:extLst>
              <a:ext uri="{FF2B5EF4-FFF2-40B4-BE49-F238E27FC236}">
                <a16:creationId xmlns:a16="http://schemas.microsoft.com/office/drawing/2014/main" id="{6F2EFC06-49D8-18EC-48C0-BAA5E1757EE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23CB318-4BFC-61F2-D240-E9203CA76B0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844617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
        <p:nvSpPr>
          <p:cNvPr id="5" name="TextBox 4">
            <a:extLst>
              <a:ext uri="{FF2B5EF4-FFF2-40B4-BE49-F238E27FC236}">
                <a16:creationId xmlns:a16="http://schemas.microsoft.com/office/drawing/2014/main" id="{7309ECA6-E409-47D9-AF93-EEA157E4B167}"/>
              </a:ext>
            </a:extLst>
          </p:cNvPr>
          <p:cNvSpPr txBox="1"/>
          <p:nvPr/>
        </p:nvSpPr>
        <p:spPr>
          <a:xfrm>
            <a:off x="457200" y="5496580"/>
            <a:ext cx="8229600" cy="369332"/>
          </a:xfrm>
          <a:prstGeom prst="rect">
            <a:avLst/>
          </a:prstGeom>
          <a:noFill/>
        </p:spPr>
        <p:txBody>
          <a:bodyPr wrap="square" rtlCol="0">
            <a:spAutoFit/>
          </a:bodyPr>
          <a:lstStyle/>
          <a:p>
            <a:r>
              <a:rPr lang="en-US" dirty="0"/>
              <a:t>Up Next: Human Resources and the Law</a:t>
            </a:r>
          </a:p>
        </p:txBody>
      </p:sp>
      <p:sp>
        <p:nvSpPr>
          <p:cNvPr id="2" name="Date Placeholder 1">
            <a:extLst>
              <a:ext uri="{FF2B5EF4-FFF2-40B4-BE49-F238E27FC236}">
                <a16:creationId xmlns:a16="http://schemas.microsoft.com/office/drawing/2014/main" id="{9C11A075-D218-4196-26D5-D2F1607DDD1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DE1011A-094D-21BE-A585-2738F283BCE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506467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3245312"/>
          </a:xfrm>
          <a:prstGeom prst="rect">
            <a:avLst/>
          </a:prstGeom>
          <a:noFill/>
        </p:spPr>
        <p:txBody>
          <a:bodyPr wrap="square">
            <a:spAutoFit/>
          </a:bodyPr>
          <a:lstStyle/>
          <a:p>
            <a:pPr>
              <a:lnSpc>
                <a:spcPct val="110000"/>
              </a:lnSpc>
            </a:pPr>
            <a:r>
              <a:rPr lang="en-US" sz="3600" b="1" dirty="0">
                <a:latin typeface="Times New Roman"/>
                <a:cs typeface="Times New Roman"/>
              </a:rPr>
              <a:t>HR: A Look at Human Resources and the Law</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Jenny Moyer</a:t>
            </a:r>
          </a:p>
          <a:p>
            <a:pPr>
              <a:lnSpc>
                <a:spcPct val="110000"/>
              </a:lnSpc>
            </a:pPr>
            <a:r>
              <a:rPr lang="en-US" sz="2400" dirty="0">
                <a:latin typeface="Times New Roman"/>
                <a:cs typeface="Times New Roman"/>
              </a:rPr>
              <a:t>Parish &amp; School Human Resources</a:t>
            </a:r>
          </a:p>
          <a:p>
            <a:pPr>
              <a:lnSpc>
                <a:spcPct val="110000"/>
              </a:lnSpc>
            </a:pPr>
            <a:r>
              <a:rPr lang="en-US" sz="2400" dirty="0">
                <a:latin typeface="Times New Roman"/>
                <a:cs typeface="Times New Roman"/>
              </a:rPr>
              <a:t>Archdiocese of Milwaukee</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38</a:t>
            </a:fld>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112F0B21-1184-1734-190E-56855131CCCA}"/>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581033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Human Resources Update</a:t>
            </a:r>
          </a:p>
        </p:txBody>
      </p:sp>
      <p:graphicFrame>
        <p:nvGraphicFramePr>
          <p:cNvPr id="3" name="Table 3">
            <a:extLst>
              <a:ext uri="{FF2B5EF4-FFF2-40B4-BE49-F238E27FC236}">
                <a16:creationId xmlns:a16="http://schemas.microsoft.com/office/drawing/2014/main" id="{03C37F29-EC1C-213A-F1B4-B759A79EC97E}"/>
              </a:ext>
            </a:extLst>
          </p:cNvPr>
          <p:cNvGraphicFramePr>
            <a:graphicFrameLocks noGrp="1"/>
          </p:cNvGraphicFramePr>
          <p:nvPr/>
        </p:nvGraphicFramePr>
        <p:xfrm>
          <a:off x="1524000" y="1397000"/>
          <a:ext cx="6096000" cy="431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946771634"/>
                    </a:ext>
                  </a:extLst>
                </a:gridCol>
              </a:tblGrid>
              <a:tr h="4318000">
                <a:tc>
                  <a:txBody>
                    <a:bodyPr/>
                    <a:lstStyle/>
                    <a:p>
                      <a:pPr algn="ctr"/>
                      <a:endParaRPr lang="en-US" sz="3600" b="1" kern="1200" dirty="0">
                        <a:solidFill>
                          <a:schemeClr val="tx1"/>
                        </a:solidFill>
                        <a:effectLst/>
                        <a:latin typeface="+mn-lt"/>
                        <a:ea typeface="+mn-ea"/>
                        <a:cs typeface="+mn-cs"/>
                      </a:endParaRPr>
                    </a:p>
                    <a:p>
                      <a:pPr algn="ctr"/>
                      <a:endParaRPr lang="en-US" sz="3600" b="1" kern="1200" dirty="0">
                        <a:solidFill>
                          <a:schemeClr val="tx1"/>
                        </a:solidFill>
                        <a:effectLst/>
                        <a:latin typeface="+mn-lt"/>
                        <a:ea typeface="+mn-ea"/>
                        <a:cs typeface="+mn-cs"/>
                      </a:endParaRPr>
                    </a:p>
                    <a:p>
                      <a:pPr algn="ctr"/>
                      <a:r>
                        <a:rPr lang="en-US" sz="3600" b="1" kern="1200" dirty="0">
                          <a:solidFill>
                            <a:schemeClr val="tx1"/>
                          </a:solidFill>
                          <a:effectLst/>
                          <a:latin typeface="+mn-lt"/>
                          <a:ea typeface="+mn-ea"/>
                          <a:cs typeface="+mn-cs"/>
                        </a:rPr>
                        <a:t>Be Clear</a:t>
                      </a:r>
                    </a:p>
                    <a:p>
                      <a:pPr algn="ctr"/>
                      <a:r>
                        <a:rPr lang="en-US" sz="3600" b="1" kern="1200" dirty="0">
                          <a:solidFill>
                            <a:schemeClr val="tx1"/>
                          </a:solidFill>
                          <a:effectLst/>
                          <a:latin typeface="+mn-lt"/>
                          <a:ea typeface="+mn-ea"/>
                          <a:cs typeface="+mn-cs"/>
                        </a:rPr>
                        <a:t>Be Honest</a:t>
                      </a:r>
                    </a:p>
                    <a:p>
                      <a:pPr algn="ctr"/>
                      <a:r>
                        <a:rPr lang="en-US" sz="3600" b="1" kern="1200" dirty="0">
                          <a:solidFill>
                            <a:schemeClr val="tx1"/>
                          </a:solidFill>
                          <a:effectLst/>
                          <a:latin typeface="+mn-lt"/>
                          <a:ea typeface="+mn-ea"/>
                          <a:cs typeface="+mn-cs"/>
                        </a:rPr>
                        <a:t>Be consistent</a:t>
                      </a:r>
                      <a:endParaRPr lang="en-US" sz="3600" dirty="0">
                        <a:solidFill>
                          <a:schemeClr val="tx1"/>
                        </a:solidFill>
                      </a:endParaRPr>
                    </a:p>
                  </a:txBody>
                  <a:tcPr>
                    <a:solidFill>
                      <a:schemeClr val="bg1"/>
                    </a:solidFill>
                  </a:tcPr>
                </a:tc>
                <a:extLst>
                  <a:ext uri="{0D108BD9-81ED-4DB2-BD59-A6C34878D82A}">
                    <a16:rowId xmlns:a16="http://schemas.microsoft.com/office/drawing/2014/main" val="3178132556"/>
                  </a:ext>
                </a:extLst>
              </a:tr>
            </a:tbl>
          </a:graphicData>
        </a:graphic>
      </p:graphicFrame>
      <p:sp>
        <p:nvSpPr>
          <p:cNvPr id="4" name="Date Placeholder 3">
            <a:extLst>
              <a:ext uri="{FF2B5EF4-FFF2-40B4-BE49-F238E27FC236}">
                <a16:creationId xmlns:a16="http://schemas.microsoft.com/office/drawing/2014/main" id="{2341B156-7CE8-CA03-4E70-B72AE7E9BAA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462DF08D-4E1A-C1DA-D2C1-EE6CC4A330A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30204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CFS: Overview</a:t>
            </a:r>
          </a:p>
        </p:txBody>
      </p:sp>
      <p:sp>
        <p:nvSpPr>
          <p:cNvPr id="5" name="Content Placeholder 4">
            <a:extLst>
              <a:ext uri="{FF2B5EF4-FFF2-40B4-BE49-F238E27FC236}">
                <a16:creationId xmlns:a16="http://schemas.microsoft.com/office/drawing/2014/main" id="{77E3FFE8-4570-7FEC-96B6-C571C9F7D349}"/>
              </a:ext>
            </a:extLst>
          </p:cNvPr>
          <p:cNvSpPr>
            <a:spLocks noGrp="1"/>
          </p:cNvSpPr>
          <p:nvPr>
            <p:ph idx="1"/>
          </p:nvPr>
        </p:nvSpPr>
        <p:spPr/>
        <p:txBody>
          <a:bodyPr/>
          <a:lstStyle/>
          <a:p>
            <a:r>
              <a:rPr lang="en-US" dirty="0"/>
              <a:t>What is the CFS?</a:t>
            </a:r>
          </a:p>
          <a:p>
            <a:r>
              <a:rPr lang="en-US" dirty="0"/>
              <a:t>The CFS process</a:t>
            </a:r>
          </a:p>
          <a:p>
            <a:r>
              <a:rPr lang="en-US" dirty="0"/>
              <a:t>Each worksheet, with comments on certain data points</a:t>
            </a:r>
          </a:p>
          <a:p>
            <a:r>
              <a:rPr lang="en-US" dirty="0"/>
              <a:t>Helpful hints along the way</a:t>
            </a:r>
          </a:p>
        </p:txBody>
      </p:sp>
      <p:sp>
        <p:nvSpPr>
          <p:cNvPr id="4" name="Date Placeholder 3">
            <a:extLst>
              <a:ext uri="{FF2B5EF4-FFF2-40B4-BE49-F238E27FC236}">
                <a16:creationId xmlns:a16="http://schemas.microsoft.com/office/drawing/2014/main" id="{C8E82992-9A63-8F7A-1F63-E424B3F59C5C}"/>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42810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Federal Laws that Affect Employment</a:t>
            </a:r>
          </a:p>
        </p:txBody>
      </p:sp>
      <p:graphicFrame>
        <p:nvGraphicFramePr>
          <p:cNvPr id="3" name="Table 3">
            <a:extLst>
              <a:ext uri="{FF2B5EF4-FFF2-40B4-BE49-F238E27FC236}">
                <a16:creationId xmlns:a16="http://schemas.microsoft.com/office/drawing/2014/main" id="{757188A6-5A29-4BB0-4D80-2B34A38355E6}"/>
              </a:ext>
            </a:extLst>
          </p:cNvPr>
          <p:cNvGraphicFramePr>
            <a:graphicFrameLocks noGrp="1"/>
          </p:cNvGraphicFramePr>
          <p:nvPr/>
        </p:nvGraphicFramePr>
        <p:xfrm>
          <a:off x="609600" y="1396999"/>
          <a:ext cx="8001000" cy="5203867"/>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val="852144100"/>
                    </a:ext>
                  </a:extLst>
                </a:gridCol>
                <a:gridCol w="533400">
                  <a:extLst>
                    <a:ext uri="{9D8B030D-6E8A-4147-A177-3AD203B41FA5}">
                      <a16:colId xmlns:a16="http://schemas.microsoft.com/office/drawing/2014/main" val="2178045061"/>
                    </a:ext>
                  </a:extLst>
                </a:gridCol>
              </a:tblGrid>
              <a:tr h="5203867">
                <a:tc>
                  <a:txBody>
                    <a:bodyPr/>
                    <a:lstStyle/>
                    <a:p>
                      <a:pPr marL="457200" indent="-457200" algn="l">
                        <a:buFont typeface="Arial" panose="020B0604020202020204" pitchFamily="34" charset="0"/>
                        <a:buChar char="•"/>
                      </a:pPr>
                      <a:endParaRPr lang="en-US" sz="3600" b="1" dirty="0">
                        <a:solidFill>
                          <a:schemeClr val="tx1"/>
                        </a:solidFill>
                      </a:endParaRPr>
                    </a:p>
                    <a:p>
                      <a:pPr marL="457200" indent="-457200" algn="l">
                        <a:buFont typeface="Arial" panose="020B0604020202020204" pitchFamily="34" charset="0"/>
                        <a:buChar char="•"/>
                      </a:pPr>
                      <a:r>
                        <a:rPr lang="en-US" sz="3600" b="1" dirty="0">
                          <a:solidFill>
                            <a:schemeClr val="tx1"/>
                          </a:solidFill>
                        </a:rPr>
                        <a:t>Americans with Disabilities Act</a:t>
                      </a:r>
                    </a:p>
                    <a:p>
                      <a:pPr marL="457200" indent="-457200" algn="l">
                        <a:buFont typeface="Arial" panose="020B0604020202020204" pitchFamily="34" charset="0"/>
                        <a:buChar char="•"/>
                      </a:pPr>
                      <a:r>
                        <a:rPr lang="en-US" sz="3600" dirty="0">
                          <a:solidFill>
                            <a:schemeClr val="accent1"/>
                          </a:solidFill>
                        </a:rPr>
                        <a:t>Genetic Information Nondiscrimination Act</a:t>
                      </a:r>
                    </a:p>
                    <a:p>
                      <a:pPr marL="457200" indent="-457200" algn="l">
                        <a:buFont typeface="Arial" panose="020B0604020202020204" pitchFamily="34" charset="0"/>
                        <a:buChar char="•"/>
                      </a:pPr>
                      <a:r>
                        <a:rPr lang="en-US" sz="3600" b="1" dirty="0">
                          <a:solidFill>
                            <a:schemeClr val="tx1"/>
                          </a:solidFill>
                        </a:rPr>
                        <a:t>Pregnancy Discrimination</a:t>
                      </a:r>
                    </a:p>
                    <a:p>
                      <a:pPr marL="457200" indent="-457200" algn="l">
                        <a:buFont typeface="Arial" panose="020B0604020202020204" pitchFamily="34" charset="0"/>
                        <a:buChar char="•"/>
                      </a:pPr>
                      <a:r>
                        <a:rPr lang="en-US" sz="3600" b="1" dirty="0">
                          <a:solidFill>
                            <a:schemeClr val="accent1"/>
                          </a:solidFill>
                        </a:rPr>
                        <a:t>Title VII of Civil Rights Act</a:t>
                      </a:r>
                    </a:p>
                    <a:p>
                      <a:pPr marL="457200" indent="-457200" algn="l">
                        <a:buFont typeface="Arial" panose="020B0604020202020204" pitchFamily="34" charset="0"/>
                        <a:buChar char="•"/>
                      </a:pPr>
                      <a:r>
                        <a:rPr lang="en-US" sz="3600" b="1" dirty="0">
                          <a:solidFill>
                            <a:schemeClr val="tx1"/>
                          </a:solidFill>
                        </a:rPr>
                        <a:t>Age Discrimination </a:t>
                      </a:r>
                      <a:r>
                        <a:rPr lang="en-US" sz="3200" b="1" dirty="0">
                          <a:solidFill>
                            <a:schemeClr val="tx1"/>
                          </a:solidFill>
                        </a:rPr>
                        <a:t>in Employment Act</a:t>
                      </a:r>
                    </a:p>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2687060282"/>
                  </a:ext>
                </a:extLst>
              </a:tr>
            </a:tbl>
          </a:graphicData>
        </a:graphic>
      </p:graphicFrame>
      <p:sp>
        <p:nvSpPr>
          <p:cNvPr id="4" name="Date Placeholder 3">
            <a:extLst>
              <a:ext uri="{FF2B5EF4-FFF2-40B4-BE49-F238E27FC236}">
                <a16:creationId xmlns:a16="http://schemas.microsoft.com/office/drawing/2014/main" id="{887BFD51-0527-4A06-B35D-44597E0152FA}"/>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CC5E64E-0B9E-D6B6-46CB-6D587E452AE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862695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Federal Laws that Affect Employment (cont.)</a:t>
            </a:r>
          </a:p>
        </p:txBody>
      </p:sp>
      <p:graphicFrame>
        <p:nvGraphicFramePr>
          <p:cNvPr id="4" name="Table 4">
            <a:extLst>
              <a:ext uri="{FF2B5EF4-FFF2-40B4-BE49-F238E27FC236}">
                <a16:creationId xmlns:a16="http://schemas.microsoft.com/office/drawing/2014/main" id="{175B6AF9-5F26-0118-FF0A-489C6BB2C683}"/>
              </a:ext>
            </a:extLst>
          </p:cNvPr>
          <p:cNvGraphicFramePr>
            <a:graphicFrameLocks noGrp="1"/>
          </p:cNvGraphicFramePr>
          <p:nvPr/>
        </p:nvGraphicFramePr>
        <p:xfrm>
          <a:off x="609600" y="1397000"/>
          <a:ext cx="8001000" cy="523240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592138047"/>
                    </a:ext>
                  </a:extLst>
                </a:gridCol>
              </a:tblGrid>
              <a:tr h="5232400">
                <a:tc>
                  <a:txBody>
                    <a:bodyPr/>
                    <a:lstStyle/>
                    <a:p>
                      <a:pPr marL="0" indent="0">
                        <a:buFont typeface="Arial" panose="020B0604020202020204" pitchFamily="34" charset="0"/>
                        <a:buNone/>
                      </a:pPr>
                      <a:endParaRPr lang="en-US" sz="3600" b="1" dirty="0">
                        <a:solidFill>
                          <a:schemeClr val="tx1"/>
                        </a:solidFill>
                      </a:endParaRPr>
                    </a:p>
                    <a:p>
                      <a:pPr marL="571500" indent="-571500">
                        <a:buFont typeface="Arial" panose="020B0604020202020204" pitchFamily="34" charset="0"/>
                        <a:buChar char="•"/>
                      </a:pPr>
                      <a:r>
                        <a:rPr lang="en-US" sz="3600" b="1" dirty="0">
                          <a:solidFill>
                            <a:schemeClr val="tx1"/>
                          </a:solidFill>
                        </a:rPr>
                        <a:t>Family &amp; Medical Leave Act</a:t>
                      </a:r>
                    </a:p>
                    <a:p>
                      <a:pPr marL="571500" indent="-571500">
                        <a:buFont typeface="Arial" panose="020B0604020202020204" pitchFamily="34" charset="0"/>
                        <a:buChar char="•"/>
                      </a:pPr>
                      <a:r>
                        <a:rPr lang="en-US" sz="3600" dirty="0">
                          <a:solidFill>
                            <a:schemeClr val="accent1"/>
                          </a:solidFill>
                        </a:rPr>
                        <a:t>Worker Adjustment &amp; Retraining Notification Act</a:t>
                      </a:r>
                    </a:p>
                    <a:p>
                      <a:pPr marL="571500" indent="-571500">
                        <a:buFont typeface="Arial" panose="020B0604020202020204" pitchFamily="34" charset="0"/>
                        <a:buChar char="•"/>
                      </a:pPr>
                      <a:r>
                        <a:rPr lang="en-US" sz="3600" dirty="0">
                          <a:solidFill>
                            <a:schemeClr val="tx1"/>
                          </a:solidFill>
                        </a:rPr>
                        <a:t>Consumer Credit Protection Act</a:t>
                      </a:r>
                    </a:p>
                    <a:p>
                      <a:pPr marL="571500" indent="-571500">
                        <a:buFont typeface="Arial" panose="020B0604020202020204" pitchFamily="34" charset="0"/>
                        <a:buChar char="•"/>
                      </a:pPr>
                      <a:r>
                        <a:rPr lang="en-US" sz="3600" dirty="0">
                          <a:solidFill>
                            <a:schemeClr val="accent4"/>
                          </a:solidFill>
                        </a:rPr>
                        <a:t>Employee Polygraph Protection Act</a:t>
                      </a:r>
                    </a:p>
                    <a:p>
                      <a:endParaRPr lang="en-US" dirty="0"/>
                    </a:p>
                  </a:txBody>
                  <a:tcPr>
                    <a:noFill/>
                  </a:tcPr>
                </a:tc>
                <a:extLst>
                  <a:ext uri="{0D108BD9-81ED-4DB2-BD59-A6C34878D82A}">
                    <a16:rowId xmlns:a16="http://schemas.microsoft.com/office/drawing/2014/main" val="4258061207"/>
                  </a:ext>
                </a:extLst>
              </a:tr>
            </a:tbl>
          </a:graphicData>
        </a:graphic>
      </p:graphicFrame>
      <p:sp>
        <p:nvSpPr>
          <p:cNvPr id="3" name="Date Placeholder 2">
            <a:extLst>
              <a:ext uri="{FF2B5EF4-FFF2-40B4-BE49-F238E27FC236}">
                <a16:creationId xmlns:a16="http://schemas.microsoft.com/office/drawing/2014/main" id="{4DBF05A6-5F7F-A5FE-E34A-0DE3744AE7D6}"/>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32E78791-DF89-6EC8-FF40-DA64DAE847E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3675155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Federal Laws that Affect Employment (cont.)</a:t>
            </a:r>
          </a:p>
        </p:txBody>
      </p:sp>
      <p:graphicFrame>
        <p:nvGraphicFramePr>
          <p:cNvPr id="4" name="Table 4">
            <a:extLst>
              <a:ext uri="{FF2B5EF4-FFF2-40B4-BE49-F238E27FC236}">
                <a16:creationId xmlns:a16="http://schemas.microsoft.com/office/drawing/2014/main" id="{175B6AF9-5F26-0118-FF0A-489C6BB2C683}"/>
              </a:ext>
            </a:extLst>
          </p:cNvPr>
          <p:cNvGraphicFramePr>
            <a:graphicFrameLocks noGrp="1"/>
          </p:cNvGraphicFramePr>
          <p:nvPr/>
        </p:nvGraphicFramePr>
        <p:xfrm>
          <a:off x="609600" y="1397000"/>
          <a:ext cx="8001000" cy="523240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592138047"/>
                    </a:ext>
                  </a:extLst>
                </a:gridCol>
              </a:tblGrid>
              <a:tr h="5232400">
                <a:tc>
                  <a:txBody>
                    <a:bodyPr/>
                    <a:lstStyle/>
                    <a:p>
                      <a:pPr marL="0" indent="0">
                        <a:buFont typeface="Arial" panose="020B0604020202020204" pitchFamily="34" charset="0"/>
                        <a:buNone/>
                      </a:pPr>
                      <a:endParaRPr lang="en-US" sz="3600" b="1" dirty="0">
                        <a:solidFill>
                          <a:schemeClr val="tx1"/>
                        </a:solidFill>
                      </a:endParaRPr>
                    </a:p>
                    <a:p>
                      <a:pPr marL="285750" indent="-285750">
                        <a:buFont typeface="Arial" panose="020B0604020202020204" pitchFamily="34" charset="0"/>
                        <a:buChar char="•"/>
                      </a:pPr>
                      <a:r>
                        <a:rPr lang="en-US" sz="3600" b="1" dirty="0">
                          <a:solidFill>
                            <a:schemeClr val="tx1"/>
                          </a:solidFill>
                        </a:rPr>
                        <a:t>Fair Credit Reporting Act</a:t>
                      </a:r>
                    </a:p>
                    <a:p>
                      <a:pPr marL="285750" indent="-285750">
                        <a:buFont typeface="Arial" panose="020B0604020202020204" pitchFamily="34" charset="0"/>
                        <a:buChar char="•"/>
                      </a:pPr>
                      <a:r>
                        <a:rPr lang="en-US" sz="3600" b="1" dirty="0">
                          <a:solidFill>
                            <a:schemeClr val="accent1"/>
                          </a:solidFill>
                        </a:rPr>
                        <a:t>Equal Pay Act</a:t>
                      </a:r>
                    </a:p>
                    <a:p>
                      <a:pPr marL="285750" indent="-285750">
                        <a:buFont typeface="Arial" panose="020B0604020202020204" pitchFamily="34" charset="0"/>
                        <a:buChar char="•"/>
                      </a:pPr>
                      <a:r>
                        <a:rPr lang="en-US" sz="3600" b="1" dirty="0">
                          <a:solidFill>
                            <a:schemeClr val="tx1"/>
                          </a:solidFill>
                        </a:rPr>
                        <a:t>Fair Labor Standards Act</a:t>
                      </a:r>
                    </a:p>
                    <a:p>
                      <a:pPr marL="285750" indent="-285750">
                        <a:buFont typeface="Arial" panose="020B0604020202020204" pitchFamily="34" charset="0"/>
                        <a:buChar char="•"/>
                      </a:pPr>
                      <a:r>
                        <a:rPr lang="en-US" sz="3600" dirty="0">
                          <a:solidFill>
                            <a:schemeClr val="accent1"/>
                          </a:solidFill>
                        </a:rPr>
                        <a:t>Federal Insurance Contributions Act</a:t>
                      </a:r>
                    </a:p>
                    <a:p>
                      <a:pPr marL="285750" indent="-285750">
                        <a:buFont typeface="Arial" panose="020B0604020202020204" pitchFamily="34" charset="0"/>
                        <a:buChar char="•"/>
                      </a:pPr>
                      <a:r>
                        <a:rPr lang="en-US" sz="3600" dirty="0">
                          <a:solidFill>
                            <a:schemeClr val="tx1"/>
                          </a:solidFill>
                        </a:rPr>
                        <a:t>Health Insurance Portability &amp; Accountability Act</a:t>
                      </a:r>
                    </a:p>
                    <a:p>
                      <a:pPr marL="571500" indent="-571500">
                        <a:buFont typeface="Arial" panose="020B0604020202020204" pitchFamily="34" charset="0"/>
                        <a:buChar char="•"/>
                      </a:pPr>
                      <a:endParaRPr lang="en-US" sz="3600" dirty="0">
                        <a:solidFill>
                          <a:schemeClr val="accent4"/>
                        </a:solidFill>
                      </a:endParaRPr>
                    </a:p>
                    <a:p>
                      <a:endParaRPr lang="en-US" dirty="0"/>
                    </a:p>
                  </a:txBody>
                  <a:tcPr>
                    <a:noFill/>
                  </a:tcPr>
                </a:tc>
                <a:extLst>
                  <a:ext uri="{0D108BD9-81ED-4DB2-BD59-A6C34878D82A}">
                    <a16:rowId xmlns:a16="http://schemas.microsoft.com/office/drawing/2014/main" val="4258061207"/>
                  </a:ext>
                </a:extLst>
              </a:tr>
            </a:tbl>
          </a:graphicData>
        </a:graphic>
      </p:graphicFrame>
      <p:sp>
        <p:nvSpPr>
          <p:cNvPr id="3" name="Date Placeholder 2">
            <a:extLst>
              <a:ext uri="{FF2B5EF4-FFF2-40B4-BE49-F238E27FC236}">
                <a16:creationId xmlns:a16="http://schemas.microsoft.com/office/drawing/2014/main" id="{BCEC3FEB-AC0D-5AA9-E8CE-392AE9878815}"/>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8D3556BE-DD7A-C9EF-2C62-4F93BF374D6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3350599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Federal Laws that Affect Employment (cont.)</a:t>
            </a:r>
          </a:p>
        </p:txBody>
      </p:sp>
      <p:graphicFrame>
        <p:nvGraphicFramePr>
          <p:cNvPr id="4" name="Table 4">
            <a:extLst>
              <a:ext uri="{FF2B5EF4-FFF2-40B4-BE49-F238E27FC236}">
                <a16:creationId xmlns:a16="http://schemas.microsoft.com/office/drawing/2014/main" id="{C82CD1A1-B3E2-3ECE-D704-9B76DD446540}"/>
              </a:ext>
            </a:extLst>
          </p:cNvPr>
          <p:cNvGraphicFramePr>
            <a:graphicFrameLocks noGrp="1"/>
          </p:cNvGraphicFramePr>
          <p:nvPr/>
        </p:nvGraphicFramePr>
        <p:xfrm>
          <a:off x="457200" y="1397000"/>
          <a:ext cx="8229600" cy="42062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639448821"/>
                    </a:ext>
                  </a:extLst>
                </a:gridCol>
              </a:tblGrid>
              <a:tr h="38608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Immigration Reform &amp; Control Act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Occupational Safety &amp; Health Act (OSHA)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Sarbanes-Oxley Act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Uniformed Services Employment &amp; Reemployment</a:t>
                      </a:r>
                    </a:p>
                    <a:p>
                      <a:endParaRPr lang="en-US" dirty="0"/>
                    </a:p>
                  </a:txBody>
                  <a:tcPr>
                    <a:noFill/>
                  </a:tcPr>
                </a:tc>
                <a:extLst>
                  <a:ext uri="{0D108BD9-81ED-4DB2-BD59-A6C34878D82A}">
                    <a16:rowId xmlns:a16="http://schemas.microsoft.com/office/drawing/2014/main" val="1102577715"/>
                  </a:ext>
                </a:extLst>
              </a:tr>
            </a:tbl>
          </a:graphicData>
        </a:graphic>
      </p:graphicFrame>
      <p:sp>
        <p:nvSpPr>
          <p:cNvPr id="3" name="Date Placeholder 2">
            <a:extLst>
              <a:ext uri="{FF2B5EF4-FFF2-40B4-BE49-F238E27FC236}">
                <a16:creationId xmlns:a16="http://schemas.microsoft.com/office/drawing/2014/main" id="{E9B78960-2F7F-677F-7988-74FB3BA420E6}"/>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973B35B0-6BD6-3CEB-6BBA-6576FD0C6D3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632237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Wisconsin Laws that Affect Employment</a:t>
            </a:r>
          </a:p>
        </p:txBody>
      </p:sp>
      <p:graphicFrame>
        <p:nvGraphicFramePr>
          <p:cNvPr id="4" name="Table 4">
            <a:extLst>
              <a:ext uri="{FF2B5EF4-FFF2-40B4-BE49-F238E27FC236}">
                <a16:creationId xmlns:a16="http://schemas.microsoft.com/office/drawing/2014/main" id="{459F3824-43B9-D448-AC44-C878A7B23C29}"/>
              </a:ext>
            </a:extLst>
          </p:cNvPr>
          <p:cNvGraphicFramePr>
            <a:graphicFrameLocks noGrp="1"/>
          </p:cNvGraphicFramePr>
          <p:nvPr/>
        </p:nvGraphicFramePr>
        <p:xfrm>
          <a:off x="1524000" y="1397000"/>
          <a:ext cx="6096000" cy="5156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45784327"/>
                    </a:ext>
                  </a:extLst>
                </a:gridCol>
              </a:tblGrid>
              <a:tr h="5156200">
                <a:tc>
                  <a:txBody>
                    <a:bodyPr/>
                    <a:lstStyle/>
                    <a:p>
                      <a:pPr marL="571500" indent="-571500">
                        <a:buFont typeface="Arial" panose="020B0604020202020204" pitchFamily="34" charset="0"/>
                        <a:buChar char="•"/>
                      </a:pPr>
                      <a:endParaRPr lang="en-US" sz="3600" dirty="0">
                        <a:solidFill>
                          <a:schemeClr val="tx1"/>
                        </a:solidFill>
                      </a:endParaRPr>
                    </a:p>
                    <a:p>
                      <a:pPr marL="571500" indent="-571500">
                        <a:buFont typeface="Arial" panose="020B0604020202020204" pitchFamily="34" charset="0"/>
                        <a:buChar char="•"/>
                      </a:pPr>
                      <a:r>
                        <a:rPr lang="en-US" sz="3600" dirty="0">
                          <a:solidFill>
                            <a:schemeClr val="tx1"/>
                          </a:solidFill>
                        </a:rPr>
                        <a:t>Clean Indoor Air Act</a:t>
                      </a:r>
                    </a:p>
                    <a:p>
                      <a:pPr marL="571500" indent="-571500">
                        <a:buFont typeface="Arial" panose="020B0604020202020204" pitchFamily="34" charset="0"/>
                        <a:buChar char="•"/>
                      </a:pPr>
                      <a:r>
                        <a:rPr lang="en-US" sz="3600" dirty="0">
                          <a:solidFill>
                            <a:schemeClr val="accent1"/>
                          </a:solidFill>
                        </a:rPr>
                        <a:t>Concealed Weapons</a:t>
                      </a:r>
                    </a:p>
                    <a:p>
                      <a:pPr marL="571500" indent="-571500">
                        <a:buFont typeface="Arial" panose="020B0604020202020204" pitchFamily="34" charset="0"/>
                        <a:buChar char="•"/>
                      </a:pPr>
                      <a:r>
                        <a:rPr lang="en-US" sz="3600" dirty="0">
                          <a:solidFill>
                            <a:schemeClr val="tx1"/>
                          </a:solidFill>
                        </a:rPr>
                        <a:t>Direct Deposit</a:t>
                      </a:r>
                    </a:p>
                    <a:p>
                      <a:pPr marL="571500" indent="-571500">
                        <a:buFont typeface="Arial" panose="020B0604020202020204" pitchFamily="34" charset="0"/>
                        <a:buChar char="•"/>
                      </a:pPr>
                      <a:r>
                        <a:rPr lang="en-US" sz="3600" b="1" dirty="0">
                          <a:solidFill>
                            <a:schemeClr val="accent1"/>
                          </a:solidFill>
                        </a:rPr>
                        <a:t>Employee Access to Personnel Files</a:t>
                      </a:r>
                    </a:p>
                    <a:p>
                      <a:pPr marL="571500" indent="-571500">
                        <a:buFont typeface="Arial" panose="020B0604020202020204" pitchFamily="34" charset="0"/>
                        <a:buChar char="•"/>
                      </a:pPr>
                      <a:r>
                        <a:rPr lang="en-US" sz="3600" b="1" dirty="0">
                          <a:solidFill>
                            <a:schemeClr val="tx1"/>
                          </a:solidFill>
                        </a:rPr>
                        <a:t>Fair Employment Law</a:t>
                      </a:r>
                      <a:endParaRPr lang="en-US" sz="3600" dirty="0">
                        <a:solidFill>
                          <a:schemeClr val="tx1"/>
                        </a:solidFill>
                      </a:endParaRPr>
                    </a:p>
                    <a:p>
                      <a:pPr marL="285750" indent="-285750">
                        <a:buFont typeface="Arial" panose="020B0604020202020204" pitchFamily="34" charset="0"/>
                        <a:buChar char="•"/>
                      </a:pPr>
                      <a:endParaRPr lang="en-US" sz="3600" dirty="0"/>
                    </a:p>
                  </a:txBody>
                  <a:tcPr>
                    <a:noFill/>
                  </a:tcPr>
                </a:tc>
                <a:extLst>
                  <a:ext uri="{0D108BD9-81ED-4DB2-BD59-A6C34878D82A}">
                    <a16:rowId xmlns:a16="http://schemas.microsoft.com/office/drawing/2014/main" val="2674247695"/>
                  </a:ext>
                </a:extLst>
              </a:tr>
            </a:tbl>
          </a:graphicData>
        </a:graphic>
      </p:graphicFrame>
      <p:sp>
        <p:nvSpPr>
          <p:cNvPr id="3" name="Date Placeholder 2">
            <a:extLst>
              <a:ext uri="{FF2B5EF4-FFF2-40B4-BE49-F238E27FC236}">
                <a16:creationId xmlns:a16="http://schemas.microsoft.com/office/drawing/2014/main" id="{C0085089-FB89-1BA2-A025-68C519B060F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F92C1604-146B-44E6-328A-989BF68293A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391659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Wisconsin Laws that Affect Employment (cont.)</a:t>
            </a:r>
          </a:p>
        </p:txBody>
      </p:sp>
      <p:graphicFrame>
        <p:nvGraphicFramePr>
          <p:cNvPr id="4" name="Table 4">
            <a:extLst>
              <a:ext uri="{FF2B5EF4-FFF2-40B4-BE49-F238E27FC236}">
                <a16:creationId xmlns:a16="http://schemas.microsoft.com/office/drawing/2014/main" id="{459F3824-43B9-D448-AC44-C878A7B23C29}"/>
              </a:ext>
            </a:extLst>
          </p:cNvPr>
          <p:cNvGraphicFramePr>
            <a:graphicFrameLocks noGrp="1"/>
          </p:cNvGraphicFramePr>
          <p:nvPr/>
        </p:nvGraphicFramePr>
        <p:xfrm>
          <a:off x="1524000" y="1397000"/>
          <a:ext cx="6096000" cy="5156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45784327"/>
                    </a:ext>
                  </a:extLst>
                </a:gridCol>
              </a:tblGrid>
              <a:tr h="5156200">
                <a:tc>
                  <a:txBody>
                    <a:bodyPr/>
                    <a:lstStyle/>
                    <a:p>
                      <a:pPr marL="571500" indent="-571500">
                        <a:buFont typeface="Arial" panose="020B0604020202020204" pitchFamily="34" charset="0"/>
                        <a:buChar char="•"/>
                      </a:pPr>
                      <a:endParaRPr lang="en-US" sz="3600" dirty="0">
                        <a:solidFill>
                          <a:schemeClr val="tx1"/>
                        </a:solidFill>
                      </a:endParaRPr>
                    </a:p>
                    <a:p>
                      <a:pPr marL="571500" indent="-571500">
                        <a:buFont typeface="Arial" panose="020B0604020202020204" pitchFamily="34" charset="0"/>
                        <a:buChar char="•"/>
                      </a:pPr>
                      <a:r>
                        <a:rPr lang="en-US" sz="3600" dirty="0">
                          <a:solidFill>
                            <a:schemeClr val="tx1"/>
                          </a:solidFill>
                        </a:rPr>
                        <a:t>Genetic Information Bias</a:t>
                      </a:r>
                    </a:p>
                    <a:p>
                      <a:pPr marL="571500" indent="-571500">
                        <a:buFont typeface="Arial" panose="020B0604020202020204" pitchFamily="34" charset="0"/>
                        <a:buChar char="•"/>
                      </a:pPr>
                      <a:r>
                        <a:rPr lang="en-US" sz="3600" b="1" dirty="0">
                          <a:solidFill>
                            <a:schemeClr val="accent1"/>
                          </a:solidFill>
                        </a:rPr>
                        <a:t>Hours of Work and Overtime Law</a:t>
                      </a:r>
                    </a:p>
                    <a:p>
                      <a:pPr marL="571500" indent="-571500">
                        <a:buFont typeface="Arial" panose="020B0604020202020204" pitchFamily="34" charset="0"/>
                        <a:buChar char="•"/>
                      </a:pPr>
                      <a:r>
                        <a:rPr lang="en-US" sz="3600" dirty="0">
                          <a:solidFill>
                            <a:schemeClr val="tx1"/>
                          </a:solidFill>
                        </a:rPr>
                        <a:t>Jury Duty and Court Testimony</a:t>
                      </a:r>
                    </a:p>
                    <a:p>
                      <a:pPr marL="571500" indent="-571500">
                        <a:buFont typeface="Arial" panose="020B0604020202020204" pitchFamily="34" charset="0"/>
                        <a:buChar char="•"/>
                      </a:pPr>
                      <a:r>
                        <a:rPr lang="en-US" sz="3600" dirty="0">
                          <a:solidFill>
                            <a:schemeClr val="accent1"/>
                          </a:solidFill>
                        </a:rPr>
                        <a:t>Meal and Rest Breaks</a:t>
                      </a:r>
                    </a:p>
                    <a:p>
                      <a:pPr marL="285750" indent="-285750">
                        <a:buFont typeface="Arial" panose="020B0604020202020204" pitchFamily="34" charset="0"/>
                        <a:buChar char="•"/>
                      </a:pPr>
                      <a:endParaRPr lang="en-US" sz="3600" dirty="0"/>
                    </a:p>
                  </a:txBody>
                  <a:tcPr>
                    <a:noFill/>
                  </a:tcPr>
                </a:tc>
                <a:extLst>
                  <a:ext uri="{0D108BD9-81ED-4DB2-BD59-A6C34878D82A}">
                    <a16:rowId xmlns:a16="http://schemas.microsoft.com/office/drawing/2014/main" val="2674247695"/>
                  </a:ext>
                </a:extLst>
              </a:tr>
            </a:tbl>
          </a:graphicData>
        </a:graphic>
      </p:graphicFrame>
      <p:sp>
        <p:nvSpPr>
          <p:cNvPr id="3" name="Date Placeholder 2">
            <a:extLst>
              <a:ext uri="{FF2B5EF4-FFF2-40B4-BE49-F238E27FC236}">
                <a16:creationId xmlns:a16="http://schemas.microsoft.com/office/drawing/2014/main" id="{7F8D8DF4-C4AA-DE9E-1D2A-498BEB09B93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CECCF427-1824-859C-029B-BC65A1086CD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969606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Wisconsin Laws that Affect Employment (cont.)</a:t>
            </a:r>
          </a:p>
        </p:txBody>
      </p:sp>
      <p:graphicFrame>
        <p:nvGraphicFramePr>
          <p:cNvPr id="4" name="Table 4">
            <a:extLst>
              <a:ext uri="{FF2B5EF4-FFF2-40B4-BE49-F238E27FC236}">
                <a16:creationId xmlns:a16="http://schemas.microsoft.com/office/drawing/2014/main" id="{459F3824-43B9-D448-AC44-C878A7B23C29}"/>
              </a:ext>
            </a:extLst>
          </p:cNvPr>
          <p:cNvGraphicFramePr>
            <a:graphicFrameLocks noGrp="1"/>
          </p:cNvGraphicFramePr>
          <p:nvPr/>
        </p:nvGraphicFramePr>
        <p:xfrm>
          <a:off x="1676400" y="1397000"/>
          <a:ext cx="5943600" cy="515620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445784327"/>
                    </a:ext>
                  </a:extLst>
                </a:gridCol>
              </a:tblGrid>
              <a:tr h="5156200">
                <a:tc>
                  <a:txBody>
                    <a:bodyPr/>
                    <a:lstStyle/>
                    <a:p>
                      <a:pPr marL="571500" indent="-571500">
                        <a:buFont typeface="Arial" panose="020B0604020202020204" pitchFamily="34" charset="0"/>
                        <a:buChar char="•"/>
                      </a:pPr>
                      <a:endParaRPr lang="en-US" sz="3600" dirty="0">
                        <a:solidFill>
                          <a:schemeClr val="tx1"/>
                        </a:solidFill>
                      </a:endParaRPr>
                    </a:p>
                    <a:p>
                      <a:pPr marL="571500" indent="-571500">
                        <a:buFont typeface="Arial" panose="020B0604020202020204" pitchFamily="34" charset="0"/>
                        <a:buChar char="•"/>
                      </a:pPr>
                      <a:r>
                        <a:rPr lang="en-US" sz="3600" b="1" dirty="0">
                          <a:solidFill>
                            <a:schemeClr val="tx1"/>
                          </a:solidFill>
                        </a:rPr>
                        <a:t>Minor Work Hours </a:t>
                      </a:r>
                    </a:p>
                    <a:p>
                      <a:pPr marL="571500" indent="-571500">
                        <a:buFont typeface="Arial" panose="020B0604020202020204" pitchFamily="34" charset="0"/>
                        <a:buChar char="•"/>
                      </a:pPr>
                      <a:r>
                        <a:rPr lang="en-US" sz="3600" dirty="0">
                          <a:solidFill>
                            <a:schemeClr val="accent1"/>
                          </a:solidFill>
                        </a:rPr>
                        <a:t>New Hire Reporting</a:t>
                      </a:r>
                    </a:p>
                    <a:p>
                      <a:pPr marL="571500" indent="-571500">
                        <a:buFont typeface="Arial" panose="020B0604020202020204" pitchFamily="34" charset="0"/>
                        <a:buChar char="•"/>
                      </a:pPr>
                      <a:r>
                        <a:rPr lang="en-US" sz="3600" b="1" dirty="0">
                          <a:solidFill>
                            <a:schemeClr val="tx1"/>
                          </a:solidFill>
                        </a:rPr>
                        <a:t>Payment of Terminated </a:t>
                      </a:r>
                      <a:r>
                        <a:rPr lang="en-US" sz="3600" b="1" dirty="0">
                          <a:solidFill>
                            <a:schemeClr val="accent1"/>
                          </a:solidFill>
                        </a:rPr>
                        <a:t>Employee Wages</a:t>
                      </a:r>
                    </a:p>
                    <a:p>
                      <a:pPr marL="571500" indent="-571500">
                        <a:buFont typeface="Arial" panose="020B0604020202020204" pitchFamily="34" charset="0"/>
                        <a:buChar char="•"/>
                      </a:pPr>
                      <a:r>
                        <a:rPr lang="en-US" sz="3600" dirty="0">
                          <a:solidFill>
                            <a:schemeClr val="tx1"/>
                          </a:solidFill>
                        </a:rPr>
                        <a:t>Right-to-Know</a:t>
                      </a:r>
                    </a:p>
                    <a:p>
                      <a:pPr marL="571500" indent="-571500">
                        <a:buFont typeface="Arial" panose="020B0604020202020204" pitchFamily="34" charset="0"/>
                        <a:buChar char="•"/>
                      </a:pPr>
                      <a:r>
                        <a:rPr lang="en-US" sz="3600" dirty="0">
                          <a:solidFill>
                            <a:schemeClr val="accent1"/>
                          </a:solidFill>
                        </a:rPr>
                        <a:t>Voting Leave</a:t>
                      </a:r>
                    </a:p>
                    <a:p>
                      <a:pPr marL="285750" indent="-285750">
                        <a:buFont typeface="Arial" panose="020B0604020202020204" pitchFamily="34" charset="0"/>
                        <a:buChar char="•"/>
                      </a:pPr>
                      <a:endParaRPr lang="en-US" sz="3600" dirty="0"/>
                    </a:p>
                  </a:txBody>
                  <a:tcPr>
                    <a:noFill/>
                  </a:tcPr>
                </a:tc>
                <a:extLst>
                  <a:ext uri="{0D108BD9-81ED-4DB2-BD59-A6C34878D82A}">
                    <a16:rowId xmlns:a16="http://schemas.microsoft.com/office/drawing/2014/main" val="2674247695"/>
                  </a:ext>
                </a:extLst>
              </a:tr>
            </a:tbl>
          </a:graphicData>
        </a:graphic>
      </p:graphicFrame>
      <p:sp>
        <p:nvSpPr>
          <p:cNvPr id="3" name="Date Placeholder 2">
            <a:extLst>
              <a:ext uri="{FF2B5EF4-FFF2-40B4-BE49-F238E27FC236}">
                <a16:creationId xmlns:a16="http://schemas.microsoft.com/office/drawing/2014/main" id="{80FCF37D-75EA-4D1E-C90E-F3921186B8FA}"/>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261C4AD-415C-B7BC-906D-F2EC56BB6ABE}"/>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661831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Wisconsin Laws that Affect Employment (cont.)</a:t>
            </a:r>
          </a:p>
        </p:txBody>
      </p:sp>
      <p:graphicFrame>
        <p:nvGraphicFramePr>
          <p:cNvPr id="4" name="Table 4">
            <a:extLst>
              <a:ext uri="{FF2B5EF4-FFF2-40B4-BE49-F238E27FC236}">
                <a16:creationId xmlns:a16="http://schemas.microsoft.com/office/drawing/2014/main" id="{459F3824-43B9-D448-AC44-C878A7B23C29}"/>
              </a:ext>
            </a:extLst>
          </p:cNvPr>
          <p:cNvGraphicFramePr>
            <a:graphicFrameLocks noGrp="1"/>
          </p:cNvGraphicFramePr>
          <p:nvPr/>
        </p:nvGraphicFramePr>
        <p:xfrm>
          <a:off x="1676400" y="1397000"/>
          <a:ext cx="5943600" cy="515620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445784327"/>
                    </a:ext>
                  </a:extLst>
                </a:gridCol>
              </a:tblGrid>
              <a:tr h="5156200">
                <a:tc>
                  <a:txBody>
                    <a:bodyPr/>
                    <a:lstStyle/>
                    <a:p>
                      <a:pPr marL="571500" indent="-571500">
                        <a:buFont typeface="Arial" panose="020B0604020202020204" pitchFamily="34" charset="0"/>
                        <a:buChar char="•"/>
                      </a:pPr>
                      <a:endParaRPr lang="en-US" sz="3600" dirty="0">
                        <a:solidFill>
                          <a:schemeClr val="tx1"/>
                        </a:solidFill>
                      </a:endParaRPr>
                    </a:p>
                    <a:p>
                      <a:pPr marL="571500" indent="-571500">
                        <a:buFont typeface="Arial" panose="020B0604020202020204" pitchFamily="34" charset="0"/>
                        <a:buChar char="•"/>
                      </a:pPr>
                      <a:r>
                        <a:rPr lang="en-US" sz="3600" b="1" dirty="0">
                          <a:solidFill>
                            <a:schemeClr val="tx1"/>
                          </a:solidFill>
                        </a:rPr>
                        <a:t>Wage Deductions</a:t>
                      </a:r>
                    </a:p>
                    <a:p>
                      <a:pPr marL="571500" indent="-571500">
                        <a:buFont typeface="Arial" panose="020B0604020202020204" pitchFamily="34" charset="0"/>
                        <a:buChar char="•"/>
                      </a:pPr>
                      <a:r>
                        <a:rPr lang="en-US" sz="3600" b="1" dirty="0">
                          <a:solidFill>
                            <a:schemeClr val="accent1"/>
                          </a:solidFill>
                        </a:rPr>
                        <a:t>Workers Compensation</a:t>
                      </a:r>
                    </a:p>
                    <a:p>
                      <a:pPr marL="571500" indent="-571500">
                        <a:buFont typeface="Arial" panose="020B0604020202020204" pitchFamily="34" charset="0"/>
                        <a:buChar char="•"/>
                      </a:pPr>
                      <a:r>
                        <a:rPr lang="en-US" sz="3600" dirty="0">
                          <a:solidFill>
                            <a:schemeClr val="tx1"/>
                          </a:solidFill>
                        </a:rPr>
                        <a:t>Bone Marrow and Organ </a:t>
                      </a:r>
                      <a:r>
                        <a:rPr lang="en-US" sz="3600" dirty="0">
                          <a:solidFill>
                            <a:schemeClr val="accent1"/>
                          </a:solidFill>
                        </a:rPr>
                        <a:t>Donation Leave</a:t>
                      </a:r>
                    </a:p>
                    <a:p>
                      <a:pPr marL="571500" indent="-571500">
                        <a:buFont typeface="Arial" panose="020B0604020202020204" pitchFamily="34" charset="0"/>
                        <a:buChar char="•"/>
                      </a:pPr>
                      <a:r>
                        <a:rPr lang="en-US" sz="3600" dirty="0">
                          <a:solidFill>
                            <a:schemeClr val="tx1"/>
                          </a:solidFill>
                        </a:rPr>
                        <a:t>Family Medical Leave (WFMLA)</a:t>
                      </a:r>
                    </a:p>
                    <a:p>
                      <a:pPr marL="285750" indent="-285750">
                        <a:buFont typeface="Arial" panose="020B0604020202020204" pitchFamily="34" charset="0"/>
                        <a:buChar char="•"/>
                      </a:pPr>
                      <a:endParaRPr lang="en-US" sz="3600" dirty="0"/>
                    </a:p>
                  </a:txBody>
                  <a:tcPr>
                    <a:noFill/>
                  </a:tcPr>
                </a:tc>
                <a:extLst>
                  <a:ext uri="{0D108BD9-81ED-4DB2-BD59-A6C34878D82A}">
                    <a16:rowId xmlns:a16="http://schemas.microsoft.com/office/drawing/2014/main" val="2674247695"/>
                  </a:ext>
                </a:extLst>
              </a:tr>
            </a:tbl>
          </a:graphicData>
        </a:graphic>
      </p:graphicFrame>
      <p:sp>
        <p:nvSpPr>
          <p:cNvPr id="3" name="Date Placeholder 2">
            <a:extLst>
              <a:ext uri="{FF2B5EF4-FFF2-40B4-BE49-F238E27FC236}">
                <a16:creationId xmlns:a16="http://schemas.microsoft.com/office/drawing/2014/main" id="{05A4698D-DF68-79C1-15A0-7B40C8A1C2DB}"/>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563CE59B-4A0B-54FF-530A-AD32325EDC7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3187023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Agencies that govern the workplace</a:t>
            </a:r>
          </a:p>
        </p:txBody>
      </p:sp>
      <p:graphicFrame>
        <p:nvGraphicFramePr>
          <p:cNvPr id="3" name="Table 3">
            <a:extLst>
              <a:ext uri="{FF2B5EF4-FFF2-40B4-BE49-F238E27FC236}">
                <a16:creationId xmlns:a16="http://schemas.microsoft.com/office/drawing/2014/main" id="{8A8B443D-6129-DFE5-4843-204F99069A2E}"/>
              </a:ext>
            </a:extLst>
          </p:cNvPr>
          <p:cNvGraphicFramePr>
            <a:graphicFrameLocks noGrp="1"/>
          </p:cNvGraphicFramePr>
          <p:nvPr/>
        </p:nvGraphicFramePr>
        <p:xfrm>
          <a:off x="1524000" y="1397000"/>
          <a:ext cx="5867400" cy="5384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39634047"/>
                    </a:ext>
                  </a:extLst>
                </a:gridCol>
                <a:gridCol w="2819400">
                  <a:extLst>
                    <a:ext uri="{9D8B030D-6E8A-4147-A177-3AD203B41FA5}">
                      <a16:colId xmlns:a16="http://schemas.microsoft.com/office/drawing/2014/main" val="44478570"/>
                    </a:ext>
                  </a:extLst>
                </a:gridCol>
              </a:tblGrid>
              <a:tr h="5384800">
                <a:tc>
                  <a:txBody>
                    <a:bodyPr/>
                    <a:lstStyle/>
                    <a:p>
                      <a:endParaRPr lang="en-US" sz="1800" b="1" dirty="0">
                        <a:solidFill>
                          <a:schemeClr val="accent4"/>
                        </a:solidFill>
                      </a:endParaRPr>
                    </a:p>
                  </a:txBody>
                  <a:tcPr>
                    <a:noFill/>
                  </a:tcPr>
                </a:tc>
                <a:tc>
                  <a:txBody>
                    <a:bodyPr/>
                    <a:lstStyle/>
                    <a:p>
                      <a:endParaRPr lang="en-US" dirty="0"/>
                    </a:p>
                  </a:txBody>
                  <a:tcPr>
                    <a:noFill/>
                  </a:tcPr>
                </a:tc>
                <a:extLst>
                  <a:ext uri="{0D108BD9-81ED-4DB2-BD59-A6C34878D82A}">
                    <a16:rowId xmlns:a16="http://schemas.microsoft.com/office/drawing/2014/main" val="3099360824"/>
                  </a:ext>
                </a:extLst>
              </a:tr>
            </a:tbl>
          </a:graphicData>
        </a:graphic>
      </p:graphicFrame>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p:txBody>
          <a:bodyPr>
            <a:normAutofit fontScale="85000" lnSpcReduction="10000"/>
          </a:bodyPr>
          <a:lstStyle/>
          <a:p>
            <a:pPr>
              <a:lnSpc>
                <a:spcPct val="150000"/>
              </a:lnSpc>
            </a:pPr>
            <a:r>
              <a:rPr lang="en-US" sz="3200" b="1" dirty="0"/>
              <a:t>Equal Employment Opportunity Commission (EEOC)</a:t>
            </a:r>
          </a:p>
          <a:p>
            <a:pPr>
              <a:lnSpc>
                <a:spcPct val="150000"/>
              </a:lnSpc>
            </a:pPr>
            <a:r>
              <a:rPr lang="en-US" sz="3200" b="1" dirty="0">
                <a:solidFill>
                  <a:schemeClr val="accent1"/>
                </a:solidFill>
              </a:rPr>
              <a:t>Department of Labor (DOL) </a:t>
            </a:r>
          </a:p>
          <a:p>
            <a:pPr>
              <a:lnSpc>
                <a:spcPct val="150000"/>
              </a:lnSpc>
            </a:pPr>
            <a:r>
              <a:rPr lang="en-US" sz="3200" b="1" dirty="0"/>
              <a:t>Occupational Safety &amp; Health Administration (OSHA)</a:t>
            </a:r>
          </a:p>
          <a:p>
            <a:pPr eaLnBrk="0" fontAlgn="base" hangingPunct="0">
              <a:lnSpc>
                <a:spcPct val="150000"/>
              </a:lnSpc>
              <a:spcBef>
                <a:spcPct val="0"/>
              </a:spcBef>
              <a:spcAft>
                <a:spcPct val="0"/>
              </a:spcAft>
            </a:pPr>
            <a:r>
              <a:rPr lang="en-US" sz="3200" b="1" dirty="0">
                <a:solidFill>
                  <a:schemeClr val="accent1"/>
                </a:solidFill>
              </a:rPr>
              <a:t>Wisconsin Equal Rights Division (WERD) </a:t>
            </a:r>
          </a:p>
          <a:p>
            <a:pPr eaLnBrk="0" fontAlgn="base" hangingPunct="0">
              <a:lnSpc>
                <a:spcPct val="150000"/>
              </a:lnSpc>
              <a:spcBef>
                <a:spcPct val="0"/>
              </a:spcBef>
              <a:spcAft>
                <a:spcPct val="0"/>
              </a:spcAft>
            </a:pPr>
            <a:r>
              <a:rPr lang="en-US" sz="3200" b="1" dirty="0"/>
              <a:t>Wisconsin Department of Workforce Development (DWD)</a:t>
            </a:r>
          </a:p>
          <a:p>
            <a:endParaRPr lang="en-US" dirty="0"/>
          </a:p>
        </p:txBody>
      </p:sp>
      <p:sp>
        <p:nvSpPr>
          <p:cNvPr id="4" name="Date Placeholder 3">
            <a:extLst>
              <a:ext uri="{FF2B5EF4-FFF2-40B4-BE49-F238E27FC236}">
                <a16:creationId xmlns:a16="http://schemas.microsoft.com/office/drawing/2014/main" id="{CE57E009-3229-C52F-47C9-D87D5C26DB4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E44B925F-E332-E351-B6A4-B9E82BAD670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3898222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What does this have to do with my School/Parish?</a:t>
            </a:r>
          </a:p>
        </p:txBody>
      </p:sp>
      <p:graphicFrame>
        <p:nvGraphicFramePr>
          <p:cNvPr id="3" name="Table 3">
            <a:extLst>
              <a:ext uri="{FF2B5EF4-FFF2-40B4-BE49-F238E27FC236}">
                <a16:creationId xmlns:a16="http://schemas.microsoft.com/office/drawing/2014/main" id="{8A8B443D-6129-DFE5-4843-204F99069A2E}"/>
              </a:ext>
            </a:extLst>
          </p:cNvPr>
          <p:cNvGraphicFramePr>
            <a:graphicFrameLocks noGrp="1"/>
          </p:cNvGraphicFramePr>
          <p:nvPr/>
        </p:nvGraphicFramePr>
        <p:xfrm>
          <a:off x="1524000" y="1397000"/>
          <a:ext cx="5867400" cy="5384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39634047"/>
                    </a:ext>
                  </a:extLst>
                </a:gridCol>
                <a:gridCol w="2819400">
                  <a:extLst>
                    <a:ext uri="{9D8B030D-6E8A-4147-A177-3AD203B41FA5}">
                      <a16:colId xmlns:a16="http://schemas.microsoft.com/office/drawing/2014/main" val="44478570"/>
                    </a:ext>
                  </a:extLst>
                </a:gridCol>
              </a:tblGrid>
              <a:tr h="5384800">
                <a:tc>
                  <a:txBody>
                    <a:bodyPr/>
                    <a:lstStyle/>
                    <a:p>
                      <a:endParaRPr lang="en-US" sz="1800" b="1" dirty="0">
                        <a:solidFill>
                          <a:schemeClr val="accent4"/>
                        </a:solidFill>
                      </a:endParaRPr>
                    </a:p>
                  </a:txBody>
                  <a:tcPr>
                    <a:noFill/>
                  </a:tcPr>
                </a:tc>
                <a:tc>
                  <a:txBody>
                    <a:bodyPr/>
                    <a:lstStyle/>
                    <a:p>
                      <a:endParaRPr lang="en-US" dirty="0"/>
                    </a:p>
                  </a:txBody>
                  <a:tcPr>
                    <a:noFill/>
                  </a:tcPr>
                </a:tc>
                <a:extLst>
                  <a:ext uri="{0D108BD9-81ED-4DB2-BD59-A6C34878D82A}">
                    <a16:rowId xmlns:a16="http://schemas.microsoft.com/office/drawing/2014/main" val="3099360824"/>
                  </a:ext>
                </a:extLst>
              </a:tr>
            </a:tbl>
          </a:graphicData>
        </a:graphic>
      </p:graphicFrame>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p:txBody>
          <a:bodyPr>
            <a:normAutofit fontScale="85000" lnSpcReduction="10000"/>
          </a:bodyPr>
          <a:lstStyle/>
          <a:p>
            <a:r>
              <a:rPr lang="en-US" sz="3200" b="1" dirty="0">
                <a:solidFill>
                  <a:schemeClr val="accent1"/>
                </a:solidFill>
              </a:rPr>
              <a:t>Negligent Hiring </a:t>
            </a:r>
            <a:r>
              <a:rPr lang="en-US" sz="3200" dirty="0"/>
              <a:t>– Employers who hire workers they knew, or with reasonable diligence should have known, were unsuitable.</a:t>
            </a:r>
          </a:p>
          <a:p>
            <a:endParaRPr lang="en-US" sz="3200" b="1" dirty="0">
              <a:solidFill>
                <a:srgbClr val="FFFF00"/>
              </a:solidFill>
            </a:endParaRPr>
          </a:p>
          <a:p>
            <a:r>
              <a:rPr lang="en-US" sz="3200" b="1" dirty="0">
                <a:solidFill>
                  <a:schemeClr val="accent1"/>
                </a:solidFill>
              </a:rPr>
              <a:t>Adverse Employment Action </a:t>
            </a:r>
            <a:r>
              <a:rPr lang="en-US" sz="3200" dirty="0"/>
              <a:t>– Actions taken by the employer that have a negative impact on terms or conditions of an individual’s employment.  </a:t>
            </a:r>
          </a:p>
          <a:p>
            <a:endParaRPr lang="en-US" sz="3200" dirty="0"/>
          </a:p>
          <a:p>
            <a:r>
              <a:rPr lang="en-US" sz="3200" b="1" dirty="0">
                <a:solidFill>
                  <a:schemeClr val="accent1"/>
                </a:solidFill>
              </a:rPr>
              <a:t>Disparate Treatment </a:t>
            </a:r>
            <a:r>
              <a:rPr lang="en-US" sz="3200" dirty="0"/>
              <a:t>– Different &amp; unfavorable treatment built on membership in a protected class.</a:t>
            </a:r>
          </a:p>
          <a:p>
            <a:endParaRPr lang="en-US" sz="2800" dirty="0"/>
          </a:p>
          <a:p>
            <a:endParaRPr lang="en-US" dirty="0"/>
          </a:p>
        </p:txBody>
      </p:sp>
      <p:sp>
        <p:nvSpPr>
          <p:cNvPr id="4" name="Date Placeholder 3">
            <a:extLst>
              <a:ext uri="{FF2B5EF4-FFF2-40B4-BE49-F238E27FC236}">
                <a16:creationId xmlns:a16="http://schemas.microsoft.com/office/drawing/2014/main" id="{CD053085-1085-2BBD-48D5-9689E57A2EC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9FB504B1-9476-D3E2-CBBF-5DB10A41D58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1881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What is the CFS?</a:t>
            </a:r>
          </a:p>
        </p:txBody>
      </p:sp>
      <p:sp>
        <p:nvSpPr>
          <p:cNvPr id="5" name="Content Placeholder 4">
            <a:extLst>
              <a:ext uri="{FF2B5EF4-FFF2-40B4-BE49-F238E27FC236}">
                <a16:creationId xmlns:a16="http://schemas.microsoft.com/office/drawing/2014/main" id="{B1E36303-5E3F-3E38-D6D4-5E3A228EB5B7}"/>
              </a:ext>
            </a:extLst>
          </p:cNvPr>
          <p:cNvSpPr>
            <a:spLocks noGrp="1"/>
          </p:cNvSpPr>
          <p:nvPr>
            <p:ph idx="1"/>
          </p:nvPr>
        </p:nvSpPr>
        <p:spPr/>
        <p:txBody>
          <a:bodyPr>
            <a:normAutofit fontScale="77500" lnSpcReduction="20000"/>
          </a:bodyPr>
          <a:lstStyle/>
          <a:p>
            <a:r>
              <a:rPr lang="en-US" dirty="0"/>
              <a:t>The annual Confidential Financial Statement (CFS) is a group of financial documents prepared at the end of the fiscal year by all parishes of the Archdiocese of Milwaukee.  Since there is no common accounting software among parishes, the workbook is in Excel.</a:t>
            </a:r>
          </a:p>
          <a:p>
            <a:r>
              <a:rPr lang="en-US" dirty="0"/>
              <a:t>The data contained in these reports is used to calculate the archdiocesan assessment, for strategic planning purposes, for proxy determinations, and for other analytical purposes.  It is confidential in that it is not public record. </a:t>
            </a:r>
          </a:p>
          <a:p>
            <a:r>
              <a:rPr lang="en-US" dirty="0"/>
              <a:t>Besides the assessment, the CFS produces a Balance Sheet, P&amp;L, information on restricted funds, and school financial data.</a:t>
            </a:r>
          </a:p>
        </p:txBody>
      </p:sp>
      <p:sp>
        <p:nvSpPr>
          <p:cNvPr id="4" name="Date Placeholder 3">
            <a:extLst>
              <a:ext uri="{FF2B5EF4-FFF2-40B4-BE49-F238E27FC236}">
                <a16:creationId xmlns:a16="http://schemas.microsoft.com/office/drawing/2014/main" id="{FF863160-CF76-0A5A-0F16-F34CF4010F86}"/>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0528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What does this have to do with my School/Parish?</a:t>
            </a:r>
          </a:p>
        </p:txBody>
      </p:sp>
      <p:graphicFrame>
        <p:nvGraphicFramePr>
          <p:cNvPr id="3" name="Table 3">
            <a:extLst>
              <a:ext uri="{FF2B5EF4-FFF2-40B4-BE49-F238E27FC236}">
                <a16:creationId xmlns:a16="http://schemas.microsoft.com/office/drawing/2014/main" id="{8A8B443D-6129-DFE5-4843-204F99069A2E}"/>
              </a:ext>
            </a:extLst>
          </p:cNvPr>
          <p:cNvGraphicFramePr>
            <a:graphicFrameLocks noGrp="1"/>
          </p:cNvGraphicFramePr>
          <p:nvPr/>
        </p:nvGraphicFramePr>
        <p:xfrm>
          <a:off x="1524000" y="1397000"/>
          <a:ext cx="5867400" cy="5384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39634047"/>
                    </a:ext>
                  </a:extLst>
                </a:gridCol>
                <a:gridCol w="2819400">
                  <a:extLst>
                    <a:ext uri="{9D8B030D-6E8A-4147-A177-3AD203B41FA5}">
                      <a16:colId xmlns:a16="http://schemas.microsoft.com/office/drawing/2014/main" val="44478570"/>
                    </a:ext>
                  </a:extLst>
                </a:gridCol>
              </a:tblGrid>
              <a:tr h="5384800">
                <a:tc>
                  <a:txBody>
                    <a:bodyPr/>
                    <a:lstStyle/>
                    <a:p>
                      <a:endParaRPr lang="en-US" sz="1800" b="1" dirty="0">
                        <a:solidFill>
                          <a:schemeClr val="accent4"/>
                        </a:solidFill>
                      </a:endParaRPr>
                    </a:p>
                  </a:txBody>
                  <a:tcPr>
                    <a:noFill/>
                  </a:tcPr>
                </a:tc>
                <a:tc>
                  <a:txBody>
                    <a:bodyPr/>
                    <a:lstStyle/>
                    <a:p>
                      <a:endParaRPr lang="en-US" dirty="0"/>
                    </a:p>
                  </a:txBody>
                  <a:tcPr>
                    <a:noFill/>
                  </a:tcPr>
                </a:tc>
                <a:extLst>
                  <a:ext uri="{0D108BD9-81ED-4DB2-BD59-A6C34878D82A}">
                    <a16:rowId xmlns:a16="http://schemas.microsoft.com/office/drawing/2014/main" val="3099360824"/>
                  </a:ext>
                </a:extLst>
              </a:tr>
            </a:tbl>
          </a:graphicData>
        </a:graphic>
      </p:graphicFrame>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p:txBody>
          <a:bodyPr>
            <a:normAutofit/>
          </a:bodyPr>
          <a:lstStyle/>
          <a:p>
            <a:r>
              <a:rPr lang="en-US" sz="2800" b="1" dirty="0">
                <a:solidFill>
                  <a:schemeClr val="accent1"/>
                </a:solidFill>
              </a:rPr>
              <a:t>Retaliation</a:t>
            </a:r>
            <a:r>
              <a:rPr lang="en-US" sz="2800" dirty="0">
                <a:solidFill>
                  <a:schemeClr val="accent1"/>
                </a:solidFill>
              </a:rPr>
              <a:t> </a:t>
            </a:r>
            <a:r>
              <a:rPr lang="en-US" sz="2800" dirty="0"/>
              <a:t>– Employer taking adverse employment action against an individual for filing a complaint against the law(s).</a:t>
            </a:r>
          </a:p>
          <a:p>
            <a:endParaRPr lang="en-US" sz="2800" dirty="0"/>
          </a:p>
          <a:p>
            <a:r>
              <a:rPr lang="en-US" sz="2800" b="1" dirty="0">
                <a:solidFill>
                  <a:schemeClr val="accent1"/>
                </a:solidFill>
              </a:rPr>
              <a:t>Harassment </a:t>
            </a:r>
            <a:r>
              <a:rPr lang="en-US" sz="2800" b="1" dirty="0"/>
              <a:t>vs</a:t>
            </a:r>
            <a:r>
              <a:rPr lang="en-US" sz="2800" b="1" dirty="0">
                <a:solidFill>
                  <a:srgbClr val="FFFF00"/>
                </a:solidFill>
              </a:rPr>
              <a:t> </a:t>
            </a:r>
            <a:r>
              <a:rPr lang="en-US" sz="2800" b="1" dirty="0">
                <a:solidFill>
                  <a:schemeClr val="accent1"/>
                </a:solidFill>
              </a:rPr>
              <a:t>Hostile Work Environment</a:t>
            </a:r>
            <a:r>
              <a:rPr lang="en-US" sz="2800" b="1" dirty="0">
                <a:solidFill>
                  <a:schemeClr val="accent2"/>
                </a:solidFill>
              </a:rPr>
              <a:t> </a:t>
            </a:r>
            <a:r>
              <a:rPr lang="en-US" sz="2800" dirty="0"/>
              <a:t>vs </a:t>
            </a:r>
            <a:r>
              <a:rPr lang="en-US" sz="2800" b="1" dirty="0">
                <a:solidFill>
                  <a:schemeClr val="accent1"/>
                </a:solidFill>
              </a:rPr>
              <a:t>Job Expectation</a:t>
            </a:r>
          </a:p>
          <a:p>
            <a:endParaRPr lang="en-US" sz="2800" dirty="0"/>
          </a:p>
          <a:p>
            <a:endParaRPr lang="en-US" dirty="0"/>
          </a:p>
        </p:txBody>
      </p:sp>
      <p:sp>
        <p:nvSpPr>
          <p:cNvPr id="4" name="Date Placeholder 3">
            <a:extLst>
              <a:ext uri="{FF2B5EF4-FFF2-40B4-BE49-F238E27FC236}">
                <a16:creationId xmlns:a16="http://schemas.microsoft.com/office/drawing/2014/main" id="{076E6574-E7DF-C3D1-158B-1B6D7459977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23F5D0CA-CC30-C4A5-1A94-FCD8947C979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3800977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Harassment</a:t>
            </a:r>
          </a:p>
        </p:txBody>
      </p:sp>
      <p:graphicFrame>
        <p:nvGraphicFramePr>
          <p:cNvPr id="3" name="Table 3">
            <a:extLst>
              <a:ext uri="{FF2B5EF4-FFF2-40B4-BE49-F238E27FC236}">
                <a16:creationId xmlns:a16="http://schemas.microsoft.com/office/drawing/2014/main" id="{8A8B443D-6129-DFE5-4843-204F99069A2E}"/>
              </a:ext>
            </a:extLst>
          </p:cNvPr>
          <p:cNvGraphicFramePr>
            <a:graphicFrameLocks noGrp="1"/>
          </p:cNvGraphicFramePr>
          <p:nvPr/>
        </p:nvGraphicFramePr>
        <p:xfrm>
          <a:off x="1524000" y="1397000"/>
          <a:ext cx="5867400" cy="5384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39634047"/>
                    </a:ext>
                  </a:extLst>
                </a:gridCol>
                <a:gridCol w="2819400">
                  <a:extLst>
                    <a:ext uri="{9D8B030D-6E8A-4147-A177-3AD203B41FA5}">
                      <a16:colId xmlns:a16="http://schemas.microsoft.com/office/drawing/2014/main" val="44478570"/>
                    </a:ext>
                  </a:extLst>
                </a:gridCol>
              </a:tblGrid>
              <a:tr h="5384800">
                <a:tc>
                  <a:txBody>
                    <a:bodyPr/>
                    <a:lstStyle/>
                    <a:p>
                      <a:endParaRPr lang="en-US" sz="1800" b="1" dirty="0">
                        <a:solidFill>
                          <a:schemeClr val="accent4"/>
                        </a:solidFill>
                      </a:endParaRPr>
                    </a:p>
                  </a:txBody>
                  <a:tcPr>
                    <a:noFill/>
                  </a:tcPr>
                </a:tc>
                <a:tc>
                  <a:txBody>
                    <a:bodyPr/>
                    <a:lstStyle/>
                    <a:p>
                      <a:endParaRPr lang="en-US" dirty="0"/>
                    </a:p>
                  </a:txBody>
                  <a:tcPr>
                    <a:noFill/>
                  </a:tcPr>
                </a:tc>
                <a:extLst>
                  <a:ext uri="{0D108BD9-81ED-4DB2-BD59-A6C34878D82A}">
                    <a16:rowId xmlns:a16="http://schemas.microsoft.com/office/drawing/2014/main" val="3099360824"/>
                  </a:ext>
                </a:extLst>
              </a:tr>
            </a:tbl>
          </a:graphicData>
        </a:graphic>
      </p:graphicFrame>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p:txBody>
          <a:bodyPr>
            <a:normAutofit lnSpcReduction="10000"/>
          </a:bodyPr>
          <a:lstStyle/>
          <a:p>
            <a:r>
              <a:rPr lang="en-US" sz="3200" b="1" dirty="0">
                <a:solidFill>
                  <a:schemeClr val="accent1"/>
                </a:solidFill>
              </a:rPr>
              <a:t>Hostile work environment is </a:t>
            </a:r>
            <a:r>
              <a:rPr lang="en-US" sz="3200" dirty="0"/>
              <a:t>ongoing, pervasive, or severe behavior.</a:t>
            </a:r>
          </a:p>
          <a:p>
            <a:r>
              <a:rPr lang="en-US" sz="3200" b="1" dirty="0">
                <a:solidFill>
                  <a:schemeClr val="accent1"/>
                </a:solidFill>
              </a:rPr>
              <a:t>Sexual harassment is </a:t>
            </a:r>
            <a:r>
              <a:rPr lang="en-US" sz="3200" dirty="0"/>
              <a:t>unwelcomed conduct of a sexual nature, and it is looked at from the viewpoint of the victim.</a:t>
            </a:r>
          </a:p>
          <a:p>
            <a:pPr lvl="1"/>
            <a:r>
              <a:rPr lang="en-US" dirty="0"/>
              <a:t>Can cross the line when it is unwelcomed &amp; not reciprocated.</a:t>
            </a:r>
          </a:p>
          <a:p>
            <a:pPr lvl="1"/>
            <a:r>
              <a:rPr lang="en-US" dirty="0"/>
              <a:t>Victim can be intended person or third party </a:t>
            </a:r>
          </a:p>
          <a:p>
            <a:pPr marL="0" indent="0">
              <a:buNone/>
            </a:pPr>
            <a:r>
              <a:rPr lang="en-US" sz="3200" dirty="0"/>
              <a:t>        observer.</a:t>
            </a:r>
          </a:p>
          <a:p>
            <a:endParaRPr lang="en-US" dirty="0"/>
          </a:p>
        </p:txBody>
      </p:sp>
      <p:sp>
        <p:nvSpPr>
          <p:cNvPr id="4" name="Date Placeholder 3">
            <a:extLst>
              <a:ext uri="{FF2B5EF4-FFF2-40B4-BE49-F238E27FC236}">
                <a16:creationId xmlns:a16="http://schemas.microsoft.com/office/drawing/2014/main" id="{B191BBAD-0F1F-F5A9-E1AF-B3D253AED3D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A0D6F171-6102-E7F1-9372-9391122A1B1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2696885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Harassment</a:t>
            </a:r>
          </a:p>
        </p:txBody>
      </p:sp>
      <p:graphicFrame>
        <p:nvGraphicFramePr>
          <p:cNvPr id="3" name="Table 3">
            <a:extLst>
              <a:ext uri="{FF2B5EF4-FFF2-40B4-BE49-F238E27FC236}">
                <a16:creationId xmlns:a16="http://schemas.microsoft.com/office/drawing/2014/main" id="{8A8B443D-6129-DFE5-4843-204F99069A2E}"/>
              </a:ext>
            </a:extLst>
          </p:cNvPr>
          <p:cNvGraphicFramePr>
            <a:graphicFrameLocks noGrp="1"/>
          </p:cNvGraphicFramePr>
          <p:nvPr/>
        </p:nvGraphicFramePr>
        <p:xfrm>
          <a:off x="1524000" y="1397000"/>
          <a:ext cx="5867400" cy="53848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39634047"/>
                    </a:ext>
                  </a:extLst>
                </a:gridCol>
                <a:gridCol w="2819400">
                  <a:extLst>
                    <a:ext uri="{9D8B030D-6E8A-4147-A177-3AD203B41FA5}">
                      <a16:colId xmlns:a16="http://schemas.microsoft.com/office/drawing/2014/main" val="44478570"/>
                    </a:ext>
                  </a:extLst>
                </a:gridCol>
              </a:tblGrid>
              <a:tr h="5384800">
                <a:tc>
                  <a:txBody>
                    <a:bodyPr/>
                    <a:lstStyle/>
                    <a:p>
                      <a:endParaRPr lang="en-US" sz="1800" b="1" dirty="0">
                        <a:solidFill>
                          <a:schemeClr val="accent4"/>
                        </a:solidFill>
                      </a:endParaRPr>
                    </a:p>
                  </a:txBody>
                  <a:tcPr>
                    <a:noFill/>
                  </a:tcPr>
                </a:tc>
                <a:tc>
                  <a:txBody>
                    <a:bodyPr/>
                    <a:lstStyle/>
                    <a:p>
                      <a:endParaRPr lang="en-US" dirty="0"/>
                    </a:p>
                  </a:txBody>
                  <a:tcPr>
                    <a:noFill/>
                  </a:tcPr>
                </a:tc>
                <a:extLst>
                  <a:ext uri="{0D108BD9-81ED-4DB2-BD59-A6C34878D82A}">
                    <a16:rowId xmlns:a16="http://schemas.microsoft.com/office/drawing/2014/main" val="3099360824"/>
                  </a:ext>
                </a:extLst>
              </a:tr>
            </a:tbl>
          </a:graphicData>
        </a:graphic>
      </p:graphicFrame>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p:txBody>
          <a:bodyPr>
            <a:normAutofit/>
          </a:bodyPr>
          <a:lstStyle/>
          <a:p>
            <a:pPr marR="0" lvl="0"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Victimizer can be: supervisor, manager, co-worker, outsider</a:t>
            </a:r>
          </a:p>
          <a:p>
            <a:pPr marR="0" lvl="0"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r>
              <a:rPr kumimoji="0" lang="en-US" sz="3000" b="1" i="0" u="none" strike="noStrike" kern="1200" cap="none" spc="0" normalizeH="0" baseline="0" noProof="0" dirty="0">
                <a:ln>
                  <a:noFill/>
                </a:ln>
                <a:solidFill>
                  <a:srgbClr val="31B4E6"/>
                </a:solidFill>
                <a:effectLst/>
                <a:uLnTx/>
                <a:uFillTx/>
                <a:latin typeface="Century Gothic" panose="020B0502020202020204"/>
                <a:ea typeface="+mn-ea"/>
                <a:cs typeface="+mn-cs"/>
              </a:rPr>
              <a:t>Employer must act</a:t>
            </a:r>
            <a:r>
              <a:rPr kumimoji="0" lang="en-US" sz="3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R="0" lvl="1"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Educate &amp; share policy.</a:t>
            </a:r>
          </a:p>
          <a:p>
            <a:pPr marR="0" lvl="1"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If complaint respond promptly, thoroughly, objectively, &amp; completely.</a:t>
            </a:r>
          </a:p>
          <a:p>
            <a:pPr marR="0" lvl="1" algn="l" defTabSz="457200" rtl="0" eaLnBrk="1" fontAlgn="auto" latinLnBrk="0" hangingPunct="1">
              <a:lnSpc>
                <a:spcPct val="100000"/>
              </a:lnSpc>
              <a:spcBef>
                <a:spcPts val="1000"/>
              </a:spcBef>
              <a:spcAft>
                <a:spcPts val="0"/>
              </a:spcAft>
              <a:buClr>
                <a:srgbClr val="353535"/>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Take effective &amp; appropriate action.</a:t>
            </a:r>
          </a:p>
          <a:p>
            <a:endParaRPr lang="en-US" dirty="0"/>
          </a:p>
        </p:txBody>
      </p:sp>
      <p:sp>
        <p:nvSpPr>
          <p:cNvPr id="4" name="Date Placeholder 3">
            <a:extLst>
              <a:ext uri="{FF2B5EF4-FFF2-40B4-BE49-F238E27FC236}">
                <a16:creationId xmlns:a16="http://schemas.microsoft.com/office/drawing/2014/main" id="{CA52CE8C-2C3E-AE0B-8EDA-9F10E283971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982F6E9E-4D7F-A800-CFB2-2861E7D27D2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182599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Leave in Wisconsin</a:t>
            </a:r>
          </a:p>
        </p:txBody>
      </p:sp>
      <p:graphicFrame>
        <p:nvGraphicFramePr>
          <p:cNvPr id="3" name="Table 3">
            <a:extLst>
              <a:ext uri="{FF2B5EF4-FFF2-40B4-BE49-F238E27FC236}">
                <a16:creationId xmlns:a16="http://schemas.microsoft.com/office/drawing/2014/main" id="{8A8B443D-6129-DFE5-4843-204F99069A2E}"/>
              </a:ext>
            </a:extLst>
          </p:cNvPr>
          <p:cNvGraphicFramePr>
            <a:graphicFrameLocks noGrp="1"/>
          </p:cNvGraphicFramePr>
          <p:nvPr/>
        </p:nvGraphicFramePr>
        <p:xfrm>
          <a:off x="381000" y="1124487"/>
          <a:ext cx="7010400" cy="5657313"/>
        </p:xfrm>
        <a:graphic>
          <a:graphicData uri="http://schemas.openxmlformats.org/drawingml/2006/table">
            <a:tbl>
              <a:tblPr firstRow="1" bandRow="1">
                <a:tableStyleId>{5C22544A-7EE6-4342-B048-85BDC9FD1C3A}</a:tableStyleId>
              </a:tblPr>
              <a:tblGrid>
                <a:gridCol w="3641766">
                  <a:extLst>
                    <a:ext uri="{9D8B030D-6E8A-4147-A177-3AD203B41FA5}">
                      <a16:colId xmlns:a16="http://schemas.microsoft.com/office/drawing/2014/main" val="3139634047"/>
                    </a:ext>
                  </a:extLst>
                </a:gridCol>
                <a:gridCol w="3368634">
                  <a:extLst>
                    <a:ext uri="{9D8B030D-6E8A-4147-A177-3AD203B41FA5}">
                      <a16:colId xmlns:a16="http://schemas.microsoft.com/office/drawing/2014/main" val="44478570"/>
                    </a:ext>
                  </a:extLst>
                </a:gridCol>
              </a:tblGrid>
              <a:tr h="5657313">
                <a:tc>
                  <a:txBody>
                    <a:bodyPr/>
                    <a:lstStyle/>
                    <a:p>
                      <a:r>
                        <a:rPr lang="en-US" sz="3200" b="1" dirty="0">
                          <a:solidFill>
                            <a:schemeClr val="accent1"/>
                          </a:solidFill>
                        </a:rPr>
                        <a:t>Types of Leave</a:t>
                      </a:r>
                    </a:p>
                  </a:txBody>
                  <a:tcPr>
                    <a:noFill/>
                  </a:tcPr>
                </a:tc>
                <a:tc>
                  <a:txBody>
                    <a:bodyPr/>
                    <a:lstStyle/>
                    <a:p>
                      <a:endParaRPr lang="en-US" dirty="0"/>
                    </a:p>
                  </a:txBody>
                  <a:tcPr>
                    <a:noFill/>
                  </a:tcPr>
                </a:tc>
                <a:extLst>
                  <a:ext uri="{0D108BD9-81ED-4DB2-BD59-A6C34878D82A}">
                    <a16:rowId xmlns:a16="http://schemas.microsoft.com/office/drawing/2014/main" val="3099360824"/>
                  </a:ext>
                </a:extLst>
              </a:tr>
            </a:tbl>
          </a:graphicData>
        </a:graphic>
      </p:graphicFrame>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77500" lnSpcReduction="20000"/>
          </a:bodyPr>
          <a:lstStyle/>
          <a:p>
            <a:r>
              <a:rPr lang="en-US" sz="3200" dirty="0"/>
              <a:t>Vacation</a:t>
            </a:r>
          </a:p>
          <a:p>
            <a:r>
              <a:rPr lang="en-US" sz="3200" dirty="0"/>
              <a:t>Holiday</a:t>
            </a:r>
          </a:p>
          <a:p>
            <a:r>
              <a:rPr lang="en-US" sz="3200" dirty="0"/>
              <a:t>Snow/Severe Weather</a:t>
            </a:r>
          </a:p>
          <a:p>
            <a:r>
              <a:rPr lang="en-US" dirty="0"/>
              <a:t>Court Appearance and Jury Duty</a:t>
            </a:r>
            <a:endParaRPr lang="en-US" sz="3200" dirty="0"/>
          </a:p>
          <a:p>
            <a:r>
              <a:rPr lang="en-US" sz="3200" dirty="0"/>
              <a:t>Bereavement</a:t>
            </a:r>
          </a:p>
          <a:p>
            <a:r>
              <a:rPr lang="en-US" sz="3200" dirty="0"/>
              <a:t>Sick</a:t>
            </a:r>
          </a:p>
          <a:p>
            <a:r>
              <a:rPr lang="en-US" sz="3200" dirty="0"/>
              <a:t>Maternity (Medically Necessary &amp; Maternity/Paternity Leave)</a:t>
            </a:r>
          </a:p>
          <a:p>
            <a:r>
              <a:rPr lang="en-US" sz="3200" dirty="0"/>
              <a:t>Personal Leave (Paid and Unpaid)</a:t>
            </a:r>
          </a:p>
          <a:p>
            <a:r>
              <a:rPr lang="en-US" sz="3200" dirty="0"/>
              <a:t>Military Leave</a:t>
            </a:r>
          </a:p>
          <a:p>
            <a:r>
              <a:rPr lang="en-US" sz="3200" dirty="0"/>
              <a:t>Family Medical Leave (Wisconsin &amp; Federal)</a:t>
            </a:r>
          </a:p>
          <a:p>
            <a:endParaRPr lang="en-US" dirty="0"/>
          </a:p>
        </p:txBody>
      </p:sp>
      <p:sp>
        <p:nvSpPr>
          <p:cNvPr id="4" name="Date Placeholder 3">
            <a:extLst>
              <a:ext uri="{FF2B5EF4-FFF2-40B4-BE49-F238E27FC236}">
                <a16:creationId xmlns:a16="http://schemas.microsoft.com/office/drawing/2014/main" id="{4922E6E5-EA3D-B78D-8967-041A690BA50D}"/>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B10564EB-2CAE-9F43-1499-19D47A035F58}"/>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839060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Leave in Wisconsin</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pPr algn="ctr"/>
            <a:r>
              <a:rPr lang="en-US" sz="4400" dirty="0"/>
              <a:t>Where is the first place to look when determining what to do regarding a Leave of Absence?</a:t>
            </a:r>
          </a:p>
          <a:p>
            <a:pPr algn="ctr"/>
            <a:endParaRPr lang="en-US" sz="4400" dirty="0"/>
          </a:p>
        </p:txBody>
      </p:sp>
      <p:sp>
        <p:nvSpPr>
          <p:cNvPr id="3" name="Date Placeholder 2">
            <a:extLst>
              <a:ext uri="{FF2B5EF4-FFF2-40B4-BE49-F238E27FC236}">
                <a16:creationId xmlns:a16="http://schemas.microsoft.com/office/drawing/2014/main" id="{EC53FED3-2561-4C5F-0FA5-4868411B9EC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654E9D6-A39B-9E57-ECDF-4B9B3BAD0B8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630734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Leave in Wisconsin</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lnSpcReduction="10000"/>
          </a:bodyPr>
          <a:lstStyle/>
          <a:p>
            <a:r>
              <a:rPr lang="en-US" sz="4400" dirty="0"/>
              <a:t>The employee must request a leave in writing</a:t>
            </a:r>
          </a:p>
          <a:p>
            <a:r>
              <a:rPr lang="en-US" sz="4400" dirty="0"/>
              <a:t>For a medical leave, obtain a physician statement</a:t>
            </a:r>
          </a:p>
          <a:p>
            <a:r>
              <a:rPr lang="en-US" sz="4400" dirty="0"/>
              <a:t>Take in the information and determine your decision. </a:t>
            </a:r>
          </a:p>
          <a:p>
            <a:pPr algn="ctr"/>
            <a:endParaRPr lang="en-US" sz="4400" dirty="0"/>
          </a:p>
        </p:txBody>
      </p:sp>
      <p:sp>
        <p:nvSpPr>
          <p:cNvPr id="3" name="Date Placeholder 2">
            <a:extLst>
              <a:ext uri="{FF2B5EF4-FFF2-40B4-BE49-F238E27FC236}">
                <a16:creationId xmlns:a16="http://schemas.microsoft.com/office/drawing/2014/main" id="{D39531AF-B64A-B3E1-DCE0-CA10B24C4B33}"/>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5CA77255-0D09-BF4F-7F84-0A7F5204D21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1997346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 – Federal and Wisconsin</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Federal Leave</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pPr marL="0" indent="0" algn="ctr" fontAlgn="t">
              <a:lnSpc>
                <a:spcPct val="107000"/>
              </a:lnSpc>
              <a:spcBef>
                <a:spcPts val="0"/>
              </a:spcBef>
              <a:buNone/>
            </a:pPr>
            <a:r>
              <a:rPr lang="en-US" sz="2800" b="1" i="0" u="none" strike="noStrike" kern="1200" dirty="0">
                <a:effectLst/>
                <a:latin typeface="Century Gothic" panose="020B0502020202020204" pitchFamily="34" charset="0"/>
              </a:rPr>
              <a:t>Communicate</a:t>
            </a:r>
          </a:p>
          <a:p>
            <a:pPr marL="0" indent="0" algn="ctr" fontAlgn="t">
              <a:lnSpc>
                <a:spcPct val="107000"/>
              </a:lnSpc>
              <a:spcBef>
                <a:spcPts val="0"/>
              </a:spcBef>
              <a:buNone/>
            </a:pPr>
            <a:r>
              <a:rPr lang="en-US" sz="4400" b="1" i="0" u="none" strike="noStrike" kern="1200" dirty="0">
                <a:effectLst/>
                <a:latin typeface="Century Gothic" panose="020B0502020202020204" pitchFamily="34" charset="0"/>
              </a:rPr>
              <a:t>Communicate</a:t>
            </a:r>
          </a:p>
          <a:p>
            <a:pPr marL="0" indent="0" algn="ctr" fontAlgn="t">
              <a:lnSpc>
                <a:spcPct val="107000"/>
              </a:lnSpc>
              <a:spcBef>
                <a:spcPts val="0"/>
              </a:spcBef>
              <a:buNone/>
            </a:pPr>
            <a:r>
              <a:rPr lang="en-US" sz="6600" b="1" i="0" u="none" strike="noStrike" kern="1200" dirty="0">
                <a:effectLst/>
                <a:latin typeface="Century Gothic" panose="020B0502020202020204" pitchFamily="34" charset="0"/>
              </a:rPr>
              <a:t>Communicate</a:t>
            </a:r>
            <a:endParaRPr lang="en-US" sz="9600" dirty="0"/>
          </a:p>
          <a:p>
            <a:pPr marL="0" indent="0" algn="ctr" fontAlgn="t">
              <a:lnSpc>
                <a:spcPct val="107000"/>
              </a:lnSpc>
              <a:spcBef>
                <a:spcPts val="0"/>
              </a:spcBef>
              <a:buNone/>
            </a:pPr>
            <a:endParaRPr lang="en-US" sz="6600" dirty="0"/>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A99A6490-408B-9C3E-09E7-C5C539D74122}"/>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81CDAB8-9F3D-DC32-E7BE-919D9EB4674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3900590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 – Federal and Wisconsin</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77500" lnSpcReduction="20000"/>
          </a:bodyPr>
          <a:lstStyle/>
          <a:p>
            <a:pPr marL="0" indent="0" algn="ctr">
              <a:lnSpc>
                <a:spcPct val="107000"/>
              </a:lnSpc>
              <a:buNone/>
            </a:pPr>
            <a:r>
              <a:rPr lang="en-US" sz="44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Is the Employer (er) Covered?</a:t>
            </a:r>
          </a:p>
          <a:p>
            <a:pPr>
              <a:lnSpc>
                <a:spcPct val="107000"/>
              </a:lnSpc>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b="1" u="sng" cap="none" dirty="0"/>
              <a:t>Federal</a:t>
            </a:r>
            <a:r>
              <a:rPr lang="en-US" sz="4400" cap="none" dirty="0"/>
              <a:t> = 50 or &gt; employees in at least 20 weeks </a:t>
            </a:r>
            <a:r>
              <a:rPr lang="en-US" sz="4400" b="1" cap="none" dirty="0"/>
              <a:t>or private elementary or secondary school</a:t>
            </a:r>
            <a:br>
              <a:rPr lang="en-US" sz="4400" b="1" cap="none" dirty="0"/>
            </a:br>
            <a:br>
              <a:rPr lang="en-US" sz="4400" cap="none" dirty="0"/>
            </a:br>
            <a:r>
              <a:rPr lang="en-US" sz="4400" b="1" u="sng" cap="none" dirty="0"/>
              <a:t>WI </a:t>
            </a:r>
            <a:r>
              <a:rPr lang="en-US" sz="4400" cap="none" dirty="0"/>
              <a:t>= 50 or &gt; permanent employees at least 6 of the preceding 12 calendar months</a:t>
            </a:r>
            <a:br>
              <a:rPr lang="en-US" sz="4400" cap="none" dirty="0"/>
            </a:br>
            <a:endParaRPr lang="en-US" sz="4400" dirty="0"/>
          </a:p>
        </p:txBody>
      </p:sp>
      <p:sp>
        <p:nvSpPr>
          <p:cNvPr id="3" name="Date Placeholder 2">
            <a:extLst>
              <a:ext uri="{FF2B5EF4-FFF2-40B4-BE49-F238E27FC236}">
                <a16:creationId xmlns:a16="http://schemas.microsoft.com/office/drawing/2014/main" id="{7F8F4A19-E0B9-39D9-14FF-0E3BB340FA8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2BB611C7-248C-DB39-DEB7-7DCB6516C8D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951324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 – Federal and Wisconsin</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70000" lnSpcReduction="20000"/>
          </a:bodyPr>
          <a:lstStyle/>
          <a:p>
            <a:pPr marL="0" indent="0" algn="ctr">
              <a:lnSpc>
                <a:spcPct val="107000"/>
              </a:lnSpc>
              <a:buNone/>
            </a:pPr>
            <a:r>
              <a:rPr lang="en-US" sz="44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Is the Employee (ee) Eligible?</a:t>
            </a:r>
          </a:p>
          <a:p>
            <a:pPr>
              <a:lnSpc>
                <a:spcPct val="107000"/>
              </a:lnSpc>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Federal = EE employed for 12 months AND worked for 1250 hours in preceding 12 months </a:t>
            </a:r>
          </a:p>
          <a:p>
            <a:pPr marR="0" lvl="0" algn="ctr">
              <a:lnSpc>
                <a:spcPct val="107000"/>
              </a:lnSpc>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AND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91440" marR="0">
              <a:lnSpc>
                <a:spcPct val="107000"/>
              </a:lnSpc>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50 or &gt; employees within 75 miles.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WI = worked at least 1000 hours in preceding 52 weeks AND for at least 52 consecutive weeks.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400" dirty="0"/>
          </a:p>
        </p:txBody>
      </p:sp>
      <p:sp>
        <p:nvSpPr>
          <p:cNvPr id="3" name="Date Placeholder 2">
            <a:extLst>
              <a:ext uri="{FF2B5EF4-FFF2-40B4-BE49-F238E27FC236}">
                <a16:creationId xmlns:a16="http://schemas.microsoft.com/office/drawing/2014/main" id="{6C28E82C-B7A3-A430-1885-1B75BF034E2C}"/>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24C71AA-4647-2B11-2BDE-233BE2543282}"/>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542658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 – Type and Amount of Leave</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Federal Leave</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pPr algn="ctr"/>
            <a:endParaRPr lang="en-US" sz="4400" dirty="0"/>
          </a:p>
        </p:txBody>
      </p:sp>
      <p:graphicFrame>
        <p:nvGraphicFramePr>
          <p:cNvPr id="3" name="Table 3">
            <a:extLst>
              <a:ext uri="{FF2B5EF4-FFF2-40B4-BE49-F238E27FC236}">
                <a16:creationId xmlns:a16="http://schemas.microsoft.com/office/drawing/2014/main" id="{1D9FC9B1-B741-4501-7842-75FC21A794EC}"/>
              </a:ext>
            </a:extLst>
          </p:cNvPr>
          <p:cNvGraphicFramePr>
            <a:graphicFrameLocks noGrp="1"/>
          </p:cNvGraphicFramePr>
          <p:nvPr/>
        </p:nvGraphicFramePr>
        <p:xfrm>
          <a:off x="1600200" y="1417637"/>
          <a:ext cx="6858000" cy="6170844"/>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231207660"/>
                    </a:ext>
                  </a:extLst>
                </a:gridCol>
                <a:gridCol w="3733800">
                  <a:extLst>
                    <a:ext uri="{9D8B030D-6E8A-4147-A177-3AD203B41FA5}">
                      <a16:colId xmlns:a16="http://schemas.microsoft.com/office/drawing/2014/main" val="2052927951"/>
                    </a:ext>
                  </a:extLst>
                </a:gridCol>
              </a:tblGrid>
              <a:tr h="570822">
                <a:tc>
                  <a:txBody>
                    <a:bodyPr/>
                    <a:lstStyle/>
                    <a:p>
                      <a:pPr algn="l"/>
                      <a:r>
                        <a:rPr lang="en-US" sz="3600" u="sng" dirty="0">
                          <a:solidFill>
                            <a:schemeClr val="tx1"/>
                          </a:solidFill>
                        </a:rPr>
                        <a:t>Federal Leave</a:t>
                      </a:r>
                    </a:p>
                  </a:txBody>
                  <a:tcPr>
                    <a:noFill/>
                  </a:tcPr>
                </a:tc>
                <a:tc>
                  <a:txBody>
                    <a:bodyPr/>
                    <a:lstStyle/>
                    <a:p>
                      <a:r>
                        <a:rPr lang="en-US" sz="3600" u="sng" dirty="0">
                          <a:solidFill>
                            <a:schemeClr val="tx1"/>
                          </a:solidFill>
                        </a:rPr>
                        <a:t>Wisconsin Leave</a:t>
                      </a:r>
                    </a:p>
                  </a:txBody>
                  <a:tcPr>
                    <a:noFill/>
                  </a:tcPr>
                </a:tc>
                <a:extLst>
                  <a:ext uri="{0D108BD9-81ED-4DB2-BD59-A6C34878D82A}">
                    <a16:rowId xmlns:a16="http://schemas.microsoft.com/office/drawing/2014/main" val="601599856"/>
                  </a:ext>
                </a:extLst>
              </a:tr>
              <a:tr h="21581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schemeClr val="tx1"/>
                          </a:solidFill>
                          <a:effectLst/>
                        </a:rPr>
                        <a:t>12 weeks for: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effectLst/>
                        </a:rPr>
                        <a:t> </a:t>
                      </a:r>
                      <a:r>
                        <a:rPr lang="en-US" sz="1800" dirty="0">
                          <a:solidFill>
                            <a:schemeClr val="tx1"/>
                          </a:solidFill>
                          <a:effectLst/>
                        </a:rPr>
                        <a:t>Birth or placement of a child for adoption or foster care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tx1"/>
                        </a:solidFill>
                        <a:effectLs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Care for a spouse, child or parent with a serious health condition, or for an ee’s own serious health condition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t>26 weeks:</a:t>
                      </a:r>
                    </a:p>
                    <a:p>
                      <a:pPr marL="457200" indent="-457200">
                        <a:buFont typeface="Arial" panose="020B0604020202020204" pitchFamily="34" charset="0"/>
                        <a:buChar char="•"/>
                      </a:pPr>
                      <a:r>
                        <a:rPr lang="en-US" sz="1800" dirty="0"/>
                        <a:t>In a 12-month period for care of service member</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dirty="0">
                          <a:solidFill>
                            <a:schemeClr val="tx1"/>
                          </a:solidFill>
                          <a:effectLst/>
                        </a:rPr>
                        <a:t>6</a:t>
                      </a:r>
                      <a:r>
                        <a:rPr lang="en-US" sz="1400" b="0" dirty="0">
                          <a:solidFill>
                            <a:schemeClr val="tx1"/>
                          </a:solidFill>
                          <a:effectLst/>
                        </a:rPr>
                        <a:t> </a:t>
                      </a:r>
                      <a:r>
                        <a:rPr lang="en-US" sz="3200" dirty="0">
                          <a:solidFill>
                            <a:schemeClr val="tx1"/>
                          </a:solidFill>
                          <a:effectLst/>
                        </a:rPr>
                        <a:t>weeks for: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effectLst/>
                        </a:rPr>
                        <a:t>Birth or placement of adoption of a child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weeks for:</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Seriously ill child, spouse, parent, parent-in-law, and for employee’s own serious health condition.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military caregiver provision</a:t>
                      </a:r>
                    </a:p>
                    <a:p>
                      <a:pPr marL="285750" indent="-285750">
                        <a:buFont typeface="Arial" panose="020B0604020202020204" pitchFamily="34" charset="0"/>
                        <a:buChar char="•"/>
                      </a:pPr>
                      <a:endParaRPr lang="en-US" dirty="0"/>
                    </a:p>
                  </a:txBody>
                  <a:tcPr>
                    <a:noFill/>
                  </a:tcPr>
                </a:tc>
                <a:extLst>
                  <a:ext uri="{0D108BD9-81ED-4DB2-BD59-A6C34878D82A}">
                    <a16:rowId xmlns:a16="http://schemas.microsoft.com/office/drawing/2014/main" val="4123403615"/>
                  </a:ext>
                </a:extLst>
              </a:tr>
              <a:tr h="570822">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4053430694"/>
                  </a:ext>
                </a:extLst>
              </a:tr>
              <a:tr h="570822">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3798880105"/>
                  </a:ext>
                </a:extLst>
              </a:tr>
            </a:tbl>
          </a:graphicData>
        </a:graphic>
      </p:graphicFrame>
      <p:sp>
        <p:nvSpPr>
          <p:cNvPr id="4" name="Date Placeholder 3">
            <a:extLst>
              <a:ext uri="{FF2B5EF4-FFF2-40B4-BE49-F238E27FC236}">
                <a16:creationId xmlns:a16="http://schemas.microsoft.com/office/drawing/2014/main" id="{85D06B7E-FABF-FB8B-965A-2E492BE313E3}"/>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DA36098B-DD25-743C-D73B-323E3835385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40397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Process (Steps 1-6)</a:t>
            </a:r>
          </a:p>
        </p:txBody>
      </p:sp>
      <p:sp>
        <p:nvSpPr>
          <p:cNvPr id="5" name="Content Placeholder 4">
            <a:extLst>
              <a:ext uri="{FF2B5EF4-FFF2-40B4-BE49-F238E27FC236}">
                <a16:creationId xmlns:a16="http://schemas.microsoft.com/office/drawing/2014/main" id="{B1E36303-5E3F-3E38-D6D4-5E3A228EB5B7}"/>
              </a:ext>
            </a:extLst>
          </p:cNvPr>
          <p:cNvSpPr>
            <a:spLocks noGrp="1"/>
          </p:cNvSpPr>
          <p:nvPr>
            <p:ph idx="1"/>
          </p:nvPr>
        </p:nvSpPr>
        <p:spPr>
          <a:xfrm>
            <a:off x="457200" y="1600200"/>
            <a:ext cx="8229600" cy="4953000"/>
          </a:xfrm>
        </p:spPr>
        <p:txBody>
          <a:bodyPr>
            <a:normAutofit fontScale="77500" lnSpcReduction="20000"/>
          </a:bodyPr>
          <a:lstStyle/>
          <a:p>
            <a:pPr marL="514350" indent="-514350">
              <a:buFont typeface="+mj-lt"/>
              <a:buAutoNum type="arabicPeriod"/>
            </a:pPr>
            <a:r>
              <a:rPr lang="en-US" dirty="0"/>
              <a:t>Parish prints final financial statements. If affiliated organizations are not part of your internal financials (</a:t>
            </a:r>
            <a:r>
              <a:rPr lang="en-US" b="1" dirty="0"/>
              <a:t>they should be</a:t>
            </a:r>
            <a:r>
              <a:rPr lang="en-US" dirty="0"/>
              <a:t>), make sure you have their data available to enter in the CFS.</a:t>
            </a:r>
          </a:p>
          <a:p>
            <a:pPr marL="514350" indent="-514350">
              <a:buFont typeface="+mj-lt"/>
              <a:buAutoNum type="arabicPeriod"/>
            </a:pPr>
            <a:r>
              <a:rPr lang="en-US" dirty="0"/>
              <a:t>Download CFS template from Archdiocesan website.</a:t>
            </a:r>
          </a:p>
          <a:p>
            <a:pPr marL="514350" indent="-514350">
              <a:buFont typeface="+mj-lt"/>
              <a:buAutoNum type="arabicPeriod"/>
            </a:pPr>
            <a:r>
              <a:rPr lang="en-US" dirty="0"/>
              <a:t>Enter data into “Data Entry” worksheet on CFS. This should reconcile to your parish financials. </a:t>
            </a:r>
          </a:p>
          <a:p>
            <a:pPr marL="800100" lvl="2" indent="0">
              <a:buNone/>
            </a:pPr>
            <a:r>
              <a:rPr lang="en-US" dirty="0"/>
              <a:t>*Tip: The more closely aligned your chart of accounts is with the Archdiocesan COA, the easier this process will be.</a:t>
            </a:r>
          </a:p>
          <a:p>
            <a:pPr marL="514350" indent="-514350">
              <a:buFont typeface="+mj-lt"/>
              <a:buAutoNum type="arabicPeriod"/>
            </a:pPr>
            <a:r>
              <a:rPr lang="en-US" dirty="0"/>
              <a:t>Review the CFS with your Pastor (Parish Director), Trustees and FC Chair. Have them sign the coversheet.</a:t>
            </a:r>
          </a:p>
          <a:p>
            <a:pPr marL="514350" indent="-514350">
              <a:buFont typeface="+mj-lt"/>
              <a:buAutoNum type="arabicPeriod"/>
            </a:pPr>
            <a:r>
              <a:rPr lang="en-US" dirty="0"/>
              <a:t>Submit the excel workbook and the signed coversheet to the Parish Finance Office at </a:t>
            </a:r>
            <a:r>
              <a:rPr lang="en-US" dirty="0">
                <a:hlinkClick r:id="rId4"/>
              </a:rPr>
              <a:t>parishfinance@archmil.org</a:t>
            </a:r>
            <a:r>
              <a:rPr lang="en-US" dirty="0"/>
              <a:t>.</a:t>
            </a:r>
          </a:p>
          <a:p>
            <a:pPr lvl="2" indent="-342900">
              <a:buFontTx/>
              <a:buChar char="-"/>
            </a:pPr>
            <a:r>
              <a:rPr lang="en-US" dirty="0"/>
              <a:t>Email the CFS workbook in excel and the coversheet in PDF</a:t>
            </a:r>
          </a:p>
          <a:p>
            <a:pPr marL="514350" indent="-514350">
              <a:buAutoNum type="arabicPeriod" startAt="6"/>
            </a:pPr>
            <a:r>
              <a:rPr lang="en-US" dirty="0"/>
              <a:t>You will receive an email confirming receipt.</a:t>
            </a:r>
          </a:p>
          <a:p>
            <a:pPr marL="0" indent="0">
              <a:buNone/>
            </a:pPr>
            <a:endParaRPr lang="en-US" dirty="0"/>
          </a:p>
        </p:txBody>
      </p:sp>
      <p:sp>
        <p:nvSpPr>
          <p:cNvPr id="4" name="Date Placeholder 3">
            <a:extLst>
              <a:ext uri="{FF2B5EF4-FFF2-40B4-BE49-F238E27FC236}">
                <a16:creationId xmlns:a16="http://schemas.microsoft.com/office/drawing/2014/main" id="{89A9E800-C8DB-530D-3F52-B770A9F09BD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4105310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667000" y="270499"/>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 – Federal and Wisconsin</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Federal Leave</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pPr marL="0" indent="0" algn="ctr" fontAlgn="t">
              <a:lnSpc>
                <a:spcPct val="107000"/>
              </a:lnSpc>
              <a:spcBef>
                <a:spcPts val="0"/>
              </a:spcBef>
              <a:buNone/>
            </a:pPr>
            <a:endParaRPr lang="en-US" sz="4400" dirty="0"/>
          </a:p>
        </p:txBody>
      </p:sp>
      <p:graphicFrame>
        <p:nvGraphicFramePr>
          <p:cNvPr id="3" name="Table 3">
            <a:extLst>
              <a:ext uri="{FF2B5EF4-FFF2-40B4-BE49-F238E27FC236}">
                <a16:creationId xmlns:a16="http://schemas.microsoft.com/office/drawing/2014/main" id="{0E9532B1-9AF4-E8ED-8A49-2BD2BF47D663}"/>
              </a:ext>
            </a:extLst>
          </p:cNvPr>
          <p:cNvGraphicFramePr>
            <a:graphicFrameLocks noGrp="1"/>
          </p:cNvGraphicFramePr>
          <p:nvPr/>
        </p:nvGraphicFramePr>
        <p:xfrm>
          <a:off x="1524000" y="1397000"/>
          <a:ext cx="6096000" cy="5181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81227884"/>
                    </a:ext>
                  </a:extLst>
                </a:gridCol>
              </a:tblGrid>
              <a:tr h="370840">
                <a:tc>
                  <a:txBody>
                    <a:bodyPr/>
                    <a:lstStyle/>
                    <a:p>
                      <a:r>
                        <a:rPr lang="en-US" sz="2800" b="1" cap="none" dirty="0">
                          <a:solidFill>
                            <a:schemeClr val="tx1"/>
                          </a:solidFill>
                        </a:rPr>
                        <a:t>FMLA - Policy Decisions:</a:t>
                      </a:r>
                      <a:endParaRPr lang="en-US" sz="2800" dirty="0">
                        <a:solidFill>
                          <a:schemeClr val="tx1"/>
                        </a:solidFill>
                      </a:endParaRPr>
                    </a:p>
                  </a:txBody>
                  <a:tcPr>
                    <a:noFill/>
                  </a:tcPr>
                </a:tc>
                <a:extLst>
                  <a:ext uri="{0D108BD9-81ED-4DB2-BD59-A6C34878D82A}">
                    <a16:rowId xmlns:a16="http://schemas.microsoft.com/office/drawing/2014/main" val="558520581"/>
                  </a:ext>
                </a:extLst>
              </a:tr>
            </a:tbl>
          </a:graphicData>
        </a:graphic>
      </p:graphicFrame>
      <p:graphicFrame>
        <p:nvGraphicFramePr>
          <p:cNvPr id="8" name="Table 8">
            <a:extLst>
              <a:ext uri="{FF2B5EF4-FFF2-40B4-BE49-F238E27FC236}">
                <a16:creationId xmlns:a16="http://schemas.microsoft.com/office/drawing/2014/main" id="{90E7C935-7439-DFEE-6900-209D8EF4D60A}"/>
              </a:ext>
            </a:extLst>
          </p:cNvPr>
          <p:cNvGraphicFramePr>
            <a:graphicFrameLocks noGrp="1"/>
          </p:cNvGraphicFramePr>
          <p:nvPr/>
        </p:nvGraphicFramePr>
        <p:xfrm>
          <a:off x="990600" y="1779387"/>
          <a:ext cx="6629400" cy="6228438"/>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3486488147"/>
                    </a:ext>
                  </a:extLst>
                </a:gridCol>
              </a:tblGrid>
              <a:tr h="343742">
                <a:tc>
                  <a:txBody>
                    <a:bodyPr/>
                    <a:lstStyle/>
                    <a:p>
                      <a:pPr marL="285750" indent="-285750">
                        <a:buFont typeface="Arial" panose="020B0604020202020204" pitchFamily="34" charset="0"/>
                        <a:buChar char="•"/>
                      </a:pPr>
                      <a:endParaRPr lang="en-US" dirty="0"/>
                    </a:p>
                  </a:txBody>
                  <a:tcPr>
                    <a:noFill/>
                  </a:tcPr>
                </a:tc>
                <a:extLst>
                  <a:ext uri="{0D108BD9-81ED-4DB2-BD59-A6C34878D82A}">
                    <a16:rowId xmlns:a16="http://schemas.microsoft.com/office/drawing/2014/main" val="1348691005"/>
                  </a:ext>
                </a:extLst>
              </a:tr>
              <a:tr h="3695225">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Decide the relationship of paid leave with Federal &amp; State </a:t>
                      </a:r>
                    </a:p>
                    <a:p>
                      <a:pPr marL="0" indent="0">
                        <a:buFont typeface="Arial" panose="020B0604020202020204" pitchFamily="34" charset="0"/>
                        <a:buNone/>
                      </a:pPr>
                      <a:r>
                        <a:rPr lang="en-US" dirty="0"/>
                        <a:t>     of Wisconsin leave  Because:</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an employee MAY substitute paid or unpaid leave under Wisconsin law.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 employer may require, or an employee may elect to substitute paid leave for the otherwise unpaid leave under Federal law.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0" dirty="0"/>
                        <a:t>Decide the 12-month period:</a:t>
                      </a:r>
                    </a:p>
                    <a:p>
                      <a:pPr marL="742950" lvl="1" indent="-285750">
                        <a:buFont typeface="Arial" panose="020B0604020202020204" pitchFamily="34" charset="0"/>
                        <a:buChar char="•"/>
                      </a:pPr>
                      <a:r>
                        <a:rPr lang="en-US" dirty="0"/>
                        <a:t>For Federal Medical Leave define the 12-month period, i.e., calendar, rolling forward, rolling backward, etc.</a:t>
                      </a:r>
                    </a:p>
                    <a:p>
                      <a:pPr marL="742950" lvl="1" indent="-285750">
                        <a:buFont typeface="Arial" panose="020B0604020202020204" pitchFamily="34" charset="0"/>
                        <a:buChar char="•"/>
                      </a:pPr>
                      <a:r>
                        <a:rPr lang="en-US" dirty="0"/>
                        <a:t>Wisconsin Medical Leave is defined by the calendar year</a:t>
                      </a:r>
                    </a:p>
                  </a:txBody>
                  <a:tcPr>
                    <a:noFill/>
                  </a:tcPr>
                </a:tc>
                <a:extLst>
                  <a:ext uri="{0D108BD9-81ED-4DB2-BD59-A6C34878D82A}">
                    <a16:rowId xmlns:a16="http://schemas.microsoft.com/office/drawing/2014/main" val="260886804"/>
                  </a:ext>
                </a:extLst>
              </a:tr>
              <a:tr h="1930758">
                <a:tc>
                  <a:txBody>
                    <a:bodyPr/>
                    <a:lstStyle/>
                    <a:p>
                      <a:pPr marL="285750" indent="-285750">
                        <a:buFont typeface="Arial" panose="020B0604020202020204" pitchFamily="34" charset="0"/>
                        <a:buChar char="•"/>
                      </a:pPr>
                      <a:endParaRPr lang="en-US" dirty="0"/>
                    </a:p>
                  </a:txBody>
                  <a:tcPr>
                    <a:noFill/>
                  </a:tcPr>
                </a:tc>
                <a:extLst>
                  <a:ext uri="{0D108BD9-81ED-4DB2-BD59-A6C34878D82A}">
                    <a16:rowId xmlns:a16="http://schemas.microsoft.com/office/drawing/2014/main" val="2855932054"/>
                  </a:ext>
                </a:extLst>
              </a:tr>
            </a:tbl>
          </a:graphicData>
        </a:graphic>
      </p:graphicFrame>
      <p:sp>
        <p:nvSpPr>
          <p:cNvPr id="4" name="Date Placeholder 3">
            <a:extLst>
              <a:ext uri="{FF2B5EF4-FFF2-40B4-BE49-F238E27FC236}">
                <a16:creationId xmlns:a16="http://schemas.microsoft.com/office/drawing/2014/main" id="{DDB9B66D-A7B2-C359-EF24-BF450AAC1D3B}"/>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D8D9EDDF-116C-CB2C-6C98-9C3AE565BAC2}"/>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244539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Health Insurance while on Leave</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40000" lnSpcReduction="20000"/>
          </a:bodyPr>
          <a:lstStyle/>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Federal Leave</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pPr marL="0" indent="0">
              <a:buNone/>
            </a:pPr>
            <a:r>
              <a:rPr lang="en-US" sz="6600" dirty="0"/>
              <a:t>An employee on St. Raphael Health Plan will </a:t>
            </a:r>
            <a:r>
              <a:rPr lang="en-US" sz="6600" b="1" dirty="0">
                <a:solidFill>
                  <a:schemeClr val="accent1"/>
                </a:solidFill>
              </a:rPr>
              <a:t>maintain coverage of health insurance</a:t>
            </a:r>
            <a:r>
              <a:rPr lang="en-US" sz="6600" dirty="0">
                <a:solidFill>
                  <a:schemeClr val="accent1"/>
                </a:solidFill>
              </a:rPr>
              <a:t> for the 12 weeks while out on leave,</a:t>
            </a:r>
            <a:r>
              <a:rPr lang="en-US" sz="6600" dirty="0">
                <a:solidFill>
                  <a:schemeClr val="accent2"/>
                </a:solidFill>
              </a:rPr>
              <a:t> </a:t>
            </a:r>
            <a:r>
              <a:rPr lang="en-US" sz="6600" dirty="0"/>
              <a:t>paying their portion of the premiums. </a:t>
            </a:r>
          </a:p>
          <a:p>
            <a:pPr marL="0" indent="0">
              <a:buNone/>
            </a:pPr>
            <a:endParaRPr lang="en-US" sz="6600" dirty="0"/>
          </a:p>
          <a:p>
            <a:pPr marL="0" indent="0">
              <a:buNone/>
            </a:pPr>
            <a:r>
              <a:rPr lang="en-US" sz="6600" dirty="0"/>
              <a:t>If the employee has </a:t>
            </a:r>
            <a:r>
              <a:rPr lang="en-US" sz="6600" b="1" dirty="0">
                <a:solidFill>
                  <a:schemeClr val="accent1"/>
                </a:solidFill>
              </a:rPr>
              <a:t>not returned to work after the 12 weeks of leave</a:t>
            </a:r>
            <a:r>
              <a:rPr lang="en-US" sz="6600" dirty="0">
                <a:solidFill>
                  <a:schemeClr val="accent1"/>
                </a:solidFill>
              </a:rPr>
              <a:t>, </a:t>
            </a:r>
            <a:r>
              <a:rPr lang="en-US" sz="6600" b="1" u="sng" dirty="0">
                <a:solidFill>
                  <a:schemeClr val="accent1"/>
                </a:solidFill>
              </a:rPr>
              <a:t>continuation of coverage must be offered </a:t>
            </a:r>
            <a:r>
              <a:rPr lang="en-US" sz="6600" dirty="0">
                <a:solidFill>
                  <a:schemeClr val="accent1"/>
                </a:solidFill>
              </a:rPr>
              <a:t>to the employee via Insurance Continuation.  </a:t>
            </a:r>
          </a:p>
          <a:p>
            <a:pPr marL="0" indent="0">
              <a:buNone/>
            </a:pPr>
            <a:endParaRPr lang="en-US" sz="6600" dirty="0"/>
          </a:p>
          <a:p>
            <a:pPr marL="0" indent="0">
              <a:buNone/>
            </a:pPr>
            <a:r>
              <a:rPr lang="en-US" sz="6600" dirty="0"/>
              <a:t>NOTE: If a location is </a:t>
            </a:r>
            <a:r>
              <a:rPr lang="en-US" sz="6600" dirty="0">
                <a:solidFill>
                  <a:schemeClr val="accent1"/>
                </a:solidFill>
              </a:rPr>
              <a:t>not subject to FMLA</a:t>
            </a:r>
            <a:r>
              <a:rPr lang="en-US" sz="6600" dirty="0"/>
              <a:t>, then continuation would begin the </a:t>
            </a:r>
            <a:r>
              <a:rPr lang="en-US" sz="6600" dirty="0">
                <a:solidFill>
                  <a:schemeClr val="accent1"/>
                </a:solidFill>
              </a:rPr>
              <a:t>first of the month once all sick and vacation time is exhausted.</a:t>
            </a:r>
          </a:p>
          <a:p>
            <a:pPr marL="0" indent="0" algn="ctr" fontAlgn="t">
              <a:lnSpc>
                <a:spcPct val="107000"/>
              </a:lnSpc>
              <a:spcBef>
                <a:spcPts val="0"/>
              </a:spcBef>
              <a:buNone/>
            </a:pPr>
            <a:endParaRPr lang="en-US" sz="6600" dirty="0"/>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BB19A170-2DFE-D855-37BB-4DC36A01B19B}"/>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AD1D69D-FD2C-9CDD-4ABF-46372E397CA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027212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Americans with Disabilities Act</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lnSpcReduction="10000"/>
          </a:bodyPr>
          <a:lstStyle/>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Federal Leave</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r>
              <a:rPr lang="en-US" sz="3200" dirty="0">
                <a:solidFill>
                  <a:schemeClr val="accent1"/>
                </a:solidFill>
              </a:rPr>
              <a:t>Disability</a:t>
            </a:r>
            <a:r>
              <a:rPr lang="en-US" sz="3200" dirty="0"/>
              <a:t> – mental or physical impairment that substantially limits a major life activity.</a:t>
            </a:r>
          </a:p>
          <a:p>
            <a:r>
              <a:rPr lang="en-US" sz="3200" dirty="0"/>
              <a:t>Unlike FMLA (which is ee entitlement), the ADA provides RIGHTS to employees.</a:t>
            </a:r>
          </a:p>
          <a:p>
            <a:pPr lvl="1"/>
            <a:r>
              <a:rPr lang="en-US" sz="3200" dirty="0"/>
              <a:t>Protection from discrimination, e.g, hiring, employment.</a:t>
            </a:r>
          </a:p>
          <a:p>
            <a:pPr lvl="1"/>
            <a:r>
              <a:rPr lang="en-US" sz="3200" dirty="0"/>
              <a:t>Reasonable accommodation</a:t>
            </a:r>
          </a:p>
          <a:p>
            <a:pPr marL="0" indent="0" algn="ctr" fontAlgn="t">
              <a:lnSpc>
                <a:spcPct val="107000"/>
              </a:lnSpc>
              <a:spcBef>
                <a:spcPts val="0"/>
              </a:spcBef>
              <a:buNone/>
            </a:pPr>
            <a:endParaRPr lang="en-US" sz="6600" dirty="0"/>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03DF1700-6C1F-30AD-AD8C-172937EFC5A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5E31D665-5735-FC4E-A0BB-B1CB904D87A8}"/>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3282349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Americans with Disabilities Act</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92500" lnSpcReduction="20000"/>
          </a:bodyPr>
          <a:lstStyle/>
          <a:p>
            <a:pPr marL="0" marR="0" indent="0" algn="ctr" rtl="0" eaLnBrk="1" fontAlgn="t" latinLnBrk="0" hangingPunct="1">
              <a:lnSpc>
                <a:spcPct val="107000"/>
              </a:lnSpc>
              <a:spcBef>
                <a:spcPts val="0"/>
              </a:spcBef>
              <a:spcAft>
                <a:spcPts val="0"/>
              </a:spcAft>
              <a:buNone/>
            </a:pPr>
            <a:r>
              <a:rPr lang="en-US" sz="1800" b="1" dirty="0">
                <a:latin typeface="Century Gothic" panose="020B0502020202020204" pitchFamily="34" charset="0"/>
              </a:rPr>
              <a:t>ADA Reasonable Accommodation is…</a:t>
            </a:r>
            <a:r>
              <a:rPr lang="en-US" sz="1800" b="1" i="0" u="none" strike="noStrike" kern="1200" dirty="0">
                <a:solidFill>
                  <a:srgbClr val="FFFFFF"/>
                </a:solidFill>
                <a:effectLst/>
                <a:latin typeface="Century Gothic" panose="020B0502020202020204" pitchFamily="34" charset="0"/>
              </a:rPr>
              <a:t>Federal Leave</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pPr marL="0" indent="0">
              <a:buNone/>
            </a:pPr>
            <a:r>
              <a:rPr lang="en-US" sz="2800" dirty="0"/>
              <a:t>Any change in the work environment or in the way things are customarily done that enables an individual with a disability to enjoy equal employment opportunities.“</a:t>
            </a:r>
          </a:p>
          <a:p>
            <a:pPr marL="0" indent="0">
              <a:buNone/>
            </a:pPr>
            <a:r>
              <a:rPr lang="en-US" sz="2800" dirty="0">
                <a:solidFill>
                  <a:srgbClr val="00B0F0"/>
                </a:solidFill>
              </a:rPr>
              <a:t>May include:</a:t>
            </a:r>
          </a:p>
          <a:p>
            <a:pPr lvl="1"/>
            <a:r>
              <a:rPr lang="en-US" sz="2800" dirty="0"/>
              <a:t>Modifications to existing leave policies.</a:t>
            </a:r>
          </a:p>
          <a:p>
            <a:pPr lvl="1"/>
            <a:r>
              <a:rPr lang="en-US" sz="2800" dirty="0"/>
              <a:t>Leave of absence, even if:</a:t>
            </a:r>
          </a:p>
          <a:p>
            <a:pPr lvl="2"/>
            <a:r>
              <a:rPr lang="en-US" sz="2800" dirty="0"/>
              <a:t>The er does not offer leave as an ee benefit;</a:t>
            </a:r>
          </a:p>
          <a:p>
            <a:pPr lvl="2"/>
            <a:r>
              <a:rPr lang="en-US" sz="2800" dirty="0"/>
              <a:t>The ee is not eligible for leave under the employer's policy; or</a:t>
            </a:r>
          </a:p>
          <a:p>
            <a:pPr lvl="2"/>
            <a:r>
              <a:rPr lang="en-US" sz="2800" dirty="0"/>
              <a:t>The ee has exhausted the leave the er provides.</a:t>
            </a:r>
          </a:p>
          <a:p>
            <a:pPr marL="0" indent="0" algn="ctr" fontAlgn="t">
              <a:lnSpc>
                <a:spcPct val="107000"/>
              </a:lnSpc>
              <a:spcBef>
                <a:spcPts val="0"/>
              </a:spcBef>
              <a:buNone/>
            </a:pPr>
            <a:endParaRPr lang="en-US" sz="6600" dirty="0"/>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34A6A0FD-B7FF-3B67-48A7-D331EFA92465}"/>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9EE4A901-3690-7AFA-FEA4-7474A0468FB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802150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Americans with Disabilities Act</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pPr marL="0" marR="0" indent="0" algn="ctr" rtl="0" eaLnBrk="1" fontAlgn="t" latinLnBrk="0" hangingPunct="1">
              <a:lnSpc>
                <a:spcPct val="107000"/>
              </a:lnSpc>
              <a:spcBef>
                <a:spcPts val="0"/>
              </a:spcBef>
              <a:spcAft>
                <a:spcPts val="0"/>
              </a:spcAft>
              <a:buNone/>
            </a:pPr>
            <a:r>
              <a:rPr lang="en-US" sz="2400" b="1" cap="none" dirty="0">
                <a:solidFill>
                  <a:schemeClr val="accent1"/>
                </a:solidFill>
              </a:rPr>
              <a:t>What must an employer do after receiving a request for reasonable accommodation? </a:t>
            </a: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pPr marL="0" indent="0">
              <a:buNone/>
            </a:pPr>
            <a:r>
              <a:rPr lang="en-US" sz="2800" dirty="0"/>
              <a:t>Interactive Process</a:t>
            </a:r>
          </a:p>
          <a:p>
            <a:pPr marL="0" indent="0">
              <a:buNone/>
            </a:pPr>
            <a:r>
              <a:rPr lang="en-US" sz="2800" dirty="0"/>
              <a:t>Obtain relevant information to determine the feasibility of providing the leave as a reasonable accommodation.</a:t>
            </a:r>
          </a:p>
          <a:p>
            <a:pPr lvl="1"/>
            <a:r>
              <a:rPr lang="en-US" sz="2800" dirty="0"/>
              <a:t>Specific reason – info from health care provide may assist the employer</a:t>
            </a:r>
          </a:p>
          <a:p>
            <a:pPr lvl="1"/>
            <a:r>
              <a:rPr lang="en-US" sz="2800" dirty="0"/>
              <a:t>Block of time or intermittent</a:t>
            </a:r>
          </a:p>
          <a:p>
            <a:pPr lvl="1"/>
            <a:r>
              <a:rPr lang="en-US" sz="2800" dirty="0"/>
              <a:t>When the need for leave will end.</a:t>
            </a:r>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89682C91-4A4F-D978-6F42-A7667B851ADE}"/>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8368405F-2FB7-E64E-5400-9E9CC160CBA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131930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Americans with Disabilities Act</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47500" lnSpcReduction="20000"/>
          </a:bodyPr>
          <a:lstStyle/>
          <a:p>
            <a:pPr marL="0" marR="0" indent="0" algn="ctr" rtl="0" eaLnBrk="1" fontAlgn="t" latinLnBrk="0" hangingPunct="1">
              <a:lnSpc>
                <a:spcPct val="107000"/>
              </a:lnSpc>
              <a:spcBef>
                <a:spcPts val="0"/>
              </a:spcBef>
              <a:spcAft>
                <a:spcPts val="0"/>
              </a:spcAft>
              <a:buNone/>
            </a:pPr>
            <a:r>
              <a:rPr lang="en-US" sz="4400" b="1" cap="none" dirty="0">
                <a:solidFill>
                  <a:schemeClr val="accent1"/>
                </a:solidFill>
              </a:rPr>
              <a:t>Is an employer required to provide the reasonable accommodation that the individual wants </a:t>
            </a:r>
            <a:r>
              <a:rPr lang="en-US" sz="4400" b="1" i="0" u="none" strike="noStrike" kern="1200" dirty="0">
                <a:solidFill>
                  <a:schemeClr val="accent1"/>
                </a:solidFill>
                <a:effectLst/>
                <a:latin typeface="Century Gothic" panose="020B0502020202020204" pitchFamily="34" charset="0"/>
              </a:rPr>
              <a:t>Leave</a:t>
            </a:r>
            <a:endParaRPr lang="en-US" sz="4400" b="0" i="0" u="none" strike="noStrike" dirty="0">
              <a:solidFill>
                <a:schemeClr val="accent1"/>
              </a:solidFill>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dirty="0">
                <a:solidFill>
                  <a:srgbClr val="FFFFFF"/>
                </a:solidFill>
                <a:effectLst/>
                <a:latin typeface="Century Gothic" panose="020B0502020202020204" pitchFamily="34" charset="0"/>
              </a:rPr>
              <a:t>Wisconsin Leave</a:t>
            </a:r>
            <a:endParaRPr lang="en-US" sz="1800" b="0" i="0" u="none" strike="noStrike" dirty="0">
              <a:effectLst/>
              <a:latin typeface="Arial" panose="020B0604020202020204" pitchFamily="34" charset="0"/>
            </a:endParaRPr>
          </a:p>
          <a:p>
            <a:pPr marL="0" indent="0">
              <a:buNone/>
            </a:pPr>
            <a:r>
              <a:rPr lang="en-US" sz="4400" dirty="0">
                <a:solidFill>
                  <a:schemeClr val="accent1"/>
                </a:solidFill>
              </a:rPr>
              <a:t>Undue hardship </a:t>
            </a:r>
            <a:r>
              <a:rPr lang="en-US" sz="4400" dirty="0"/>
              <a:t>- an "action requiring significant difficulty or expense" when considered in light of a number of factors, e.g., unduly extensive, substantial, or disruptive.</a:t>
            </a:r>
          </a:p>
          <a:p>
            <a:r>
              <a:rPr lang="en-US" sz="4400" dirty="0"/>
              <a:t>ER may offer </a:t>
            </a:r>
            <a:r>
              <a:rPr lang="en-US" sz="4400" dirty="0">
                <a:solidFill>
                  <a:schemeClr val="accent1"/>
                </a:solidFill>
              </a:rPr>
              <a:t>alternative suggestions and discuss </a:t>
            </a:r>
            <a:r>
              <a:rPr lang="en-US" sz="4400" dirty="0"/>
              <a:t>their effectiveness in removing the workplace barrier that is impeding the individual with a disability.</a:t>
            </a:r>
          </a:p>
          <a:p>
            <a:r>
              <a:rPr lang="en-US" sz="4400" dirty="0"/>
              <a:t>If there are two possible reasonable accommodations, and one costs more or is more burdensome than the other, </a:t>
            </a:r>
            <a:r>
              <a:rPr lang="en-US" sz="4400" dirty="0">
                <a:solidFill>
                  <a:schemeClr val="accent1"/>
                </a:solidFill>
              </a:rPr>
              <a:t>the employer may choose the less expensive or burdensome accommodation </a:t>
            </a:r>
            <a:r>
              <a:rPr lang="en-US" sz="4400" dirty="0"/>
              <a:t>as long as it is effective.</a:t>
            </a:r>
          </a:p>
          <a:p>
            <a:r>
              <a:rPr lang="en-US" sz="4400" dirty="0"/>
              <a:t>An employer must assess on a case-by-case basis </a:t>
            </a:r>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DDAA35E7-10B4-1E59-19D2-2C9995295AF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7B8378EF-147C-CE1F-0657-72FD00C6C752}"/>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507300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FMLA/ADA in re: Light Duty</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r>
              <a:rPr lang="en-US" sz="2800" dirty="0">
                <a:solidFill>
                  <a:schemeClr val="accent1"/>
                </a:solidFill>
              </a:rPr>
              <a:t>FMLA:</a:t>
            </a:r>
          </a:p>
          <a:p>
            <a:pPr marL="400050" lvl="1" indent="0">
              <a:buNone/>
            </a:pPr>
            <a:r>
              <a:rPr lang="en-US" sz="2400" dirty="0"/>
              <a:t>– ER cannot require an ee to work a light-duty job rather than take FML leave</a:t>
            </a:r>
          </a:p>
          <a:p>
            <a:endParaRPr lang="en-US" sz="2800" dirty="0"/>
          </a:p>
          <a:p>
            <a:r>
              <a:rPr lang="en-US" sz="2800" dirty="0">
                <a:solidFill>
                  <a:schemeClr val="accent1"/>
                </a:solidFill>
              </a:rPr>
              <a:t>ADA:</a:t>
            </a:r>
          </a:p>
          <a:p>
            <a:pPr lvl="1"/>
            <a:r>
              <a:rPr lang="en-US" sz="2800" dirty="0"/>
              <a:t>Light-duty may be a reasonable accommodation.</a:t>
            </a:r>
          </a:p>
          <a:p>
            <a:pPr lvl="1"/>
            <a:r>
              <a:rPr lang="en-US" sz="2800" dirty="0"/>
              <a:t>The employer is not required to create a job.</a:t>
            </a:r>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61B92D66-8DD7-E7DE-4B7A-5788BCA130D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04A34F3-C34C-E8E2-43EF-15E914F4A1C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2357891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FMLA/ADA – Return to Work</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r>
              <a:rPr lang="en-US" sz="2800" dirty="0">
                <a:solidFill>
                  <a:schemeClr val="accent1"/>
                </a:solidFill>
              </a:rPr>
              <a:t>FMLA </a:t>
            </a:r>
            <a:r>
              <a:rPr lang="en-US" sz="2800" dirty="0"/>
              <a:t>– EE is entitled to reinstatement in same or equivalent position.</a:t>
            </a:r>
          </a:p>
          <a:p>
            <a:r>
              <a:rPr lang="en-US" sz="2800" dirty="0">
                <a:solidFill>
                  <a:schemeClr val="accent1"/>
                </a:solidFill>
              </a:rPr>
              <a:t>ADA:</a:t>
            </a:r>
          </a:p>
          <a:p>
            <a:pPr lvl="1"/>
            <a:r>
              <a:rPr lang="en-US" sz="2800" dirty="0"/>
              <a:t>EE may be entitled to reinstatement if qualified to perform essential functions.</a:t>
            </a:r>
          </a:p>
          <a:p>
            <a:pPr lvl="1"/>
            <a:r>
              <a:rPr lang="en-US" sz="2800" dirty="0"/>
              <a:t>ER must consider reassignments to vacant positions. </a:t>
            </a:r>
          </a:p>
          <a:p>
            <a:pPr marL="0" indent="0" algn="ctr" fontAlgn="t">
              <a:lnSpc>
                <a:spcPct val="107000"/>
              </a:lnSpc>
              <a:spcBef>
                <a:spcPts val="0"/>
              </a:spcBef>
              <a:buNone/>
            </a:pPr>
            <a:endParaRPr lang="en-US" sz="4400" dirty="0"/>
          </a:p>
        </p:txBody>
      </p:sp>
      <p:sp>
        <p:nvSpPr>
          <p:cNvPr id="3" name="Date Placeholder 2">
            <a:extLst>
              <a:ext uri="{FF2B5EF4-FFF2-40B4-BE49-F238E27FC236}">
                <a16:creationId xmlns:a16="http://schemas.microsoft.com/office/drawing/2014/main" id="{FE3C6E25-F94B-FB79-E8C7-BF0688106B1B}"/>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180E2DC-AC3E-1CB8-EE89-1860C3426F4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1501462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FMLA/ADA – Return to Work</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r>
              <a:rPr lang="en-US" sz="2800" dirty="0">
                <a:solidFill>
                  <a:schemeClr val="accent1"/>
                </a:solidFill>
              </a:rPr>
              <a:t>FMLA</a:t>
            </a:r>
            <a:r>
              <a:rPr lang="en-US" sz="2800" dirty="0"/>
              <a:t> – 12 weeks; assuming continuing eligibility it refreshes each year.</a:t>
            </a:r>
          </a:p>
          <a:p>
            <a:r>
              <a:rPr lang="en-US" sz="2800" dirty="0">
                <a:solidFill>
                  <a:schemeClr val="accent1"/>
                </a:solidFill>
              </a:rPr>
              <a:t>ADA:</a:t>
            </a:r>
          </a:p>
          <a:p>
            <a:pPr lvl="1"/>
            <a:r>
              <a:rPr lang="en-US" sz="2800" dirty="0"/>
              <a:t>Absent undue hardship, leave may be a reasonable accommodation.</a:t>
            </a:r>
          </a:p>
          <a:p>
            <a:pPr lvl="1"/>
            <a:r>
              <a:rPr lang="en-US" sz="2800" dirty="0"/>
              <a:t>But, how much is reasonable?</a:t>
            </a:r>
            <a:endParaRPr lang="en-US" dirty="0"/>
          </a:p>
        </p:txBody>
      </p:sp>
      <p:sp>
        <p:nvSpPr>
          <p:cNvPr id="3" name="Date Placeholder 2">
            <a:extLst>
              <a:ext uri="{FF2B5EF4-FFF2-40B4-BE49-F238E27FC236}">
                <a16:creationId xmlns:a16="http://schemas.microsoft.com/office/drawing/2014/main" id="{B5352919-DF40-639E-F2E8-33BE17C4779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33C50FC-26D6-BAF4-4358-4180A9F17B5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3110715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FMLA/ADA – Did you know?</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92500" lnSpcReduction="10000"/>
          </a:bodyPr>
          <a:lstStyle/>
          <a:p>
            <a:pPr marL="0" indent="0">
              <a:buNone/>
            </a:pPr>
            <a:r>
              <a:rPr lang="en-US" sz="4400" dirty="0"/>
              <a:t>Employer policies that require employees on extended leave to be 100% healed or able to work without restrictions……</a:t>
            </a:r>
          </a:p>
          <a:p>
            <a:pPr marL="0" indent="0">
              <a:buNone/>
            </a:pPr>
            <a:r>
              <a:rPr lang="en-US" sz="4400" dirty="0"/>
              <a:t>may deny some employees reasonable accommodations that would enable them to return to work.</a:t>
            </a:r>
          </a:p>
          <a:p>
            <a:endParaRPr lang="en-US" sz="4400" dirty="0">
              <a:solidFill>
                <a:srgbClr val="FF0000"/>
              </a:solidFill>
            </a:endParaRPr>
          </a:p>
        </p:txBody>
      </p:sp>
      <p:sp>
        <p:nvSpPr>
          <p:cNvPr id="3" name="Date Placeholder 2">
            <a:extLst>
              <a:ext uri="{FF2B5EF4-FFF2-40B4-BE49-F238E27FC236}">
                <a16:creationId xmlns:a16="http://schemas.microsoft.com/office/drawing/2014/main" id="{88781CD4-D82B-6982-E8AA-A294C80A3CC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AE29F888-CFF2-F7D5-3496-465AFC8877E3}"/>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338074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Process (Steps 7-12)</a:t>
            </a:r>
          </a:p>
        </p:txBody>
      </p:sp>
      <p:sp>
        <p:nvSpPr>
          <p:cNvPr id="5" name="Content Placeholder 4">
            <a:extLst>
              <a:ext uri="{FF2B5EF4-FFF2-40B4-BE49-F238E27FC236}">
                <a16:creationId xmlns:a16="http://schemas.microsoft.com/office/drawing/2014/main" id="{B1E36303-5E3F-3E38-D6D4-5E3A228EB5B7}"/>
              </a:ext>
            </a:extLst>
          </p:cNvPr>
          <p:cNvSpPr>
            <a:spLocks noGrp="1"/>
          </p:cNvSpPr>
          <p:nvPr>
            <p:ph idx="1"/>
          </p:nvPr>
        </p:nvSpPr>
        <p:spPr/>
        <p:txBody>
          <a:bodyPr>
            <a:normAutofit fontScale="77500" lnSpcReduction="20000"/>
          </a:bodyPr>
          <a:lstStyle/>
          <a:p>
            <a:pPr marL="514350" indent="-514350">
              <a:buAutoNum type="arabicPeriod" startAt="7"/>
            </a:pPr>
            <a:r>
              <a:rPr lang="en-US" dirty="0"/>
              <a:t>Parish Finance Office reviews the CFS.</a:t>
            </a:r>
          </a:p>
          <a:p>
            <a:pPr marL="514350" indent="-514350">
              <a:buAutoNum type="arabicPeriod" startAt="7"/>
            </a:pPr>
            <a:r>
              <a:rPr lang="en-US" dirty="0"/>
              <a:t>If there are questions or revisions to be made, Parish Finance will follow up with the person who submitted the report and copy the Pastor/Administrator.</a:t>
            </a:r>
          </a:p>
          <a:p>
            <a:pPr marL="514350" indent="-514350">
              <a:buAutoNum type="arabicPeriod" startAt="7"/>
            </a:pPr>
            <a:r>
              <a:rPr lang="en-US" dirty="0"/>
              <a:t>Once a final CFS is received and approved by the Parish Finance Office, you will receive a confirmation email.</a:t>
            </a:r>
          </a:p>
          <a:p>
            <a:pPr marL="514350" indent="-514350">
              <a:buAutoNum type="arabicPeriod" startAt="7"/>
            </a:pPr>
            <a:r>
              <a:rPr lang="en-US" dirty="0"/>
              <a:t>Your financial data is summarized into reports used by the Archdiocese.</a:t>
            </a:r>
          </a:p>
          <a:p>
            <a:pPr marL="514350" indent="-514350">
              <a:buAutoNum type="arabicPeriod" startAt="7"/>
            </a:pPr>
            <a:r>
              <a:rPr lang="en-US" dirty="0"/>
              <a:t>The assessment is calculated based on the data in the CFS.</a:t>
            </a:r>
          </a:p>
          <a:p>
            <a:pPr marL="514350" indent="-514350">
              <a:buAutoNum type="arabicPeriod" startAt="7"/>
            </a:pPr>
            <a:r>
              <a:rPr lang="en-US" dirty="0"/>
              <a:t>Assessment billing occurs in stages as the CFS reviews are completed. Typically, billing occurs between Oct-Dec. If a final workbook is not received by the time of our final billing, your parish will be charged a 15% penalty.</a:t>
            </a:r>
          </a:p>
        </p:txBody>
      </p:sp>
      <p:sp>
        <p:nvSpPr>
          <p:cNvPr id="4" name="Date Placeholder 3">
            <a:extLst>
              <a:ext uri="{FF2B5EF4-FFF2-40B4-BE49-F238E27FC236}">
                <a16:creationId xmlns:a16="http://schemas.microsoft.com/office/drawing/2014/main" id="{A4F4C831-61B7-B4CF-1DEE-09825250D47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0039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Is this lawful or unlawful?</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62500" lnSpcReduction="20000"/>
          </a:bodyPr>
          <a:lstStyle/>
          <a:p>
            <a:r>
              <a:rPr lang="en-US" sz="4400" i="1" dirty="0"/>
              <a:t>An employer provides four days of paid sick leave each year.</a:t>
            </a:r>
          </a:p>
          <a:p>
            <a:r>
              <a:rPr lang="en-US" sz="4400" i="1" dirty="0"/>
              <a:t>An employee who has not used any sick leave this year requests to use three days of paid sick due to major depression</a:t>
            </a:r>
            <a:r>
              <a:rPr lang="en-US" sz="4400" b="1" i="1" dirty="0"/>
              <a:t>.</a:t>
            </a:r>
          </a:p>
          <a:p>
            <a:r>
              <a:rPr lang="en-US" sz="4400" i="1" dirty="0"/>
              <a:t>The employee's supervisor says that she must provide a note from a psychiatrist if she wants the leave. </a:t>
            </a:r>
          </a:p>
          <a:p>
            <a:r>
              <a:rPr lang="en-US" sz="4400" i="1" dirty="0"/>
              <a:t>The employer's sick leave policy does not require any documentation, and requests for sick leave are routinely granted based on an employee's statement that he or she needs leave. </a:t>
            </a:r>
            <a:endParaRPr lang="en-US" sz="4400" dirty="0"/>
          </a:p>
          <a:p>
            <a:endParaRPr lang="en-US" sz="4400" dirty="0">
              <a:solidFill>
                <a:srgbClr val="FF0000"/>
              </a:solidFill>
            </a:endParaRPr>
          </a:p>
        </p:txBody>
      </p:sp>
      <p:sp>
        <p:nvSpPr>
          <p:cNvPr id="3" name="Date Placeholder 2">
            <a:extLst>
              <a:ext uri="{FF2B5EF4-FFF2-40B4-BE49-F238E27FC236}">
                <a16:creationId xmlns:a16="http://schemas.microsoft.com/office/drawing/2014/main" id="{C9440D0B-90A3-DEDF-086D-7058F95E7885}"/>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B7F842B-2D4F-6D23-2732-3E720508BCA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193744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Is this lawful or unlawful?</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77500" lnSpcReduction="20000"/>
          </a:bodyPr>
          <a:lstStyle/>
          <a:p>
            <a:pPr marL="0" indent="0">
              <a:buNone/>
            </a:pPr>
            <a:r>
              <a:rPr lang="en-US" sz="4400" b="1" dirty="0"/>
              <a:t>Policy: </a:t>
            </a:r>
            <a:r>
              <a:rPr lang="en-US" sz="4400" dirty="0"/>
              <a:t> All employees must provide a doctor's note or other documentation to substantiate the need for leave for over 3 days.</a:t>
            </a:r>
          </a:p>
          <a:p>
            <a:pPr marL="0" indent="0">
              <a:buNone/>
            </a:pPr>
            <a:r>
              <a:rPr lang="en-US" sz="4400" b="1" i="1" dirty="0"/>
              <a:t>Situation: </a:t>
            </a:r>
            <a:r>
              <a:rPr lang="en-US" sz="4400" i="1" dirty="0"/>
              <a:t>An employee with a disability asks to take six days of paid sick leave. </a:t>
            </a:r>
          </a:p>
          <a:p>
            <a:pPr marL="0" indent="0">
              <a:buNone/>
            </a:pPr>
            <a:r>
              <a:rPr lang="en-US" sz="4400" i="1" dirty="0"/>
              <a:t>The employee must provide the requested documentation.  </a:t>
            </a:r>
          </a:p>
          <a:p>
            <a:pPr marL="0" indent="0">
              <a:buNone/>
            </a:pPr>
            <a:endParaRPr lang="en-US" sz="4400" i="1" dirty="0">
              <a:solidFill>
                <a:schemeClr val="accent2"/>
              </a:solidFill>
            </a:endParaRPr>
          </a:p>
          <a:p>
            <a:pPr marL="0" indent="0">
              <a:buNone/>
            </a:pPr>
            <a:r>
              <a:rPr lang="en-US" sz="4400" i="1" dirty="0">
                <a:solidFill>
                  <a:schemeClr val="accent1"/>
                </a:solidFill>
              </a:rPr>
              <a:t>Yes or No?</a:t>
            </a:r>
            <a:endParaRPr lang="en-US" sz="4400" dirty="0">
              <a:solidFill>
                <a:schemeClr val="accent1"/>
              </a:solidFill>
            </a:endParaRPr>
          </a:p>
          <a:p>
            <a:endParaRPr lang="en-US" sz="4400" dirty="0">
              <a:solidFill>
                <a:srgbClr val="FF0000"/>
              </a:solidFill>
            </a:endParaRPr>
          </a:p>
        </p:txBody>
      </p:sp>
      <p:sp>
        <p:nvSpPr>
          <p:cNvPr id="3" name="Date Placeholder 2">
            <a:extLst>
              <a:ext uri="{FF2B5EF4-FFF2-40B4-BE49-F238E27FC236}">
                <a16:creationId xmlns:a16="http://schemas.microsoft.com/office/drawing/2014/main" id="{C187BDE9-6985-37FE-617D-D775AF3463F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C0DFB01A-B677-7B77-74B4-D61A1FDEE666}"/>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3962214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Did you know?</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fontScale="70000" lnSpcReduction="20000"/>
          </a:bodyPr>
          <a:lstStyle/>
          <a:p>
            <a:pPr marL="0" indent="0">
              <a:buNone/>
            </a:pPr>
            <a:r>
              <a:rPr lang="en-US" sz="4400" i="1" dirty="0">
                <a:solidFill>
                  <a:schemeClr val="accent1"/>
                </a:solidFill>
              </a:rPr>
              <a:t>An employer's leave policy does not cover employees until they have worked for 6 months. </a:t>
            </a:r>
          </a:p>
          <a:p>
            <a:pPr marL="0" indent="0">
              <a:buNone/>
            </a:pPr>
            <a:r>
              <a:rPr lang="en-US" sz="4400" i="1" dirty="0"/>
              <a:t>Situation: An employee who has worked for only three months requires four weeks of leave for treatment for a disability. </a:t>
            </a:r>
          </a:p>
          <a:p>
            <a:pPr marL="0" indent="0">
              <a:buNone/>
            </a:pPr>
            <a:r>
              <a:rPr lang="en-US" sz="4400" i="1" dirty="0"/>
              <a:t>Although the employee is ineligible for leave under the employer's leave policy, the </a:t>
            </a:r>
            <a:r>
              <a:rPr lang="en-US" sz="4400" i="1" dirty="0">
                <a:solidFill>
                  <a:schemeClr val="accent1"/>
                </a:solidFill>
              </a:rPr>
              <a:t>employer must provide unpaid leave as a reasonable accommodation</a:t>
            </a:r>
            <a:r>
              <a:rPr lang="en-US" sz="4400" i="1" dirty="0"/>
              <a:t> unless it can show that providing the unpaid leave would cause undue hardship.</a:t>
            </a:r>
            <a:endParaRPr lang="en-US" sz="4400" dirty="0"/>
          </a:p>
          <a:p>
            <a:endParaRPr lang="en-US" sz="4400" dirty="0">
              <a:solidFill>
                <a:srgbClr val="FF0000"/>
              </a:solidFill>
            </a:endParaRPr>
          </a:p>
        </p:txBody>
      </p:sp>
      <p:sp>
        <p:nvSpPr>
          <p:cNvPr id="3" name="Date Placeholder 2">
            <a:extLst>
              <a:ext uri="{FF2B5EF4-FFF2-40B4-BE49-F238E27FC236}">
                <a16:creationId xmlns:a16="http://schemas.microsoft.com/office/drawing/2014/main" id="{DBE4BA50-8B08-E866-5BC2-7E87E96F1DA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F2D5351-10F0-54C0-8834-B9C98ABBB663}"/>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3090814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Where do I begin? </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46EC2410-862A-D3DF-897B-2AC6B893149F}"/>
              </a:ext>
            </a:extLst>
          </p:cNvPr>
          <p:cNvSpPr>
            <a:spLocks noGrp="1"/>
          </p:cNvSpPr>
          <p:nvPr>
            <p:ph idx="1"/>
          </p:nvPr>
        </p:nvSpPr>
        <p:spPr>
          <a:xfrm>
            <a:off x="457200" y="1779387"/>
            <a:ext cx="8229600" cy="4346776"/>
          </a:xfrm>
        </p:spPr>
        <p:txBody>
          <a:bodyPr>
            <a:normAutofit/>
          </a:bodyPr>
          <a:lstStyle/>
          <a:p>
            <a:r>
              <a:rPr lang="en-US" sz="4400" dirty="0">
                <a:solidFill>
                  <a:srgbClr val="FF0000"/>
                </a:solidFill>
              </a:rPr>
              <a:t>Know where to look!!!</a:t>
            </a:r>
          </a:p>
          <a:p>
            <a:r>
              <a:rPr lang="en-US" sz="4400" dirty="0">
                <a:solidFill>
                  <a:srgbClr val="FF0000"/>
                </a:solidFill>
              </a:rPr>
              <a:t>Parish and Schools Policy Manual</a:t>
            </a:r>
          </a:p>
          <a:p>
            <a:r>
              <a:rPr lang="en-US" sz="4400" dirty="0">
                <a:solidFill>
                  <a:srgbClr val="FF0000"/>
                </a:solidFill>
              </a:rPr>
              <a:t>Employee Handbook</a:t>
            </a:r>
          </a:p>
          <a:p>
            <a:r>
              <a:rPr lang="en-US" sz="4400" dirty="0">
                <a:solidFill>
                  <a:srgbClr val="FF0000"/>
                </a:solidFill>
              </a:rPr>
              <a:t>Contact Parish and Schools Human Resources</a:t>
            </a:r>
          </a:p>
        </p:txBody>
      </p:sp>
      <p:sp>
        <p:nvSpPr>
          <p:cNvPr id="3" name="Date Placeholder 2">
            <a:extLst>
              <a:ext uri="{FF2B5EF4-FFF2-40B4-BE49-F238E27FC236}">
                <a16:creationId xmlns:a16="http://schemas.microsoft.com/office/drawing/2014/main" id="{EED7EDB6-7968-AA4F-7106-C407941EB45E}"/>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8D6B02E-72B2-E024-C3EC-CF28FEF437A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1574606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Other items to discuss</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DD32FF13-85C6-47AE-4915-3401B80A513F}"/>
              </a:ext>
            </a:extLst>
          </p:cNvPr>
          <p:cNvSpPr>
            <a:spLocks noGrp="1"/>
          </p:cNvSpPr>
          <p:nvPr>
            <p:ph idx="1"/>
          </p:nvPr>
        </p:nvSpPr>
        <p:spPr/>
        <p:txBody>
          <a:bodyPr>
            <a:normAutofit/>
          </a:bodyPr>
          <a:lstStyle/>
          <a:p>
            <a:r>
              <a:rPr lang="en-US" b="1" dirty="0"/>
              <a:t>Do you have a personnel committee? </a:t>
            </a:r>
          </a:p>
          <a:p>
            <a:pPr lvl="1"/>
            <a:r>
              <a:rPr lang="en-US" dirty="0"/>
              <a:t>Valuable source of advice and consult</a:t>
            </a:r>
          </a:p>
          <a:p>
            <a:pPr lvl="1"/>
            <a:r>
              <a:rPr lang="en-US" dirty="0"/>
              <a:t>Resource ensuring competent review of HR issues</a:t>
            </a:r>
          </a:p>
          <a:p>
            <a:pPr lvl="1"/>
            <a:r>
              <a:rPr lang="en-US" dirty="0"/>
              <a:t>Resource to staff for concerns and needs</a:t>
            </a:r>
          </a:p>
          <a:p>
            <a:pPr marL="514350" indent="-457200"/>
            <a:r>
              <a:rPr lang="en-US" b="1" dirty="0"/>
              <a:t>Do you have your required employment posters displayed?</a:t>
            </a:r>
          </a:p>
          <a:p>
            <a:pPr marL="457200" lvl="1" indent="0">
              <a:buNone/>
            </a:pPr>
            <a:endParaRPr lang="en-US" dirty="0"/>
          </a:p>
        </p:txBody>
      </p:sp>
      <p:sp>
        <p:nvSpPr>
          <p:cNvPr id="3" name="Date Placeholder 2">
            <a:extLst>
              <a:ext uri="{FF2B5EF4-FFF2-40B4-BE49-F238E27FC236}">
                <a16:creationId xmlns:a16="http://schemas.microsoft.com/office/drawing/2014/main" id="{8AD71944-F340-0337-E31F-430CC428950C}"/>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20B3892F-F9A4-98A9-99A0-6CB302AC10D9}"/>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16843017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b="1" dirty="0">
                <a:solidFill>
                  <a:schemeClr val="bg1"/>
                </a:solidFill>
                <a:latin typeface="Times New Roman"/>
                <a:cs typeface="Times New Roman"/>
              </a:rPr>
              <a:t>Other items to discuss</a:t>
            </a:r>
          </a:p>
        </p:txBody>
      </p:sp>
      <p:sp>
        <p:nvSpPr>
          <p:cNvPr id="5" name="Title 4">
            <a:extLst>
              <a:ext uri="{FF2B5EF4-FFF2-40B4-BE49-F238E27FC236}">
                <a16:creationId xmlns:a16="http://schemas.microsoft.com/office/drawing/2014/main" id="{509F3CC5-834A-4EEA-479B-4AEF27E255C4}"/>
              </a:ext>
            </a:extLst>
          </p:cNvPr>
          <p:cNvSpPr>
            <a:spLocks noGrp="1"/>
          </p:cNvSpPr>
          <p:nvPr>
            <p:ph type="title"/>
          </p:nvPr>
        </p:nvSpPr>
        <p:spPr>
          <a:xfrm flipH="1">
            <a:off x="8686800" y="1371918"/>
            <a:ext cx="76200" cy="45719"/>
          </a:xfrm>
        </p:spPr>
        <p:txBody>
          <a:bodyPr>
            <a:normAutofit fontScale="90000"/>
          </a:bodyPr>
          <a:lstStyle/>
          <a:p>
            <a:r>
              <a:rPr lang="en-US" dirty="0"/>
              <a:t> </a:t>
            </a:r>
          </a:p>
        </p:txBody>
      </p:sp>
      <p:sp>
        <p:nvSpPr>
          <p:cNvPr id="7" name="Content Placeholder 6">
            <a:extLst>
              <a:ext uri="{FF2B5EF4-FFF2-40B4-BE49-F238E27FC236}">
                <a16:creationId xmlns:a16="http://schemas.microsoft.com/office/drawing/2014/main" id="{DD32FF13-85C6-47AE-4915-3401B80A513F}"/>
              </a:ext>
            </a:extLst>
          </p:cNvPr>
          <p:cNvSpPr>
            <a:spLocks noGrp="1"/>
          </p:cNvSpPr>
          <p:nvPr>
            <p:ph idx="1"/>
          </p:nvPr>
        </p:nvSpPr>
        <p:spPr/>
        <p:txBody>
          <a:bodyPr/>
          <a:lstStyle/>
          <a:p>
            <a:pPr marL="0" indent="0" algn="ctr">
              <a:buNone/>
            </a:pPr>
            <a:r>
              <a:rPr lang="en-US" dirty="0"/>
              <a:t>Back by popular demand</a:t>
            </a:r>
          </a:p>
          <a:p>
            <a:pPr marL="0" indent="0">
              <a:buNone/>
            </a:pPr>
            <a:endParaRPr lang="en-US" sz="2800" dirty="0"/>
          </a:p>
          <a:p>
            <a:pPr marL="0" indent="0">
              <a:buNone/>
            </a:pPr>
            <a:r>
              <a:rPr lang="en-US" sz="2800" dirty="0"/>
              <a:t>The Archdiocese Salary Survey!</a:t>
            </a:r>
            <a:r>
              <a:rPr lang="en-US" dirty="0"/>
              <a:t> </a:t>
            </a:r>
          </a:p>
          <a:p>
            <a:r>
              <a:rPr lang="en-US" sz="2400" dirty="0"/>
              <a:t>You can prepare by gathering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employee data including years of experience in the field, years of service with your parish/school, number of hours worked in a week, number of weeks worked in a year, and salary. </a:t>
            </a:r>
            <a:r>
              <a:rPr lang="en-US" sz="2400" dirty="0"/>
              <a:t> </a:t>
            </a:r>
          </a:p>
          <a:p>
            <a:endParaRPr lang="en-US" sz="2400" dirty="0"/>
          </a:p>
          <a:p>
            <a:pPr marL="0" indent="0">
              <a:buNone/>
            </a:pPr>
            <a:r>
              <a:rPr lang="en-US" sz="2400" dirty="0"/>
              <a:t>Look for more information this fall!</a:t>
            </a:r>
          </a:p>
          <a:p>
            <a:endParaRPr lang="en-US" dirty="0"/>
          </a:p>
        </p:txBody>
      </p:sp>
      <p:sp>
        <p:nvSpPr>
          <p:cNvPr id="3" name="Date Placeholder 2">
            <a:extLst>
              <a:ext uri="{FF2B5EF4-FFF2-40B4-BE49-F238E27FC236}">
                <a16:creationId xmlns:a16="http://schemas.microsoft.com/office/drawing/2014/main" id="{A040ACC4-833D-34AD-B04D-8B73ABA5AD4C}"/>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AF51FB0-8878-F984-AC71-05704C610D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424873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BC508F-EA8C-461A-8D48-FA79380CE207}"/>
              </a:ext>
            </a:extLst>
          </p:cNvPr>
          <p:cNvSpPr>
            <a:spLocks noGrp="1"/>
          </p:cNvSpPr>
          <p:nvPr>
            <p:ph idx="1"/>
          </p:nvPr>
        </p:nvSpPr>
        <p:spPr>
          <a:xfrm>
            <a:off x="457200" y="1600200"/>
            <a:ext cx="8229600" cy="4525963"/>
          </a:xfrm>
        </p:spPr>
        <p:txBody>
          <a:bodyPr>
            <a:normAutofit/>
          </a:bodyPr>
          <a:lstStyle/>
          <a:p>
            <a:pPr marL="0" indent="0" algn="ctr">
              <a:buNone/>
            </a:pPr>
            <a:r>
              <a:rPr lang="en-US" sz="4800" b="1" dirty="0"/>
              <a:t>QUESTIONS?</a:t>
            </a:r>
          </a:p>
          <a:p>
            <a:pPr marL="0" indent="0">
              <a:buNone/>
            </a:pPr>
            <a:endParaRPr lang="en-US" sz="2800" dirty="0"/>
          </a:p>
          <a:p>
            <a:pPr marL="0" indent="0">
              <a:buNone/>
            </a:pPr>
            <a:r>
              <a:rPr lang="en-US" sz="2800" dirty="0"/>
              <a:t>Jenny Moyer</a:t>
            </a:r>
          </a:p>
          <a:p>
            <a:pPr marL="0" indent="0">
              <a:buNone/>
            </a:pPr>
            <a:r>
              <a:rPr lang="en-US" sz="2800" dirty="0"/>
              <a:t>414-769-3370</a:t>
            </a:r>
          </a:p>
          <a:p>
            <a:pPr marL="0" indent="0">
              <a:buNone/>
            </a:pPr>
            <a:r>
              <a:rPr lang="en-US" sz="2800" dirty="0">
                <a:hlinkClick r:id="rId3">
                  <a:extLst>
                    <a:ext uri="{A12FA001-AC4F-418D-AE19-62706E023703}">
                      <ahyp:hlinkClr xmlns:ahyp="http://schemas.microsoft.com/office/drawing/2018/hyperlinkcolor" val="tx"/>
                    </a:ext>
                  </a:extLst>
                </a:hlinkClick>
              </a:rPr>
              <a:t>Moyerj@archmil.org</a:t>
            </a:r>
            <a:endParaRPr lang="en-US" sz="2800" dirty="0"/>
          </a:p>
          <a:p>
            <a:pPr algn="r"/>
            <a:endParaRPr lang="en-US" sz="2800" dirty="0"/>
          </a:p>
        </p:txBody>
      </p:sp>
      <p:pic>
        <p:nvPicPr>
          <p:cNvPr id="4" name="Picture 3" descr="content header.jpg">
            <a:extLst>
              <a:ext uri="{FF2B5EF4-FFF2-40B4-BE49-F238E27FC236}">
                <a16:creationId xmlns:a16="http://schemas.microsoft.com/office/drawing/2014/main" id="{35CF8511-B4C6-4946-B4B0-4E600B880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27"/>
            <a:ext cx="9144000" cy="1010169"/>
          </a:xfrm>
          <a:prstGeom prst="rect">
            <a:avLst/>
          </a:prstGeom>
        </p:spPr>
      </p:pic>
      <p:sp>
        <p:nvSpPr>
          <p:cNvPr id="5" name="TextBox 4">
            <a:extLst>
              <a:ext uri="{FF2B5EF4-FFF2-40B4-BE49-F238E27FC236}">
                <a16:creationId xmlns:a16="http://schemas.microsoft.com/office/drawing/2014/main" id="{7309ECA6-E409-47D9-AF93-EEA157E4B167}"/>
              </a:ext>
            </a:extLst>
          </p:cNvPr>
          <p:cNvSpPr txBox="1"/>
          <p:nvPr/>
        </p:nvSpPr>
        <p:spPr>
          <a:xfrm>
            <a:off x="457200" y="5496580"/>
            <a:ext cx="8229600" cy="369332"/>
          </a:xfrm>
          <a:prstGeom prst="rect">
            <a:avLst/>
          </a:prstGeom>
          <a:noFill/>
        </p:spPr>
        <p:txBody>
          <a:bodyPr wrap="square" rtlCol="0">
            <a:spAutoFit/>
          </a:bodyPr>
          <a:lstStyle/>
          <a:p>
            <a:r>
              <a:rPr lang="en-US" dirty="0"/>
              <a:t>Up Next: Lunch</a:t>
            </a:r>
          </a:p>
        </p:txBody>
      </p:sp>
      <p:sp>
        <p:nvSpPr>
          <p:cNvPr id="2" name="Date Placeholder 1">
            <a:extLst>
              <a:ext uri="{FF2B5EF4-FFF2-40B4-BE49-F238E27FC236}">
                <a16:creationId xmlns:a16="http://schemas.microsoft.com/office/drawing/2014/main" id="{3EF98165-D17B-538D-E10F-C664CA3FC7F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B986538-7626-225E-D7F8-08AB985977C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528808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3" name="Slide Number Placeholder 2">
            <a:extLst>
              <a:ext uri="{FF2B5EF4-FFF2-40B4-BE49-F238E27FC236}">
                <a16:creationId xmlns:a16="http://schemas.microsoft.com/office/drawing/2014/main" id="{215D2609-F5BE-4FE8-A9B7-65694BB9A64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77</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63141A1D-18D7-4945-991A-7B44CC0D6F81}"/>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Lunch!</a:t>
            </a:r>
          </a:p>
        </p:txBody>
      </p:sp>
      <p:pic>
        <p:nvPicPr>
          <p:cNvPr id="7" name="Picture 2" descr="Meal Prayer Bounty Bread">
            <a:extLst>
              <a:ext uri="{FF2B5EF4-FFF2-40B4-BE49-F238E27FC236}">
                <a16:creationId xmlns:a16="http://schemas.microsoft.com/office/drawing/2014/main" id="{72EE7DA6-55C2-4E05-B77C-91C91FBB8AA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87981" y="1371600"/>
            <a:ext cx="5768037" cy="4326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C722EDA-FA6C-4184-AF5B-4F983790283E}"/>
              </a:ext>
            </a:extLst>
          </p:cNvPr>
          <p:cNvSpPr txBox="1"/>
          <p:nvPr/>
        </p:nvSpPr>
        <p:spPr>
          <a:xfrm>
            <a:off x="228600" y="5825798"/>
            <a:ext cx="8458200" cy="369332"/>
          </a:xfrm>
          <a:prstGeom prst="rect">
            <a:avLst/>
          </a:prstGeom>
          <a:noFill/>
        </p:spPr>
        <p:txBody>
          <a:bodyPr wrap="square" rtlCol="0">
            <a:spAutoFit/>
          </a:bodyPr>
          <a:lstStyle/>
          <a:p>
            <a:r>
              <a:rPr lang="en-US" dirty="0"/>
              <a:t>Up Next: Missionary Planning &amp; Leadership</a:t>
            </a:r>
          </a:p>
        </p:txBody>
      </p:sp>
      <p:sp>
        <p:nvSpPr>
          <p:cNvPr id="4" name="Date Placeholder 3">
            <a:extLst>
              <a:ext uri="{FF2B5EF4-FFF2-40B4-BE49-F238E27FC236}">
                <a16:creationId xmlns:a16="http://schemas.microsoft.com/office/drawing/2014/main" id="{96CE3DBC-FA35-7613-CDB8-2ABCB2F284D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060556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D83329-1074-E547-A7EC-256F39A84D6E}"/>
              </a:ext>
            </a:extLst>
          </p:cNvPr>
          <p:cNvPicPr>
            <a:picLocks noChangeAspect="1"/>
          </p:cNvPicPr>
          <p:nvPr/>
        </p:nvPicPr>
        <p:blipFill rotWithShape="1">
          <a:blip r:embed="rId3">
            <a:extLst>
              <a:ext uri="{28A0092B-C50C-407E-A947-70E740481C1C}">
                <a14:useLocalDpi xmlns:a14="http://schemas.microsoft.com/office/drawing/2010/main" val="0"/>
              </a:ext>
            </a:extLst>
          </a:blip>
          <a:srcRect t="11321"/>
          <a:stretch/>
        </p:blipFill>
        <p:spPr>
          <a:xfrm>
            <a:off x="142567" y="151117"/>
            <a:ext cx="8858865" cy="3581400"/>
          </a:xfrm>
          <a:prstGeom prst="rect">
            <a:avLst/>
          </a:prstGeom>
        </p:spPr>
      </p:pic>
      <p:sp>
        <p:nvSpPr>
          <p:cNvPr id="4" name="Rectangle 3">
            <a:extLst>
              <a:ext uri="{FF2B5EF4-FFF2-40B4-BE49-F238E27FC236}">
                <a16:creationId xmlns:a16="http://schemas.microsoft.com/office/drawing/2014/main" id="{B6EF0363-952A-3144-9A18-05F7534051AF}"/>
              </a:ext>
            </a:extLst>
          </p:cNvPr>
          <p:cNvSpPr/>
          <p:nvPr/>
        </p:nvSpPr>
        <p:spPr>
          <a:xfrm>
            <a:off x="-19493" y="5181600"/>
            <a:ext cx="9144000" cy="156966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Missionary Planning and Leadership</a:t>
            </a:r>
          </a:p>
          <a:p>
            <a:pPr algn="ctr"/>
            <a:r>
              <a:rPr lang="en-US" sz="2000" dirty="0">
                <a:latin typeface="Times New Roman" panose="02020603050405020304" pitchFamily="18" charset="0"/>
                <a:cs typeface="Times New Roman" panose="02020603050405020304" pitchFamily="18" charset="0"/>
              </a:rPr>
              <a:t>August 10, 2022</a:t>
            </a:r>
          </a:p>
          <a:p>
            <a:pPr algn="ctr"/>
            <a:endParaRPr lang="en-US" sz="800" dirty="0">
              <a:latin typeface="Times New Roman" panose="02020603050405020304" pitchFamily="18" charset="0"/>
              <a:cs typeface="Times New Roman" panose="02020603050405020304" pitchFamily="18" charset="0"/>
            </a:endParaRPr>
          </a:p>
          <a:p>
            <a:pPr algn="ctr"/>
            <a:endParaRPr lang="en-US" sz="8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Laura Engel, Associate Director		Michael Laird, Associate Director</a:t>
            </a:r>
          </a:p>
          <a:p>
            <a:pPr algn="ct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6120BC3-4EB5-CA46-B26B-CD64B0854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99"/>
          <a:stretch/>
        </p:blipFill>
        <p:spPr>
          <a:xfrm>
            <a:off x="3124200" y="1403350"/>
            <a:ext cx="2672862" cy="3397250"/>
          </a:xfrm>
          <a:prstGeom prst="rect">
            <a:avLst/>
          </a:prstGeom>
        </p:spPr>
      </p:pic>
      <p:sp>
        <p:nvSpPr>
          <p:cNvPr id="2" name="Date Placeholder 1">
            <a:extLst>
              <a:ext uri="{FF2B5EF4-FFF2-40B4-BE49-F238E27FC236}">
                <a16:creationId xmlns:a16="http://schemas.microsoft.com/office/drawing/2014/main" id="{93F54788-4123-B728-22B2-2F8DE0E62F26}"/>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C08D1733-A7BB-735C-5D40-885C6D18B4BD}"/>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16098946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Leadership</a:t>
            </a:r>
          </a:p>
        </p:txBody>
      </p:sp>
      <p:pic>
        <p:nvPicPr>
          <p:cNvPr id="2" name="Picture 1">
            <a:extLst>
              <a:ext uri="{FF2B5EF4-FFF2-40B4-BE49-F238E27FC236}">
                <a16:creationId xmlns:a16="http://schemas.microsoft.com/office/drawing/2014/main" id="{C87754CA-4C30-E175-1D94-CC34C7BF4D29}"/>
              </a:ext>
            </a:extLst>
          </p:cNvPr>
          <p:cNvPicPr>
            <a:picLocks noChangeAspect="1"/>
          </p:cNvPicPr>
          <p:nvPr/>
        </p:nvPicPr>
        <p:blipFill>
          <a:blip r:embed="rId4"/>
          <a:stretch>
            <a:fillRect/>
          </a:stretch>
        </p:blipFill>
        <p:spPr>
          <a:xfrm>
            <a:off x="1566065" y="1600200"/>
            <a:ext cx="6206335" cy="4572000"/>
          </a:xfrm>
          <a:prstGeom prst="rect">
            <a:avLst/>
          </a:prstGeom>
        </p:spPr>
      </p:pic>
      <p:sp>
        <p:nvSpPr>
          <p:cNvPr id="4" name="Date Placeholder 3">
            <a:extLst>
              <a:ext uri="{FF2B5EF4-FFF2-40B4-BE49-F238E27FC236}">
                <a16:creationId xmlns:a16="http://schemas.microsoft.com/office/drawing/2014/main" id="{46AF284B-E995-BE9F-626D-332338303E56}"/>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9269D3D1-1563-AADC-B174-A8A26F4B7DA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79</a:t>
            </a:fld>
            <a:endParaRPr lang="en-US" dirty="0">
              <a:solidFill>
                <a:prstClr val="black">
                  <a:tint val="75000"/>
                </a:prstClr>
              </a:solidFill>
            </a:endParaRPr>
          </a:p>
        </p:txBody>
      </p:sp>
    </p:spTree>
    <p:extLst>
      <p:ext uri="{BB962C8B-B14F-4D97-AF65-F5344CB8AC3E}">
        <p14:creationId xmlns:p14="http://schemas.microsoft.com/office/powerpoint/2010/main" val="428937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1 - Instructions</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5"/>
            <a:ext cx="8229600" cy="3951288"/>
          </a:xfrm>
          <a:noFill/>
        </p:spPr>
        <p:txBody>
          <a:bodyPr/>
          <a:lstStyle/>
          <a:p>
            <a:r>
              <a:rPr lang="en-US" dirty="0"/>
              <a:t>The first worksheet provides detailed instructions on filling out and submitting the CFS. Please read the instructions, they are quite helpful. </a:t>
            </a:r>
            <a:r>
              <a:rPr lang="en-US" dirty="0">
                <a:sym typeface="Wingdings" panose="05000000000000000000" pitchFamily="2" charset="2"/>
              </a:rPr>
              <a:t> </a:t>
            </a:r>
            <a:endParaRPr lang="en-US" dirty="0"/>
          </a:p>
          <a:p>
            <a:endParaRPr lang="en-US" dirty="0"/>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5A1C072B-A291-9404-3899-E82282BE41B2}"/>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17559044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Leadership</a:t>
            </a:r>
          </a:p>
        </p:txBody>
      </p:sp>
      <p:sp>
        <p:nvSpPr>
          <p:cNvPr id="4" name="TextBox 3">
            <a:extLst>
              <a:ext uri="{FF2B5EF4-FFF2-40B4-BE49-F238E27FC236}">
                <a16:creationId xmlns:a16="http://schemas.microsoft.com/office/drawing/2014/main" id="{A2A28C11-4684-DF9F-8690-453CCFD759A5}"/>
              </a:ext>
            </a:extLst>
          </p:cNvPr>
          <p:cNvSpPr txBox="1"/>
          <p:nvPr/>
        </p:nvSpPr>
        <p:spPr>
          <a:xfrm>
            <a:off x="1092506" y="1722184"/>
            <a:ext cx="6958988"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Can you link the dots?</a:t>
            </a:r>
          </a:p>
        </p:txBody>
      </p:sp>
      <p:sp>
        <p:nvSpPr>
          <p:cNvPr id="5" name="TextBox 4">
            <a:extLst>
              <a:ext uri="{FF2B5EF4-FFF2-40B4-BE49-F238E27FC236}">
                <a16:creationId xmlns:a16="http://schemas.microsoft.com/office/drawing/2014/main" id="{8B99594A-353A-E70F-FBC8-5D98E73624F7}"/>
              </a:ext>
            </a:extLst>
          </p:cNvPr>
          <p:cNvSpPr txBox="1"/>
          <p:nvPr/>
        </p:nvSpPr>
        <p:spPr>
          <a:xfrm>
            <a:off x="1007487" y="2977052"/>
            <a:ext cx="4800600" cy="1815882"/>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 4 straight lines</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Don’t lift your finger</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Don’t trace a line more than once</a:t>
            </a:r>
          </a:p>
        </p:txBody>
      </p:sp>
      <p:pic>
        <p:nvPicPr>
          <p:cNvPr id="11" name="Picture 10">
            <a:extLst>
              <a:ext uri="{FF2B5EF4-FFF2-40B4-BE49-F238E27FC236}">
                <a16:creationId xmlns:a16="http://schemas.microsoft.com/office/drawing/2014/main" id="{B3BD64BC-A6D2-1FD4-57C4-A974E6413BDD}"/>
              </a:ext>
            </a:extLst>
          </p:cNvPr>
          <p:cNvPicPr>
            <a:picLocks noChangeAspect="1"/>
          </p:cNvPicPr>
          <p:nvPr/>
        </p:nvPicPr>
        <p:blipFill rotWithShape="1">
          <a:blip r:embed="rId4"/>
          <a:srcRect l="6939" t="6939" r="5176" b="7488"/>
          <a:stretch/>
        </p:blipFill>
        <p:spPr>
          <a:xfrm>
            <a:off x="5334000" y="2368515"/>
            <a:ext cx="3217287" cy="3132622"/>
          </a:xfrm>
          <a:prstGeom prst="rect">
            <a:avLst/>
          </a:prstGeom>
        </p:spPr>
      </p:pic>
      <p:sp>
        <p:nvSpPr>
          <p:cNvPr id="2" name="Date Placeholder 1">
            <a:extLst>
              <a:ext uri="{FF2B5EF4-FFF2-40B4-BE49-F238E27FC236}">
                <a16:creationId xmlns:a16="http://schemas.microsoft.com/office/drawing/2014/main" id="{BA2537C9-901D-B90C-0AEC-CC3F1A0404B1}"/>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EFE764B-2A13-550C-C323-AE5BB25BA8B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80</a:t>
            </a:fld>
            <a:endParaRPr lang="en-US" dirty="0">
              <a:solidFill>
                <a:prstClr val="black">
                  <a:tint val="75000"/>
                </a:prstClr>
              </a:solidFill>
            </a:endParaRPr>
          </a:p>
        </p:txBody>
      </p:sp>
    </p:spTree>
    <p:extLst>
      <p:ext uri="{BB962C8B-B14F-4D97-AF65-F5344CB8AC3E}">
        <p14:creationId xmlns:p14="http://schemas.microsoft.com/office/powerpoint/2010/main" val="21592117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Leadership</a:t>
            </a:r>
          </a:p>
        </p:txBody>
      </p:sp>
      <p:sp>
        <p:nvSpPr>
          <p:cNvPr id="4" name="TextBox 3">
            <a:extLst>
              <a:ext uri="{FF2B5EF4-FFF2-40B4-BE49-F238E27FC236}">
                <a16:creationId xmlns:a16="http://schemas.microsoft.com/office/drawing/2014/main" id="{A2A28C11-4684-DF9F-8690-453CCFD759A5}"/>
              </a:ext>
            </a:extLst>
          </p:cNvPr>
          <p:cNvSpPr txBox="1"/>
          <p:nvPr/>
        </p:nvSpPr>
        <p:spPr>
          <a:xfrm>
            <a:off x="1092506" y="1722184"/>
            <a:ext cx="6958988"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Can you link the dots?</a:t>
            </a:r>
          </a:p>
        </p:txBody>
      </p:sp>
      <p:pic>
        <p:nvPicPr>
          <p:cNvPr id="8" name="Picture 7">
            <a:extLst>
              <a:ext uri="{FF2B5EF4-FFF2-40B4-BE49-F238E27FC236}">
                <a16:creationId xmlns:a16="http://schemas.microsoft.com/office/drawing/2014/main" id="{47C90F0E-107C-F53B-B4B8-3C74E642DA5F}"/>
              </a:ext>
            </a:extLst>
          </p:cNvPr>
          <p:cNvPicPr>
            <a:picLocks noChangeAspect="1"/>
          </p:cNvPicPr>
          <p:nvPr/>
        </p:nvPicPr>
        <p:blipFill>
          <a:blip r:embed="rId4"/>
          <a:stretch>
            <a:fillRect/>
          </a:stretch>
        </p:blipFill>
        <p:spPr>
          <a:xfrm>
            <a:off x="3392269" y="2819400"/>
            <a:ext cx="2779931" cy="2660685"/>
          </a:xfrm>
          <a:prstGeom prst="rect">
            <a:avLst/>
          </a:prstGeom>
        </p:spPr>
      </p:pic>
      <p:sp>
        <p:nvSpPr>
          <p:cNvPr id="2" name="Date Placeholder 1">
            <a:extLst>
              <a:ext uri="{FF2B5EF4-FFF2-40B4-BE49-F238E27FC236}">
                <a16:creationId xmlns:a16="http://schemas.microsoft.com/office/drawing/2014/main" id="{16866981-92C6-2227-B565-F6EFCB73C3B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56541CAC-9158-4941-4BF9-70E4FEC53EE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81</a:t>
            </a:fld>
            <a:endParaRPr lang="en-US" dirty="0">
              <a:solidFill>
                <a:prstClr val="black">
                  <a:tint val="75000"/>
                </a:prstClr>
              </a:solidFill>
            </a:endParaRPr>
          </a:p>
        </p:txBody>
      </p:sp>
    </p:spTree>
    <p:extLst>
      <p:ext uri="{BB962C8B-B14F-4D97-AF65-F5344CB8AC3E}">
        <p14:creationId xmlns:p14="http://schemas.microsoft.com/office/powerpoint/2010/main" val="1812929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Leadership</a:t>
            </a:r>
          </a:p>
        </p:txBody>
      </p:sp>
      <p:pic>
        <p:nvPicPr>
          <p:cNvPr id="2" name="Picture 1">
            <a:extLst>
              <a:ext uri="{FF2B5EF4-FFF2-40B4-BE49-F238E27FC236}">
                <a16:creationId xmlns:a16="http://schemas.microsoft.com/office/drawing/2014/main" id="{C87754CA-4C30-E175-1D94-CC34C7BF4D29}"/>
              </a:ext>
            </a:extLst>
          </p:cNvPr>
          <p:cNvPicPr>
            <a:picLocks noChangeAspect="1"/>
          </p:cNvPicPr>
          <p:nvPr/>
        </p:nvPicPr>
        <p:blipFill>
          <a:blip r:embed="rId4"/>
          <a:stretch>
            <a:fillRect/>
          </a:stretch>
        </p:blipFill>
        <p:spPr>
          <a:xfrm>
            <a:off x="5257800" y="2667000"/>
            <a:ext cx="3194883" cy="2353564"/>
          </a:xfrm>
          <a:prstGeom prst="rect">
            <a:avLst/>
          </a:prstGeom>
        </p:spPr>
      </p:pic>
      <p:sp>
        <p:nvSpPr>
          <p:cNvPr id="4" name="TextBox 3">
            <a:extLst>
              <a:ext uri="{FF2B5EF4-FFF2-40B4-BE49-F238E27FC236}">
                <a16:creationId xmlns:a16="http://schemas.microsoft.com/office/drawing/2014/main" id="{A2A28C11-4684-DF9F-8690-453CCFD759A5}"/>
              </a:ext>
            </a:extLst>
          </p:cNvPr>
          <p:cNvSpPr txBox="1"/>
          <p:nvPr/>
        </p:nvSpPr>
        <p:spPr>
          <a:xfrm>
            <a:off x="1092506" y="1722184"/>
            <a:ext cx="6958988"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Color Outside the Box</a:t>
            </a:r>
          </a:p>
        </p:txBody>
      </p:sp>
      <p:sp>
        <p:nvSpPr>
          <p:cNvPr id="5" name="TextBox 4">
            <a:extLst>
              <a:ext uri="{FF2B5EF4-FFF2-40B4-BE49-F238E27FC236}">
                <a16:creationId xmlns:a16="http://schemas.microsoft.com/office/drawing/2014/main" id="{8B99594A-353A-E70F-FBC8-5D98E73624F7}"/>
              </a:ext>
            </a:extLst>
          </p:cNvPr>
          <p:cNvSpPr txBox="1"/>
          <p:nvPr/>
        </p:nvSpPr>
        <p:spPr>
          <a:xfrm>
            <a:off x="1371600" y="2895600"/>
            <a:ext cx="4038600" cy="1815882"/>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Inspire vision</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Allow creativity</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innovative</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Have faith</a:t>
            </a:r>
          </a:p>
        </p:txBody>
      </p:sp>
      <p:sp>
        <p:nvSpPr>
          <p:cNvPr id="7" name="Date Placeholder 6">
            <a:extLst>
              <a:ext uri="{FF2B5EF4-FFF2-40B4-BE49-F238E27FC236}">
                <a16:creationId xmlns:a16="http://schemas.microsoft.com/office/drawing/2014/main" id="{D2AFF1C9-E26D-4C54-FD50-C809F048CC5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D6F40FCD-3D67-FED9-1180-4A20C4977FDF}"/>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2560632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Leadership</a:t>
            </a:r>
          </a:p>
        </p:txBody>
      </p:sp>
      <p:sp>
        <p:nvSpPr>
          <p:cNvPr id="4" name="TextBox 3">
            <a:extLst>
              <a:ext uri="{FF2B5EF4-FFF2-40B4-BE49-F238E27FC236}">
                <a16:creationId xmlns:a16="http://schemas.microsoft.com/office/drawing/2014/main" id="{A2A28C11-4684-DF9F-8690-453CCFD759A5}"/>
              </a:ext>
            </a:extLst>
          </p:cNvPr>
          <p:cNvSpPr txBox="1"/>
          <p:nvPr/>
        </p:nvSpPr>
        <p:spPr>
          <a:xfrm>
            <a:off x="381000" y="1280336"/>
            <a:ext cx="8458200" cy="5047536"/>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0=Not true at all   1=Somewhat true   2=Mostly true   3= Definitely true</a:t>
            </a:r>
          </a:p>
          <a:p>
            <a:pPr algn="ctr"/>
            <a:endParaRPr lang="en-US" sz="1400"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We take time as a staff to pray together regularly (beyond just starting out meetings with a brief prayer).</a:t>
            </a:r>
          </a:p>
          <a:p>
            <a:pPr marL="342900"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Getting people involved in the life of the parish is one part of the large process aimed at helping people encounter Jesus.</a:t>
            </a:r>
          </a:p>
          <a:p>
            <a:pPr marL="342900"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Our primary focus is about helping people commit their lives entirely to Jesus and living out that commitment daily rather than primarily soliciting commitments of time, talent, and treasure from our members.</a:t>
            </a:r>
          </a:p>
          <a:p>
            <a:pPr marL="342900"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Our parish has a firm grasp on the major issues that the civic community around it faces and is explicitly working as a faith community on addressing those issues.</a:t>
            </a:r>
          </a:p>
          <a:p>
            <a:pPr marL="342900"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It is a good thing to have intentional disciples in our staff positions including administrative and support roles.</a:t>
            </a:r>
          </a:p>
          <a:p>
            <a:pPr marL="342900"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We spend at least as much money on initiatives that focus on the community outside the parish as we do on initiatives that focus on the parish community.</a:t>
            </a:r>
          </a:p>
          <a:p>
            <a:pPr marL="342900"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It is normal for our parish to provide follow-up after a program ends to see how that  particular program may have moved participants along in their spiritual journey.</a:t>
            </a:r>
          </a:p>
          <a:p>
            <a:pPr marL="342900"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400" dirty="0">
                <a:latin typeface="Times New Roman" panose="02020603050405020304" pitchFamily="18" charset="0"/>
                <a:cs typeface="Times New Roman" panose="02020603050405020304" pitchFamily="18" charset="0"/>
              </a:rPr>
              <a:t>There is a high degree of trust between staff members and among council, commission, and committee members at the parish.</a:t>
            </a:r>
          </a:p>
        </p:txBody>
      </p:sp>
      <p:sp>
        <p:nvSpPr>
          <p:cNvPr id="2" name="Date Placeholder 1">
            <a:extLst>
              <a:ext uri="{FF2B5EF4-FFF2-40B4-BE49-F238E27FC236}">
                <a16:creationId xmlns:a16="http://schemas.microsoft.com/office/drawing/2014/main" id="{22212D15-C318-E97B-0464-6DCCBBB7D4A7}"/>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098EB7C2-FC19-E684-7554-B45F0CDA1F74}"/>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83</a:t>
            </a:fld>
            <a:endParaRPr lang="en-US" dirty="0">
              <a:solidFill>
                <a:prstClr val="black">
                  <a:tint val="75000"/>
                </a:prstClr>
              </a:solidFill>
            </a:endParaRPr>
          </a:p>
        </p:txBody>
      </p:sp>
    </p:spTree>
    <p:extLst>
      <p:ext uri="{BB962C8B-B14F-4D97-AF65-F5344CB8AC3E}">
        <p14:creationId xmlns:p14="http://schemas.microsoft.com/office/powerpoint/2010/main" val="35507635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Leadership</a:t>
            </a:r>
          </a:p>
        </p:txBody>
      </p:sp>
      <p:sp>
        <p:nvSpPr>
          <p:cNvPr id="4" name="TextBox 3">
            <a:extLst>
              <a:ext uri="{FF2B5EF4-FFF2-40B4-BE49-F238E27FC236}">
                <a16:creationId xmlns:a16="http://schemas.microsoft.com/office/drawing/2014/main" id="{A2A28C11-4684-DF9F-8690-453CCFD759A5}"/>
              </a:ext>
            </a:extLst>
          </p:cNvPr>
          <p:cNvSpPr txBox="1"/>
          <p:nvPr/>
        </p:nvSpPr>
        <p:spPr>
          <a:xfrm>
            <a:off x="1092506" y="1722184"/>
            <a:ext cx="6958988"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Cultural Shifts for Parishes</a:t>
            </a:r>
          </a:p>
        </p:txBody>
      </p:sp>
      <p:sp>
        <p:nvSpPr>
          <p:cNvPr id="5" name="TextBox 4">
            <a:extLst>
              <a:ext uri="{FF2B5EF4-FFF2-40B4-BE49-F238E27FC236}">
                <a16:creationId xmlns:a16="http://schemas.microsoft.com/office/drawing/2014/main" id="{8B99594A-353A-E70F-FBC8-5D98E73624F7}"/>
              </a:ext>
            </a:extLst>
          </p:cNvPr>
          <p:cNvSpPr txBox="1"/>
          <p:nvPr/>
        </p:nvSpPr>
        <p:spPr>
          <a:xfrm>
            <a:off x="1321106" y="2895600"/>
            <a:ext cx="6679894" cy="224676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Institutional Faith to Intentional Faith</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Engagement to Encounter</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Maintenance to Mission</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Programs to People</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Avoidance to Accountability</a:t>
            </a:r>
          </a:p>
        </p:txBody>
      </p:sp>
      <p:sp>
        <p:nvSpPr>
          <p:cNvPr id="2" name="Date Placeholder 1">
            <a:extLst>
              <a:ext uri="{FF2B5EF4-FFF2-40B4-BE49-F238E27FC236}">
                <a16:creationId xmlns:a16="http://schemas.microsoft.com/office/drawing/2014/main" id="{BAF21A2E-C904-0DC4-7DA3-ECC4EF2BBA8A}"/>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B81BA48-2231-5DED-CF87-5A456C6D35F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84</a:t>
            </a:fld>
            <a:endParaRPr lang="en-US" dirty="0">
              <a:solidFill>
                <a:prstClr val="black">
                  <a:tint val="75000"/>
                </a:prstClr>
              </a:solidFill>
            </a:endParaRPr>
          </a:p>
        </p:txBody>
      </p:sp>
    </p:spTree>
    <p:extLst>
      <p:ext uri="{BB962C8B-B14F-4D97-AF65-F5344CB8AC3E}">
        <p14:creationId xmlns:p14="http://schemas.microsoft.com/office/powerpoint/2010/main" val="1086863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A342-0EEE-3C4B-AAC9-531879049678}"/>
              </a:ext>
            </a:extLst>
          </p:cNvPr>
          <p:cNvSpPr>
            <a:spLocks noGrp="1"/>
          </p:cNvSpPr>
          <p:nvPr>
            <p:ph type="title"/>
          </p:nvPr>
        </p:nvSpPr>
        <p:spPr>
          <a:xfrm>
            <a:off x="628651" y="1329087"/>
            <a:ext cx="7886700" cy="804513"/>
          </a:xfrm>
        </p:spPr>
        <p:txBody>
          <a:bodyPr>
            <a:normAutofit fontScale="90000"/>
          </a:bodyPr>
          <a:lstStyle/>
          <a:p>
            <a:r>
              <a:rPr lang="en-US" dirty="0"/>
              <a:t>Missionary Planning - Our Leader: Jesus</a:t>
            </a:r>
          </a:p>
        </p:txBody>
      </p:sp>
      <p:sp>
        <p:nvSpPr>
          <p:cNvPr id="3" name="Content Placeholder 2">
            <a:extLst>
              <a:ext uri="{FF2B5EF4-FFF2-40B4-BE49-F238E27FC236}">
                <a16:creationId xmlns:a16="http://schemas.microsoft.com/office/drawing/2014/main" id="{9737C70B-E772-054E-8D76-3DDE56805D53}"/>
              </a:ext>
            </a:extLst>
          </p:cNvPr>
          <p:cNvSpPr>
            <a:spLocks noGrp="1"/>
          </p:cNvSpPr>
          <p:nvPr>
            <p:ph idx="1"/>
          </p:nvPr>
        </p:nvSpPr>
        <p:spPr>
          <a:xfrm>
            <a:off x="628651" y="2503641"/>
            <a:ext cx="7886700" cy="3897159"/>
          </a:xfrm>
        </p:spPr>
        <p:txBody>
          <a:bodyPr/>
          <a:lstStyle/>
          <a:p>
            <a:r>
              <a:rPr lang="en-US" sz="1600" dirty="0"/>
              <a:t>The Mission of Jesus in His Missionary Church is our Mission- </a:t>
            </a:r>
            <a:r>
              <a:rPr lang="en-US" sz="1600" b="1" dirty="0"/>
              <a:t>”Go Make Disciples”</a:t>
            </a:r>
          </a:p>
          <a:p>
            <a:endParaRPr lang="en-US" sz="1600" b="1" dirty="0"/>
          </a:p>
          <a:p>
            <a:r>
              <a:rPr lang="en-US" sz="1600" dirty="0"/>
              <a:t>Jesus lived mission by reaching all people, calling them to follow Him, and formed them as disciples</a:t>
            </a:r>
          </a:p>
          <a:p>
            <a:endParaRPr lang="en-US" sz="1600" dirty="0"/>
          </a:p>
          <a:p>
            <a:r>
              <a:rPr lang="en-US" sz="1600" dirty="0"/>
              <a:t>He imbedded His mission in His Church by sending His apostles to “Go and make disciples” (Mt. 28: 16-20)</a:t>
            </a:r>
          </a:p>
          <a:p>
            <a:endParaRPr lang="en-US" sz="1600" b="1" dirty="0"/>
          </a:p>
          <a:p>
            <a:pPr marL="0" indent="0">
              <a:buNone/>
            </a:pPr>
            <a:endParaRPr lang="en-US" sz="1600"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7709D95-C53F-7503-A0AE-470599D16FE3}"/>
              </a:ext>
            </a:extLst>
          </p:cNvPr>
          <p:cNvPicPr>
            <a:picLocks noChangeAspect="1"/>
          </p:cNvPicPr>
          <p:nvPr/>
        </p:nvPicPr>
        <p:blipFill>
          <a:blip r:embed="rId3"/>
          <a:stretch>
            <a:fillRect/>
          </a:stretch>
        </p:blipFill>
        <p:spPr>
          <a:xfrm>
            <a:off x="0" y="0"/>
            <a:ext cx="9144793" cy="1012024"/>
          </a:xfrm>
          <a:prstGeom prst="rect">
            <a:avLst/>
          </a:prstGeom>
        </p:spPr>
      </p:pic>
      <p:sp>
        <p:nvSpPr>
          <p:cNvPr id="5" name="TextBox 4">
            <a:extLst>
              <a:ext uri="{FF2B5EF4-FFF2-40B4-BE49-F238E27FC236}">
                <a16:creationId xmlns:a16="http://schemas.microsoft.com/office/drawing/2014/main" id="{EA157ABB-6DC7-FAC6-9D9F-9005E39AD5CF}"/>
              </a:ext>
            </a:extLst>
          </p:cNvPr>
          <p:cNvSpPr txBox="1"/>
          <p:nvPr/>
        </p:nvSpPr>
        <p:spPr>
          <a:xfrm>
            <a:off x="2408402" y="283728"/>
            <a:ext cx="6719565" cy="478272"/>
          </a:xfrm>
          <a:prstGeom prst="rect">
            <a:avLst/>
          </a:prstGeom>
          <a:noFill/>
        </p:spPr>
        <p:txBody>
          <a:bodyPr wrap="square" rtlCol="0">
            <a:spAutoFit/>
          </a:bodyPr>
          <a:lstStyle/>
          <a:p>
            <a:pPr>
              <a:lnSpc>
                <a:spcPct val="110000"/>
              </a:lnSpc>
              <a:defRPr/>
            </a:pPr>
            <a:r>
              <a:rPr lang="en-US" sz="2400" dirty="0">
                <a:solidFill>
                  <a:prstClr val="white"/>
                </a:solidFill>
                <a:cs typeface="Times New Roman"/>
              </a:rPr>
              <a:t>Missionary </a:t>
            </a:r>
            <a:r>
              <a:rPr lang="en-US" sz="2400" b="1" dirty="0">
                <a:solidFill>
                  <a:prstClr val="white"/>
                </a:solidFill>
                <a:cs typeface="Times New Roman"/>
              </a:rPr>
              <a:t>PLANNING</a:t>
            </a:r>
            <a:r>
              <a:rPr lang="en-US" sz="2400" dirty="0">
                <a:solidFill>
                  <a:prstClr val="white"/>
                </a:solidFill>
                <a:cs typeface="Times New Roman"/>
              </a:rPr>
              <a:t> and Leadership</a:t>
            </a:r>
          </a:p>
        </p:txBody>
      </p:sp>
      <p:sp>
        <p:nvSpPr>
          <p:cNvPr id="6" name="Date Placeholder 5">
            <a:extLst>
              <a:ext uri="{FF2B5EF4-FFF2-40B4-BE49-F238E27FC236}">
                <a16:creationId xmlns:a16="http://schemas.microsoft.com/office/drawing/2014/main" id="{DE827631-8ADE-71D8-06AB-578C9760ED31}"/>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57FB4349-A457-1864-5A52-5042D6D438E3}"/>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17654898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A5D4-F276-871C-4F02-5CD7107AA3F0}"/>
              </a:ext>
            </a:extLst>
          </p:cNvPr>
          <p:cNvSpPr>
            <a:spLocks noGrp="1"/>
          </p:cNvSpPr>
          <p:nvPr>
            <p:ph type="title"/>
          </p:nvPr>
        </p:nvSpPr>
        <p:spPr>
          <a:xfrm>
            <a:off x="628651" y="1329087"/>
            <a:ext cx="7886700" cy="804513"/>
          </a:xfrm>
        </p:spPr>
        <p:txBody>
          <a:bodyPr/>
          <a:lstStyle/>
          <a:p>
            <a:r>
              <a:rPr lang="en-US" dirty="0"/>
              <a:t>Missionary Planning – The Church</a:t>
            </a:r>
          </a:p>
        </p:txBody>
      </p:sp>
      <p:sp>
        <p:nvSpPr>
          <p:cNvPr id="3" name="Content Placeholder 2">
            <a:extLst>
              <a:ext uri="{FF2B5EF4-FFF2-40B4-BE49-F238E27FC236}">
                <a16:creationId xmlns:a16="http://schemas.microsoft.com/office/drawing/2014/main" id="{BE0FF490-9C60-B523-47AF-AF6093C0A8E4}"/>
              </a:ext>
            </a:extLst>
          </p:cNvPr>
          <p:cNvSpPr>
            <a:spLocks noGrp="1"/>
          </p:cNvSpPr>
          <p:nvPr>
            <p:ph idx="1"/>
          </p:nvPr>
        </p:nvSpPr>
        <p:spPr>
          <a:xfrm>
            <a:off x="628651" y="2508406"/>
            <a:ext cx="7886700" cy="2596994"/>
          </a:xfrm>
        </p:spPr>
        <p:txBody>
          <a:bodyPr>
            <a:normAutofit/>
          </a:bodyPr>
          <a:lstStyle/>
          <a:p>
            <a:r>
              <a:rPr lang="en-US" sz="1600" dirty="0"/>
              <a:t>The Church is missionary through the power of the Holy Spirit</a:t>
            </a:r>
          </a:p>
          <a:p>
            <a:endParaRPr lang="en-US" sz="1600" dirty="0"/>
          </a:p>
          <a:p>
            <a:r>
              <a:rPr lang="en-US" sz="1600" dirty="0"/>
              <a:t>The mission of the Church is to “Go and make disciples”</a:t>
            </a:r>
          </a:p>
          <a:p>
            <a:endParaRPr lang="en-US" sz="1600" dirty="0"/>
          </a:p>
          <a:p>
            <a:r>
              <a:rPr lang="en-US" sz="1600" dirty="0"/>
              <a:t>The Church should reach out and invite, call others forward, and form disciples so we can send them forth to make new disciples</a:t>
            </a:r>
          </a:p>
        </p:txBody>
      </p:sp>
      <p:pic>
        <p:nvPicPr>
          <p:cNvPr id="4" name="Picture 3">
            <a:extLst>
              <a:ext uri="{FF2B5EF4-FFF2-40B4-BE49-F238E27FC236}">
                <a16:creationId xmlns:a16="http://schemas.microsoft.com/office/drawing/2014/main" id="{75239565-1E47-567E-3608-A750B51BC262}"/>
              </a:ext>
            </a:extLst>
          </p:cNvPr>
          <p:cNvPicPr>
            <a:picLocks noChangeAspect="1"/>
          </p:cNvPicPr>
          <p:nvPr/>
        </p:nvPicPr>
        <p:blipFill>
          <a:blip r:embed="rId2"/>
          <a:stretch>
            <a:fillRect/>
          </a:stretch>
        </p:blipFill>
        <p:spPr>
          <a:xfrm>
            <a:off x="0" y="0"/>
            <a:ext cx="9144793" cy="1012024"/>
          </a:xfrm>
          <a:prstGeom prst="rect">
            <a:avLst/>
          </a:prstGeom>
        </p:spPr>
      </p:pic>
      <p:sp>
        <p:nvSpPr>
          <p:cNvPr id="5" name="TextBox 4">
            <a:extLst>
              <a:ext uri="{FF2B5EF4-FFF2-40B4-BE49-F238E27FC236}">
                <a16:creationId xmlns:a16="http://schemas.microsoft.com/office/drawing/2014/main" id="{FD255D35-7891-DDC0-BB4A-44464B7F2DD4}"/>
              </a:ext>
            </a:extLst>
          </p:cNvPr>
          <p:cNvSpPr txBox="1"/>
          <p:nvPr/>
        </p:nvSpPr>
        <p:spPr>
          <a:xfrm>
            <a:off x="2408402" y="283728"/>
            <a:ext cx="6719565" cy="478272"/>
          </a:xfrm>
          <a:prstGeom prst="rect">
            <a:avLst/>
          </a:prstGeom>
          <a:noFill/>
        </p:spPr>
        <p:txBody>
          <a:bodyPr wrap="square" rtlCol="0">
            <a:spAutoFit/>
          </a:bodyPr>
          <a:lstStyle/>
          <a:p>
            <a:pPr>
              <a:lnSpc>
                <a:spcPct val="110000"/>
              </a:lnSpc>
              <a:defRPr/>
            </a:pPr>
            <a:r>
              <a:rPr lang="en-US" sz="2400" dirty="0">
                <a:solidFill>
                  <a:prstClr val="white"/>
                </a:solidFill>
                <a:cs typeface="Times New Roman"/>
              </a:rPr>
              <a:t>Missionary </a:t>
            </a:r>
            <a:r>
              <a:rPr lang="en-US" sz="2400" b="1" dirty="0">
                <a:solidFill>
                  <a:prstClr val="white"/>
                </a:solidFill>
                <a:cs typeface="Times New Roman"/>
              </a:rPr>
              <a:t>PLANNING</a:t>
            </a:r>
            <a:r>
              <a:rPr lang="en-US" sz="2400" dirty="0">
                <a:solidFill>
                  <a:prstClr val="white"/>
                </a:solidFill>
                <a:cs typeface="Times New Roman"/>
              </a:rPr>
              <a:t> and Leadership</a:t>
            </a:r>
          </a:p>
        </p:txBody>
      </p:sp>
      <p:sp>
        <p:nvSpPr>
          <p:cNvPr id="6" name="Date Placeholder 5">
            <a:extLst>
              <a:ext uri="{FF2B5EF4-FFF2-40B4-BE49-F238E27FC236}">
                <a16:creationId xmlns:a16="http://schemas.microsoft.com/office/drawing/2014/main" id="{DC836F4B-55F5-9350-0489-AD8DF0082794}"/>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E67E74A4-7CA7-5D37-212A-A427C9F861D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86</a:t>
            </a:fld>
            <a:endParaRPr lang="en-US" dirty="0">
              <a:solidFill>
                <a:prstClr val="black">
                  <a:tint val="75000"/>
                </a:prstClr>
              </a:solidFill>
            </a:endParaRPr>
          </a:p>
        </p:txBody>
      </p:sp>
    </p:spTree>
    <p:extLst>
      <p:ext uri="{BB962C8B-B14F-4D97-AF65-F5344CB8AC3E}">
        <p14:creationId xmlns:p14="http://schemas.microsoft.com/office/powerpoint/2010/main" val="41977290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27C3-87BA-A8F1-57E5-ED2E34703921}"/>
              </a:ext>
            </a:extLst>
          </p:cNvPr>
          <p:cNvSpPr>
            <a:spLocks noGrp="1"/>
          </p:cNvSpPr>
          <p:nvPr>
            <p:ph type="title"/>
          </p:nvPr>
        </p:nvSpPr>
        <p:spPr>
          <a:xfrm>
            <a:off x="628651" y="1329087"/>
            <a:ext cx="7886700" cy="804513"/>
          </a:xfrm>
        </p:spPr>
        <p:txBody>
          <a:bodyPr>
            <a:normAutofit fontScale="90000"/>
          </a:bodyPr>
          <a:lstStyle/>
          <a:p>
            <a:r>
              <a:rPr lang="en-US" dirty="0"/>
              <a:t>Missionary Planning - for Parishes and Schools</a:t>
            </a:r>
          </a:p>
        </p:txBody>
      </p:sp>
      <p:sp>
        <p:nvSpPr>
          <p:cNvPr id="3" name="Content Placeholder 2">
            <a:extLst>
              <a:ext uri="{FF2B5EF4-FFF2-40B4-BE49-F238E27FC236}">
                <a16:creationId xmlns:a16="http://schemas.microsoft.com/office/drawing/2014/main" id="{2013DFF1-C431-380F-C950-CEBEBE23865F}"/>
              </a:ext>
            </a:extLst>
          </p:cNvPr>
          <p:cNvSpPr>
            <a:spLocks noGrp="1"/>
          </p:cNvSpPr>
          <p:nvPr>
            <p:ph idx="1"/>
          </p:nvPr>
        </p:nvSpPr>
        <p:spPr>
          <a:xfrm>
            <a:off x="628651" y="2503641"/>
            <a:ext cx="7886700" cy="3897159"/>
          </a:xfrm>
        </p:spPr>
        <p:txBody>
          <a:bodyPr>
            <a:normAutofit/>
          </a:bodyPr>
          <a:lstStyle/>
          <a:p>
            <a:r>
              <a:rPr lang="en-US" sz="1600" dirty="0"/>
              <a:t>Missionary Planning Goal: </a:t>
            </a:r>
          </a:p>
          <a:p>
            <a:pPr marL="0" indent="0">
              <a:buNone/>
            </a:pPr>
            <a:r>
              <a:rPr lang="en-US" sz="1600" b="1" dirty="0"/>
              <a:t>	</a:t>
            </a:r>
            <a:r>
              <a:rPr lang="en-US" sz="1600" i="1" dirty="0"/>
              <a:t>To make parishes and schools more vibrant so that we can form more disciples</a:t>
            </a:r>
          </a:p>
          <a:p>
            <a:pPr marL="0" indent="0">
              <a:buNone/>
            </a:pPr>
            <a:endParaRPr lang="en-US" sz="1600" dirty="0"/>
          </a:p>
          <a:p>
            <a:r>
              <a:rPr lang="en-US" sz="1600" dirty="0"/>
              <a:t>Missionary Planning – </a:t>
            </a:r>
          </a:p>
          <a:p>
            <a:pPr marL="0" indent="0">
              <a:buNone/>
            </a:pPr>
            <a:endParaRPr lang="en-US" sz="1600" dirty="0"/>
          </a:p>
          <a:p>
            <a:pPr marL="0" indent="0">
              <a:buNone/>
            </a:pPr>
            <a:r>
              <a:rPr lang="en-US" sz="1600" dirty="0"/>
              <a:t>	</a:t>
            </a:r>
            <a:r>
              <a:rPr lang="en-US" sz="1600" b="1" i="1" dirty="0"/>
              <a:t>Archdiocesan Level </a:t>
            </a:r>
            <a:r>
              <a:rPr lang="en-US" sz="1600" dirty="0"/>
              <a:t>- Lead and facilitate the Archdiocesan Growth Team (AGT)</a:t>
            </a:r>
          </a:p>
          <a:p>
            <a:pPr marL="0" indent="0">
              <a:buNone/>
            </a:pPr>
            <a:r>
              <a:rPr lang="en-US" sz="1600" dirty="0"/>
              <a:t>	</a:t>
            </a:r>
            <a:r>
              <a:rPr lang="en-US" sz="1600" b="1" i="1" dirty="0"/>
              <a:t>Deanery Level </a:t>
            </a:r>
            <a:r>
              <a:rPr lang="en-US" sz="1600" dirty="0"/>
              <a:t>– Lead, develop and prioritize </a:t>
            </a:r>
            <a:r>
              <a:rPr lang="en-US" sz="1600" u="sng" dirty="0"/>
              <a:t>all</a:t>
            </a:r>
            <a:r>
              <a:rPr lang="en-US" sz="1600" dirty="0"/>
              <a:t> planning recommendations</a:t>
            </a:r>
          </a:p>
          <a:p>
            <a:pPr marL="0" indent="0">
              <a:buNone/>
            </a:pPr>
            <a:r>
              <a:rPr lang="en-US" sz="1600" dirty="0"/>
              <a:t>	</a:t>
            </a:r>
            <a:r>
              <a:rPr lang="en-US" sz="1600" b="1" i="1" dirty="0"/>
              <a:t>Parish and School Level – </a:t>
            </a:r>
            <a:r>
              <a:rPr lang="en-US" sz="1600" dirty="0"/>
              <a:t>Lead, facilitate and assist in executing recommendations</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700" dirty="0"/>
          </a:p>
          <a:p>
            <a:pPr marL="0" indent="0">
              <a:buNone/>
            </a:pPr>
            <a:endParaRPr lang="en-US" sz="1700" dirty="0"/>
          </a:p>
          <a:p>
            <a:pPr marL="0" indent="0">
              <a:buNone/>
            </a:pPr>
            <a:endParaRPr lang="en-US" sz="1600" dirty="0"/>
          </a:p>
          <a:p>
            <a:pPr marL="0" indent="0">
              <a:buNone/>
            </a:pPr>
            <a:endParaRPr lang="en-US" sz="1600" dirty="0"/>
          </a:p>
        </p:txBody>
      </p:sp>
      <p:pic>
        <p:nvPicPr>
          <p:cNvPr id="4" name="Picture 3">
            <a:extLst>
              <a:ext uri="{FF2B5EF4-FFF2-40B4-BE49-F238E27FC236}">
                <a16:creationId xmlns:a16="http://schemas.microsoft.com/office/drawing/2014/main" id="{0093EE5E-3CEC-AAB7-F296-0A9D491A1A0B}"/>
              </a:ext>
            </a:extLst>
          </p:cNvPr>
          <p:cNvPicPr>
            <a:picLocks noChangeAspect="1"/>
          </p:cNvPicPr>
          <p:nvPr/>
        </p:nvPicPr>
        <p:blipFill>
          <a:blip r:embed="rId2"/>
          <a:stretch>
            <a:fillRect/>
          </a:stretch>
        </p:blipFill>
        <p:spPr>
          <a:xfrm>
            <a:off x="0" y="0"/>
            <a:ext cx="9144793" cy="1012024"/>
          </a:xfrm>
          <a:prstGeom prst="rect">
            <a:avLst/>
          </a:prstGeom>
        </p:spPr>
      </p:pic>
      <p:sp>
        <p:nvSpPr>
          <p:cNvPr id="5" name="TextBox 4">
            <a:extLst>
              <a:ext uri="{FF2B5EF4-FFF2-40B4-BE49-F238E27FC236}">
                <a16:creationId xmlns:a16="http://schemas.microsoft.com/office/drawing/2014/main" id="{A1682319-796B-379B-E243-18E0A39DE8AE}"/>
              </a:ext>
            </a:extLst>
          </p:cNvPr>
          <p:cNvSpPr txBox="1"/>
          <p:nvPr/>
        </p:nvSpPr>
        <p:spPr>
          <a:xfrm>
            <a:off x="2408402" y="283728"/>
            <a:ext cx="6719565" cy="478272"/>
          </a:xfrm>
          <a:prstGeom prst="rect">
            <a:avLst/>
          </a:prstGeom>
          <a:noFill/>
        </p:spPr>
        <p:txBody>
          <a:bodyPr wrap="square" rtlCol="0">
            <a:spAutoFit/>
          </a:bodyPr>
          <a:lstStyle/>
          <a:p>
            <a:pPr>
              <a:lnSpc>
                <a:spcPct val="110000"/>
              </a:lnSpc>
              <a:defRPr/>
            </a:pPr>
            <a:r>
              <a:rPr lang="en-US" sz="2400" dirty="0">
                <a:solidFill>
                  <a:prstClr val="white"/>
                </a:solidFill>
                <a:cs typeface="Times New Roman"/>
              </a:rPr>
              <a:t>Missionary </a:t>
            </a:r>
            <a:r>
              <a:rPr lang="en-US" sz="2400" b="1" dirty="0">
                <a:solidFill>
                  <a:prstClr val="white"/>
                </a:solidFill>
                <a:cs typeface="Times New Roman"/>
              </a:rPr>
              <a:t>PLANNING</a:t>
            </a:r>
            <a:r>
              <a:rPr lang="en-US" sz="2400" dirty="0">
                <a:solidFill>
                  <a:prstClr val="white"/>
                </a:solidFill>
                <a:cs typeface="Times New Roman"/>
              </a:rPr>
              <a:t> and Leadership</a:t>
            </a:r>
          </a:p>
        </p:txBody>
      </p:sp>
      <p:sp>
        <p:nvSpPr>
          <p:cNvPr id="6" name="Date Placeholder 5">
            <a:extLst>
              <a:ext uri="{FF2B5EF4-FFF2-40B4-BE49-F238E27FC236}">
                <a16:creationId xmlns:a16="http://schemas.microsoft.com/office/drawing/2014/main" id="{9E57E521-48E6-BE0E-12B1-EEC7DC3095B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65AC8CC-E124-75E8-4540-4F1AF1B7E81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87</a:t>
            </a:fld>
            <a:endParaRPr lang="en-US" dirty="0">
              <a:solidFill>
                <a:prstClr val="black">
                  <a:tint val="75000"/>
                </a:prstClr>
              </a:solidFill>
            </a:endParaRPr>
          </a:p>
        </p:txBody>
      </p:sp>
    </p:spTree>
    <p:extLst>
      <p:ext uri="{BB962C8B-B14F-4D97-AF65-F5344CB8AC3E}">
        <p14:creationId xmlns:p14="http://schemas.microsoft.com/office/powerpoint/2010/main" val="33474100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95AC-5830-5C6F-6D6D-75D8614CE887}"/>
              </a:ext>
            </a:extLst>
          </p:cNvPr>
          <p:cNvSpPr>
            <a:spLocks noGrp="1"/>
          </p:cNvSpPr>
          <p:nvPr>
            <p:ph type="title"/>
          </p:nvPr>
        </p:nvSpPr>
        <p:spPr>
          <a:xfrm>
            <a:off x="628651" y="1329087"/>
            <a:ext cx="7886700" cy="804513"/>
          </a:xfrm>
        </p:spPr>
        <p:txBody>
          <a:bodyPr>
            <a:normAutofit fontScale="90000"/>
          </a:bodyPr>
          <a:lstStyle/>
          <a:p>
            <a:r>
              <a:rPr lang="en-US" dirty="0"/>
              <a:t>Missionary Planning – for Parishes and Schools</a:t>
            </a:r>
          </a:p>
        </p:txBody>
      </p:sp>
      <p:sp>
        <p:nvSpPr>
          <p:cNvPr id="3" name="Content Placeholder 2">
            <a:extLst>
              <a:ext uri="{FF2B5EF4-FFF2-40B4-BE49-F238E27FC236}">
                <a16:creationId xmlns:a16="http://schemas.microsoft.com/office/drawing/2014/main" id="{4D543CEC-314E-5FE3-9406-827BCF5E376F}"/>
              </a:ext>
            </a:extLst>
          </p:cNvPr>
          <p:cNvSpPr>
            <a:spLocks noGrp="1"/>
          </p:cNvSpPr>
          <p:nvPr>
            <p:ph idx="1"/>
          </p:nvPr>
        </p:nvSpPr>
        <p:spPr>
          <a:xfrm>
            <a:off x="628651" y="2503641"/>
            <a:ext cx="7886700" cy="3897159"/>
          </a:xfrm>
        </p:spPr>
        <p:txBody>
          <a:bodyPr/>
          <a:lstStyle/>
          <a:p>
            <a:r>
              <a:rPr lang="en-US" sz="1600" dirty="0"/>
              <a:t>Missionary Planning - </a:t>
            </a:r>
            <a:r>
              <a:rPr lang="en-US" sz="1600" b="1" dirty="0"/>
              <a:t>Planning Toolbox </a:t>
            </a:r>
            <a:r>
              <a:rPr lang="en-US" sz="1600" dirty="0"/>
              <a:t>contains valuable resources to assist parishes and schools in their planning process</a:t>
            </a:r>
          </a:p>
          <a:p>
            <a:endParaRPr lang="en-US" sz="1600" dirty="0"/>
          </a:p>
          <a:p>
            <a:r>
              <a:rPr lang="en-US" sz="1600" dirty="0"/>
              <a:t>Missionary Planning, </a:t>
            </a:r>
            <a:r>
              <a:rPr lang="en-US" sz="1600" b="1" i="1" dirty="0"/>
              <a:t>like Jesus did </a:t>
            </a:r>
            <a:r>
              <a:rPr lang="en-US" sz="1600" dirty="0"/>
              <a:t>– “Walk with” parishes and schools to complete the planning engagement</a:t>
            </a:r>
          </a:p>
          <a:p>
            <a:endParaRPr lang="en-US" sz="1600" dirty="0"/>
          </a:p>
          <a:p>
            <a:r>
              <a:rPr lang="en-US" sz="1600" dirty="0"/>
              <a:t>Missionary Planning works in concert with the Pastor and key leadership at the local level</a:t>
            </a:r>
          </a:p>
          <a:p>
            <a:pPr marL="0" indent="0">
              <a:buNone/>
            </a:pPr>
            <a:endParaRPr lang="en-US" sz="1600" dirty="0"/>
          </a:p>
          <a:p>
            <a:endParaRPr lang="en-US" sz="1600" dirty="0"/>
          </a:p>
          <a:p>
            <a:endParaRPr lang="en-US" dirty="0"/>
          </a:p>
        </p:txBody>
      </p:sp>
      <p:pic>
        <p:nvPicPr>
          <p:cNvPr id="4" name="Picture 3">
            <a:extLst>
              <a:ext uri="{FF2B5EF4-FFF2-40B4-BE49-F238E27FC236}">
                <a16:creationId xmlns:a16="http://schemas.microsoft.com/office/drawing/2014/main" id="{859D472E-A087-784E-D413-F30CE0B5DFE8}"/>
              </a:ext>
            </a:extLst>
          </p:cNvPr>
          <p:cNvPicPr>
            <a:picLocks noChangeAspect="1"/>
          </p:cNvPicPr>
          <p:nvPr/>
        </p:nvPicPr>
        <p:blipFill>
          <a:blip r:embed="rId2"/>
          <a:stretch>
            <a:fillRect/>
          </a:stretch>
        </p:blipFill>
        <p:spPr>
          <a:xfrm>
            <a:off x="0" y="0"/>
            <a:ext cx="9144793" cy="1012024"/>
          </a:xfrm>
          <a:prstGeom prst="rect">
            <a:avLst/>
          </a:prstGeom>
        </p:spPr>
      </p:pic>
      <p:sp>
        <p:nvSpPr>
          <p:cNvPr id="5" name="TextBox 4">
            <a:extLst>
              <a:ext uri="{FF2B5EF4-FFF2-40B4-BE49-F238E27FC236}">
                <a16:creationId xmlns:a16="http://schemas.microsoft.com/office/drawing/2014/main" id="{C16EE725-60AC-2731-2B14-81978E38B62D}"/>
              </a:ext>
            </a:extLst>
          </p:cNvPr>
          <p:cNvSpPr txBox="1"/>
          <p:nvPr/>
        </p:nvSpPr>
        <p:spPr>
          <a:xfrm>
            <a:off x="2408402" y="283728"/>
            <a:ext cx="6719565" cy="478272"/>
          </a:xfrm>
          <a:prstGeom prst="rect">
            <a:avLst/>
          </a:prstGeom>
          <a:noFill/>
        </p:spPr>
        <p:txBody>
          <a:bodyPr wrap="square" rtlCol="0">
            <a:spAutoFit/>
          </a:bodyPr>
          <a:lstStyle/>
          <a:p>
            <a:pPr>
              <a:lnSpc>
                <a:spcPct val="110000"/>
              </a:lnSpc>
              <a:defRPr/>
            </a:pPr>
            <a:r>
              <a:rPr lang="en-US" sz="2400" dirty="0">
                <a:solidFill>
                  <a:prstClr val="white"/>
                </a:solidFill>
                <a:cs typeface="Times New Roman"/>
              </a:rPr>
              <a:t>Missionary </a:t>
            </a:r>
            <a:r>
              <a:rPr lang="en-US" sz="2400" b="1" dirty="0">
                <a:solidFill>
                  <a:prstClr val="white"/>
                </a:solidFill>
                <a:cs typeface="Times New Roman"/>
              </a:rPr>
              <a:t>PLANNING</a:t>
            </a:r>
            <a:r>
              <a:rPr lang="en-US" sz="2400" dirty="0">
                <a:solidFill>
                  <a:prstClr val="white"/>
                </a:solidFill>
                <a:cs typeface="Times New Roman"/>
              </a:rPr>
              <a:t> and Leadership</a:t>
            </a:r>
          </a:p>
        </p:txBody>
      </p:sp>
      <p:sp>
        <p:nvSpPr>
          <p:cNvPr id="6" name="Date Placeholder 5">
            <a:extLst>
              <a:ext uri="{FF2B5EF4-FFF2-40B4-BE49-F238E27FC236}">
                <a16:creationId xmlns:a16="http://schemas.microsoft.com/office/drawing/2014/main" id="{97A4A4A3-2FB7-C32D-D0C2-DB6D1B4EC736}"/>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6C5D6D3-EF8C-FB9E-8554-C10F5FFB84E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88</a:t>
            </a:fld>
            <a:endParaRPr lang="en-US" dirty="0">
              <a:solidFill>
                <a:prstClr val="black">
                  <a:tint val="75000"/>
                </a:prstClr>
              </a:solidFill>
            </a:endParaRPr>
          </a:p>
        </p:txBody>
      </p:sp>
    </p:spTree>
    <p:extLst>
      <p:ext uri="{BB962C8B-B14F-4D97-AF65-F5344CB8AC3E}">
        <p14:creationId xmlns:p14="http://schemas.microsoft.com/office/powerpoint/2010/main" val="2267401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283728"/>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a:t>
            </a:r>
            <a:r>
              <a:rPr kumimoji="0" lang="en-US" sz="2400" i="0" u="none" strike="noStrike" kern="1200" cap="none" spc="0" normalizeH="0" baseline="0" noProof="0" dirty="0">
                <a:ln>
                  <a:noFill/>
                </a:ln>
                <a:solidFill>
                  <a:prstClr val="white"/>
                </a:solidFill>
                <a:effectLst/>
                <a:uLnTx/>
                <a:uFillTx/>
                <a:latin typeface="+mj-lt"/>
                <a:ea typeface="+mn-ea"/>
                <a:cs typeface="Times New Roman"/>
              </a:rPr>
              <a:t>Planning</a:t>
            </a:r>
            <a:r>
              <a:rPr kumimoji="0" lang="en-US" sz="2400" b="0" i="0" u="none" strike="noStrike" kern="1200" cap="none" spc="0" normalizeH="0" baseline="0" noProof="0" dirty="0">
                <a:ln>
                  <a:noFill/>
                </a:ln>
                <a:solidFill>
                  <a:prstClr val="white"/>
                </a:solidFill>
                <a:effectLst/>
                <a:uLnTx/>
                <a:uFillTx/>
                <a:latin typeface="+mj-lt"/>
                <a:ea typeface="+mn-ea"/>
                <a:cs typeface="Times New Roman"/>
              </a:rPr>
              <a:t> and </a:t>
            </a:r>
            <a:r>
              <a:rPr lang="en-US" sz="2400" b="1" dirty="0">
                <a:solidFill>
                  <a:prstClr val="white"/>
                </a:solidFill>
                <a:latin typeface="+mj-lt"/>
                <a:cs typeface="Times New Roman"/>
              </a:rPr>
              <a:t>LEADERSHIP</a:t>
            </a:r>
            <a:endParaRPr kumimoji="0" lang="en-US" sz="2400" b="1" i="0" u="none" strike="noStrike" kern="1200" cap="none" spc="0" normalizeH="0" baseline="0" noProof="0" dirty="0">
              <a:ln>
                <a:noFill/>
              </a:ln>
              <a:solidFill>
                <a:prstClr val="white"/>
              </a:solidFill>
              <a:effectLst/>
              <a:uLnTx/>
              <a:uFillTx/>
              <a:latin typeface="+mj-lt"/>
              <a:ea typeface="+mn-ea"/>
              <a:cs typeface="Times New Roman"/>
            </a:endParaRPr>
          </a:p>
        </p:txBody>
      </p:sp>
      <p:graphicFrame>
        <p:nvGraphicFramePr>
          <p:cNvPr id="11" name="Diagram 10">
            <a:extLst>
              <a:ext uri="{FF2B5EF4-FFF2-40B4-BE49-F238E27FC236}">
                <a16:creationId xmlns:a16="http://schemas.microsoft.com/office/drawing/2014/main" id="{E713BBA4-21E2-FE07-D281-ACC0BC646010}"/>
              </a:ext>
            </a:extLst>
          </p:cNvPr>
          <p:cNvGraphicFramePr/>
          <p:nvPr/>
        </p:nvGraphicFramePr>
        <p:xfrm>
          <a:off x="1524000" y="1752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ate Placeholder 1">
            <a:extLst>
              <a:ext uri="{FF2B5EF4-FFF2-40B4-BE49-F238E27FC236}">
                <a16:creationId xmlns:a16="http://schemas.microsoft.com/office/drawing/2014/main" id="{4399F109-A920-7A63-8593-8520B7333F0E}"/>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E4CBB1E-96E6-AD8E-2908-7C1ABA830CBB}"/>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89</a:t>
            </a:fld>
            <a:endParaRPr lang="en-US" dirty="0">
              <a:solidFill>
                <a:prstClr val="black">
                  <a:tint val="75000"/>
                </a:prstClr>
              </a:solidFill>
            </a:endParaRPr>
          </a:p>
        </p:txBody>
      </p:sp>
    </p:spTree>
    <p:extLst>
      <p:ext uri="{BB962C8B-B14F-4D97-AF65-F5344CB8AC3E}">
        <p14:creationId xmlns:p14="http://schemas.microsoft.com/office/powerpoint/2010/main" val="349153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9" name="Text Placeholder 8">
            <a:extLst>
              <a:ext uri="{FF2B5EF4-FFF2-40B4-BE49-F238E27FC236}">
                <a16:creationId xmlns:a16="http://schemas.microsoft.com/office/drawing/2014/main" id="{DCD6AE18-69FD-B21B-7E27-A5F2CE3D3BAA}"/>
              </a:ext>
            </a:extLst>
          </p:cNvPr>
          <p:cNvSpPr>
            <a:spLocks noGrp="1"/>
          </p:cNvSpPr>
          <p:nvPr>
            <p:ph type="body" idx="1"/>
          </p:nvPr>
        </p:nvSpPr>
        <p:spPr>
          <a:xfrm>
            <a:off x="457200" y="1535113"/>
            <a:ext cx="8229600" cy="639762"/>
          </a:xfrm>
        </p:spPr>
        <p:txBody>
          <a:bodyPr/>
          <a:lstStyle/>
          <a:p>
            <a:r>
              <a:rPr lang="en-US" dirty="0"/>
              <a:t>Sheet 2 – Data Entry</a:t>
            </a:r>
          </a:p>
        </p:txBody>
      </p:sp>
      <p:sp>
        <p:nvSpPr>
          <p:cNvPr id="10" name="Content Placeholder 9">
            <a:extLst>
              <a:ext uri="{FF2B5EF4-FFF2-40B4-BE49-F238E27FC236}">
                <a16:creationId xmlns:a16="http://schemas.microsoft.com/office/drawing/2014/main" id="{8CFF4DCB-CD53-AF3D-982D-5F89C6420BAD}"/>
              </a:ext>
            </a:extLst>
          </p:cNvPr>
          <p:cNvSpPr>
            <a:spLocks noGrp="1"/>
          </p:cNvSpPr>
          <p:nvPr>
            <p:ph sz="half" idx="2"/>
          </p:nvPr>
        </p:nvSpPr>
        <p:spPr>
          <a:xfrm>
            <a:off x="457200" y="2174874"/>
            <a:ext cx="8229600" cy="4181475"/>
          </a:xfrm>
          <a:noFill/>
        </p:spPr>
        <p:txBody>
          <a:bodyPr>
            <a:normAutofit/>
          </a:bodyPr>
          <a:lstStyle/>
          <a:p>
            <a:r>
              <a:rPr lang="en-US" dirty="0"/>
              <a:t>This is where you will spend most of your time on the CFS as it requires data input at the account and department levels.</a:t>
            </a:r>
          </a:p>
          <a:p>
            <a:r>
              <a:rPr lang="en-US" dirty="0"/>
              <a:t>The Data Entry worksheet includes a full chart of accounts, by department, that need to be filled out according to your parish internal financial statements.</a:t>
            </a:r>
          </a:p>
          <a:p>
            <a:r>
              <a:rPr lang="en-US" dirty="0"/>
              <a:t>The bottom line on the Data Entry worksheet should reconcile to the P&amp;L and Balance Sheet from your parish’s internal financial statements.</a:t>
            </a:r>
          </a:p>
          <a:p>
            <a:r>
              <a:rPr lang="en-US" dirty="0"/>
              <a:t>The data provided populates a P&amp;L and Balance Sheet in the workbook itself.</a:t>
            </a:r>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The CFS Workbook</a:t>
            </a:r>
          </a:p>
        </p:txBody>
      </p:sp>
      <p:sp>
        <p:nvSpPr>
          <p:cNvPr id="4" name="Date Placeholder 3">
            <a:extLst>
              <a:ext uri="{FF2B5EF4-FFF2-40B4-BE49-F238E27FC236}">
                <a16:creationId xmlns:a16="http://schemas.microsoft.com/office/drawing/2014/main" id="{E1DFF292-833B-C2AC-E89A-D9338DC62C7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36981595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38700CE9-2F79-DE47-872F-A05927CC81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82" r="-4716"/>
          <a:stretch/>
        </p:blipFill>
        <p:spPr>
          <a:xfrm>
            <a:off x="263991" y="0"/>
            <a:ext cx="1714535" cy="898363"/>
          </a:xfrm>
          <a:prstGeom prst="rect">
            <a:avLst/>
          </a:prstGeom>
        </p:spPr>
      </p:pic>
      <p:pic>
        <p:nvPicPr>
          <p:cNvPr id="2" name="Picture 1"/>
          <p:cNvPicPr>
            <a:picLocks noChangeAspect="1"/>
          </p:cNvPicPr>
          <p:nvPr/>
        </p:nvPicPr>
        <p:blipFill>
          <a:blip r:embed="rId3"/>
          <a:stretch>
            <a:fillRect/>
          </a:stretch>
        </p:blipFill>
        <p:spPr>
          <a:xfrm>
            <a:off x="0" y="906513"/>
            <a:ext cx="9143999" cy="5955567"/>
          </a:xfrm>
          <a:prstGeom prst="rect">
            <a:avLst/>
          </a:prstGeom>
        </p:spPr>
      </p:pic>
      <p:sp>
        <p:nvSpPr>
          <p:cNvPr id="15" name="Down Arrow Callout 14"/>
          <p:cNvSpPr/>
          <p:nvPr/>
        </p:nvSpPr>
        <p:spPr>
          <a:xfrm rot="10800000">
            <a:off x="942829" y="3770399"/>
            <a:ext cx="1264738" cy="1018675"/>
          </a:xfrm>
          <a:prstGeom prst="downArrow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942805" y="4135892"/>
            <a:ext cx="1264742" cy="6617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PASTOR’S TOOLBOX</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Assoc.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Pastors New to </a:t>
            </a:r>
            <a:r>
              <a:rPr kumimoji="0" lang="en-US" sz="800" b="0" i="0" u="none" strike="noStrike" kern="1200" cap="none" spc="0" normalizeH="0" baseline="0" noProof="0" dirty="0" err="1">
                <a:ln>
                  <a:noFill/>
                </a:ln>
                <a:solidFill>
                  <a:srgbClr val="5B9BD5">
                    <a:lumMod val="75000"/>
                  </a:srgbClr>
                </a:solidFill>
                <a:effectLst/>
                <a:uLnTx/>
                <a:uFillTx/>
                <a:latin typeface="Arial" panose="020B0604020202020204" pitchFamily="34" charset="0"/>
                <a:ea typeface="+mn-ea"/>
                <a:cs typeface="Arial" panose="020B0604020202020204" pitchFamily="34" charset="0"/>
              </a:rPr>
              <a:t>AoM</a:t>
            </a:r>
            <a:endPar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Time Pastors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Down Arrow Callout 15"/>
          <p:cNvSpPr/>
          <p:nvPr/>
        </p:nvSpPr>
        <p:spPr>
          <a:xfrm>
            <a:off x="189965" y="2433907"/>
            <a:ext cx="1264738" cy="1018675"/>
          </a:xfrm>
          <a:prstGeom prst="downArrow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210136" y="2542076"/>
            <a:ext cx="1217818" cy="5386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COACH / MENTOR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Assoc. Pastors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Down Arrow Callout 16"/>
          <p:cNvSpPr/>
          <p:nvPr/>
        </p:nvSpPr>
        <p:spPr>
          <a:xfrm>
            <a:off x="1884131" y="2512136"/>
            <a:ext cx="1264738" cy="1018675"/>
          </a:xfrm>
          <a:prstGeom prst="downArrow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1876026" y="2520169"/>
            <a:ext cx="1264742" cy="6617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PASTOR</a:t>
            </a:r>
            <a:endPar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ORIENTATION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Time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Pastors New to </a:t>
            </a:r>
            <a:r>
              <a:rPr kumimoji="0" lang="en-US" sz="800" b="0" i="0" u="none" strike="noStrike" kern="1200" cap="none" spc="0" normalizeH="0" baseline="0" noProof="0" dirty="0" err="1">
                <a:ln>
                  <a:noFill/>
                </a:ln>
                <a:solidFill>
                  <a:srgbClr val="5B9BD5">
                    <a:lumMod val="75000"/>
                  </a:srgbClr>
                </a:solidFill>
                <a:effectLst/>
                <a:uLnTx/>
                <a:uFillTx/>
                <a:latin typeface="Arial" panose="020B0604020202020204" pitchFamily="34" charset="0"/>
                <a:ea typeface="+mn-ea"/>
                <a:cs typeface="Arial" panose="020B0604020202020204" pitchFamily="34" charset="0"/>
              </a:rPr>
              <a:t>AoM</a:t>
            </a:r>
            <a:endParaRPr kumimoji="0" lang="en-US" sz="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Down Arrow Callout 18"/>
          <p:cNvSpPr/>
          <p:nvPr/>
        </p:nvSpPr>
        <p:spPr>
          <a:xfrm>
            <a:off x="3964811" y="2697997"/>
            <a:ext cx="1264738" cy="1018675"/>
          </a:xfrm>
          <a:prstGeom prst="downArrow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3984991" y="2757716"/>
            <a:ext cx="1217818"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COACH / MENTOR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Time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Pastors New to </a:t>
            </a:r>
            <a:r>
              <a:rPr kumimoji="0" lang="en-US" sz="800" b="0" i="0" u="none" strike="noStrike" kern="1200" cap="none" spc="0" normalizeH="0" baseline="0" noProof="0" dirty="0" err="1">
                <a:ln>
                  <a:noFill/>
                </a:ln>
                <a:solidFill>
                  <a:srgbClr val="5B9BD5">
                    <a:lumMod val="75000"/>
                  </a:srgbClr>
                </a:solidFill>
                <a:effectLst/>
                <a:uLnTx/>
                <a:uFillTx/>
                <a:latin typeface="Arial" panose="020B0604020202020204" pitchFamily="34" charset="0"/>
                <a:ea typeface="+mn-ea"/>
                <a:cs typeface="Arial" panose="020B0604020202020204" pitchFamily="34" charset="0"/>
              </a:rPr>
              <a:t>AoM</a:t>
            </a:r>
            <a:endParaRPr kumimoji="0" lang="en-US" sz="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1" name="Down Arrow Callout 20"/>
          <p:cNvSpPr/>
          <p:nvPr/>
        </p:nvSpPr>
        <p:spPr>
          <a:xfrm rot="5400000">
            <a:off x="6390053" y="3263968"/>
            <a:ext cx="656079" cy="1613227"/>
          </a:xfrm>
          <a:prstGeom prst="downArrowCallout">
            <a:avLst>
              <a:gd name="adj1" fmla="val 34768"/>
              <a:gd name="adj2" fmla="val 38328"/>
              <a:gd name="adj3" fmla="val 36788"/>
              <a:gd name="adj4" fmla="val 7789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6237380" y="3760963"/>
            <a:ext cx="1313108" cy="6309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LEADERSHIP 360</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Time Pastors (Y4)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Transitional Pastors (Y2)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All Pastors</a:t>
            </a:r>
          </a:p>
        </p:txBody>
      </p:sp>
      <p:sp>
        <p:nvSpPr>
          <p:cNvPr id="23" name="Down Arrow Callout 22"/>
          <p:cNvSpPr/>
          <p:nvPr/>
        </p:nvSpPr>
        <p:spPr>
          <a:xfrm rot="5400000">
            <a:off x="5378445" y="4445755"/>
            <a:ext cx="656079" cy="1613227"/>
          </a:xfrm>
          <a:prstGeom prst="downArrowCallout">
            <a:avLst>
              <a:gd name="adj1" fmla="val 34768"/>
              <a:gd name="adj2" fmla="val 38328"/>
              <a:gd name="adj3" fmla="val 36788"/>
              <a:gd name="adj4" fmla="val 7789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5231301" y="4920345"/>
            <a:ext cx="1304943" cy="7540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CATHOLIC LEADERS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the </a:t>
            </a: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BODY </a:t>
            </a:r>
            <a:r>
              <a:rPr kumimoji="0" lang="en-US" sz="7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a:t>
            </a: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CHRIST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Transitional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C000">
                    <a:lumMod val="75000"/>
                  </a:srgbClr>
                </a:solidFill>
                <a:effectLst/>
                <a:uLnTx/>
                <a:uFillTx/>
                <a:latin typeface="Arial" panose="020B0604020202020204" pitchFamily="34" charset="0"/>
                <a:ea typeface="+mn-ea"/>
                <a:cs typeface="Arial" panose="020B0604020202020204" pitchFamily="34" charset="0"/>
              </a:rPr>
              <a:t>Vicar/Dean Referrals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25" name="Down Arrow Callout 24"/>
          <p:cNvSpPr/>
          <p:nvPr/>
        </p:nvSpPr>
        <p:spPr>
          <a:xfrm>
            <a:off x="7094855" y="5068981"/>
            <a:ext cx="1264738" cy="1018675"/>
          </a:xfrm>
          <a:prstGeom prst="downArrow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Down Arrow Callout 26"/>
          <p:cNvSpPr/>
          <p:nvPr/>
        </p:nvSpPr>
        <p:spPr>
          <a:xfrm rot="16200000">
            <a:off x="1652743" y="4601552"/>
            <a:ext cx="656079" cy="1613227"/>
          </a:xfrm>
          <a:prstGeom prst="downArrowCallout">
            <a:avLst>
              <a:gd name="adj1" fmla="val 34768"/>
              <a:gd name="adj2" fmla="val 38328"/>
              <a:gd name="adj3" fmla="val 36788"/>
              <a:gd name="adj4" fmla="val 7789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1195199" y="5093742"/>
            <a:ext cx="1217818" cy="6309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COACH / MENTOR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Transitional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Recommended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all Pastors</a:t>
            </a:r>
          </a:p>
        </p:txBody>
      </p:sp>
      <p:sp>
        <p:nvSpPr>
          <p:cNvPr id="29" name="Down Arrow Callout 28"/>
          <p:cNvSpPr/>
          <p:nvPr/>
        </p:nvSpPr>
        <p:spPr>
          <a:xfrm rot="10800000">
            <a:off x="2995269" y="5771209"/>
            <a:ext cx="1264738" cy="961128"/>
          </a:xfrm>
          <a:prstGeom prst="downArrow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descr="content header.jpg"/>
          <p:cNvPicPr>
            <a:picLocks noChangeAspect="1"/>
          </p:cNvPicPr>
          <p:nvPr/>
        </p:nvPicPr>
        <p:blipFill rotWithShape="1">
          <a:blip r:embed="rId4">
            <a:extLst>
              <a:ext uri="{28A0092B-C50C-407E-A947-70E740481C1C}">
                <a14:useLocalDpi xmlns:a14="http://schemas.microsoft.com/office/drawing/2010/main" val="0"/>
              </a:ext>
            </a:extLst>
          </a:blip>
          <a:srcRect l="22700"/>
          <a:stretch/>
        </p:blipFill>
        <p:spPr>
          <a:xfrm>
            <a:off x="2075688" y="0"/>
            <a:ext cx="7068312" cy="889138"/>
          </a:xfrm>
          <a:prstGeom prst="rect">
            <a:avLst/>
          </a:prstGeom>
        </p:spPr>
      </p:pic>
      <p:sp>
        <p:nvSpPr>
          <p:cNvPr id="35" name="TextBox 34">
            <a:extLst>
              <a:ext uri="{FF2B5EF4-FFF2-40B4-BE49-F238E27FC236}">
                <a16:creationId xmlns:a16="http://schemas.microsoft.com/office/drawing/2014/main" id="{13D61DB0-A68A-41D7-894F-1C3410B38580}"/>
              </a:ext>
            </a:extLst>
          </p:cNvPr>
          <p:cNvSpPr txBox="1"/>
          <p:nvPr/>
        </p:nvSpPr>
        <p:spPr>
          <a:xfrm>
            <a:off x="2499293" y="221980"/>
            <a:ext cx="6414765" cy="478272"/>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Times New Roman"/>
              </a:rPr>
              <a:t>The Leadership Pathway for Clergy</a:t>
            </a:r>
          </a:p>
        </p:txBody>
      </p:sp>
      <p:sp>
        <p:nvSpPr>
          <p:cNvPr id="36" name="TextBox 35"/>
          <p:cNvSpPr txBox="1"/>
          <p:nvPr/>
        </p:nvSpPr>
        <p:spPr>
          <a:xfrm>
            <a:off x="3021265" y="6159680"/>
            <a:ext cx="1210908"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PLAN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Transitional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All Pastors</a:t>
            </a:r>
          </a:p>
        </p:txBody>
      </p:sp>
      <p:sp>
        <p:nvSpPr>
          <p:cNvPr id="37" name="TextBox 36"/>
          <p:cNvSpPr txBox="1"/>
          <p:nvPr/>
        </p:nvSpPr>
        <p:spPr>
          <a:xfrm>
            <a:off x="7119244" y="5143555"/>
            <a:ext cx="1210908"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VICAR VISITS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Transitional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All Pastors</a:t>
            </a:r>
          </a:p>
        </p:txBody>
      </p:sp>
      <p:sp>
        <p:nvSpPr>
          <p:cNvPr id="30" name="Down Arrow Callout 26">
            <a:extLst>
              <a:ext uri="{FF2B5EF4-FFF2-40B4-BE49-F238E27FC236}">
                <a16:creationId xmlns:a16="http://schemas.microsoft.com/office/drawing/2014/main" id="{569CFA53-C493-2BD1-9724-58E3A99EA683}"/>
              </a:ext>
            </a:extLst>
          </p:cNvPr>
          <p:cNvSpPr/>
          <p:nvPr/>
        </p:nvSpPr>
        <p:spPr>
          <a:xfrm rot="16200000">
            <a:off x="2924849" y="3501953"/>
            <a:ext cx="656079" cy="1613227"/>
          </a:xfrm>
          <a:prstGeom prst="downArrowCallout">
            <a:avLst>
              <a:gd name="adj1" fmla="val 34768"/>
              <a:gd name="adj2" fmla="val 38328"/>
              <a:gd name="adj3" fmla="val 36788"/>
              <a:gd name="adj4" fmla="val 7789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DF17143-4241-EAAF-62CF-61AEDE2BA29E}"/>
              </a:ext>
            </a:extLst>
          </p:cNvPr>
          <p:cNvSpPr txBox="1"/>
          <p:nvPr/>
        </p:nvSpPr>
        <p:spPr>
          <a:xfrm>
            <a:off x="2482379" y="4004993"/>
            <a:ext cx="1217818" cy="6309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PASTOR</a:t>
            </a: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WORKSHOPS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st</a:t>
            </a: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Time Pastors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Pastors New to </a:t>
            </a:r>
            <a:r>
              <a:rPr kumimoji="0" lang="en-US" sz="800" b="0" i="0" u="none" strike="noStrike" kern="1200" cap="none" spc="0" normalizeH="0" baseline="0" noProof="0" dirty="0" err="1">
                <a:ln>
                  <a:noFill/>
                </a:ln>
                <a:solidFill>
                  <a:srgbClr val="5B9BD5">
                    <a:lumMod val="75000"/>
                  </a:srgbClr>
                </a:solidFill>
                <a:effectLst/>
                <a:uLnTx/>
                <a:uFillTx/>
                <a:latin typeface="Arial" panose="020B0604020202020204" pitchFamily="34" charset="0"/>
                <a:ea typeface="+mn-ea"/>
                <a:cs typeface="Arial" panose="020B0604020202020204" pitchFamily="34" charset="0"/>
              </a:rPr>
              <a:t>AoM</a:t>
            </a:r>
            <a:endParaRPr kumimoji="0" lang="en-US" sz="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3" name="Date Placeholder 2">
            <a:extLst>
              <a:ext uri="{FF2B5EF4-FFF2-40B4-BE49-F238E27FC236}">
                <a16:creationId xmlns:a16="http://schemas.microsoft.com/office/drawing/2014/main" id="{46BAC3E8-7167-93A1-A2AB-783683AF63F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2037391-D2D1-96F2-0FDD-82040EC3BEB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90</a:t>
            </a:fld>
            <a:endParaRPr lang="en-US" dirty="0">
              <a:solidFill>
                <a:prstClr val="black">
                  <a:tint val="75000"/>
                </a:prstClr>
              </a:solidFill>
            </a:endParaRPr>
          </a:p>
        </p:txBody>
      </p:sp>
    </p:spTree>
    <p:extLst>
      <p:ext uri="{BB962C8B-B14F-4D97-AF65-F5344CB8AC3E}">
        <p14:creationId xmlns:p14="http://schemas.microsoft.com/office/powerpoint/2010/main" val="3483274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a:ea typeface="+mn-ea"/>
                <a:cs typeface="Times New Roman"/>
              </a:rPr>
              <a:t>Header here</a:t>
            </a:r>
          </a:p>
        </p:txBody>
      </p:sp>
      <p:pic>
        <p:nvPicPr>
          <p:cNvPr id="3" name="Picture 2"/>
          <p:cNvPicPr>
            <a:picLocks noChangeAspect="1"/>
          </p:cNvPicPr>
          <p:nvPr/>
        </p:nvPicPr>
        <p:blipFill>
          <a:blip r:embed="rId3"/>
          <a:stretch>
            <a:fillRect/>
          </a:stretch>
        </p:blipFill>
        <p:spPr>
          <a:xfrm>
            <a:off x="0" y="0"/>
            <a:ext cx="9144793" cy="990600"/>
          </a:xfrm>
          <a:prstGeom prst="rect">
            <a:avLst/>
          </a:prstGeom>
        </p:spPr>
      </p:pic>
      <p:sp>
        <p:nvSpPr>
          <p:cNvPr id="7" name="TextBox 6"/>
          <p:cNvSpPr txBox="1"/>
          <p:nvPr/>
        </p:nvSpPr>
        <p:spPr>
          <a:xfrm>
            <a:off x="2408402" y="2286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2400" dirty="0">
                <a:solidFill>
                  <a:prstClr val="white"/>
                </a:solidFill>
                <a:latin typeface="Calibri" panose="020F0502020204030204" pitchFamily="34" charset="0"/>
                <a:cs typeface="Calibri" panose="020F0502020204030204" pitchFamily="34" charset="0"/>
              </a:rPr>
              <a:t>Leadership for </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Councils</a:t>
            </a:r>
          </a:p>
        </p:txBody>
      </p:sp>
      <p:graphicFrame>
        <p:nvGraphicFramePr>
          <p:cNvPr id="2" name="Diagram 1">
            <a:extLst>
              <a:ext uri="{FF2B5EF4-FFF2-40B4-BE49-F238E27FC236}">
                <a16:creationId xmlns:a16="http://schemas.microsoft.com/office/drawing/2014/main" id="{B8DD6679-52FE-8ADD-520E-1C58B3194DEB}"/>
              </a:ext>
            </a:extLst>
          </p:cNvPr>
          <p:cNvGraphicFramePr/>
          <p:nvPr/>
        </p:nvGraphicFramePr>
        <p:xfrm>
          <a:off x="842864" y="1371600"/>
          <a:ext cx="7470711" cy="4815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a:extLst>
              <a:ext uri="{FF2B5EF4-FFF2-40B4-BE49-F238E27FC236}">
                <a16:creationId xmlns:a16="http://schemas.microsoft.com/office/drawing/2014/main" id="{FDA2EA1F-3C31-750C-EF8E-4FFD5104B09F}"/>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5E4E66E4-BD75-250C-F9C4-F495752FCD97}"/>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91</a:t>
            </a:fld>
            <a:endParaRPr lang="en-US" dirty="0">
              <a:solidFill>
                <a:prstClr val="black">
                  <a:tint val="75000"/>
                </a:prstClr>
              </a:solidFill>
            </a:endParaRPr>
          </a:p>
        </p:txBody>
      </p:sp>
    </p:spTree>
    <p:extLst>
      <p:ext uri="{BB962C8B-B14F-4D97-AF65-F5344CB8AC3E}">
        <p14:creationId xmlns:p14="http://schemas.microsoft.com/office/powerpoint/2010/main" val="636780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a:ea typeface="+mn-ea"/>
                <a:cs typeface="Times New Roman"/>
              </a:rPr>
              <a:t>Header here</a:t>
            </a:r>
          </a:p>
        </p:txBody>
      </p:sp>
      <p:pic>
        <p:nvPicPr>
          <p:cNvPr id="3" name="Picture 2"/>
          <p:cNvPicPr>
            <a:picLocks noChangeAspect="1"/>
          </p:cNvPicPr>
          <p:nvPr/>
        </p:nvPicPr>
        <p:blipFill>
          <a:blip r:embed="rId3"/>
          <a:stretch>
            <a:fillRect/>
          </a:stretch>
        </p:blipFill>
        <p:spPr>
          <a:xfrm>
            <a:off x="0" y="0"/>
            <a:ext cx="9144793" cy="990600"/>
          </a:xfrm>
          <a:prstGeom prst="rect">
            <a:avLst/>
          </a:prstGeom>
        </p:spPr>
      </p:pic>
      <p:sp>
        <p:nvSpPr>
          <p:cNvPr id="7" name="TextBox 6"/>
          <p:cNvSpPr txBox="1"/>
          <p:nvPr/>
        </p:nvSpPr>
        <p:spPr>
          <a:xfrm>
            <a:off x="2408402" y="2286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2400" dirty="0">
                <a:solidFill>
                  <a:prstClr val="white"/>
                </a:solidFill>
                <a:latin typeface="Calibri" panose="020F0502020204030204" pitchFamily="34" charset="0"/>
                <a:cs typeface="Calibri" panose="020F0502020204030204" pitchFamily="34" charset="0"/>
              </a:rPr>
              <a:t>Leadership for Lay Staff</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0DF65D24-37CE-9277-8C9B-2C6AF503D374}"/>
              </a:ext>
            </a:extLst>
          </p:cNvPr>
          <p:cNvGraphicFramePr/>
          <p:nvPr/>
        </p:nvGraphicFramePr>
        <p:xfrm>
          <a:off x="762000" y="1066800"/>
          <a:ext cx="7620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ate Placeholder 1">
            <a:extLst>
              <a:ext uri="{FF2B5EF4-FFF2-40B4-BE49-F238E27FC236}">
                <a16:creationId xmlns:a16="http://schemas.microsoft.com/office/drawing/2014/main" id="{B32A9779-3F17-DAB4-1ECC-A2D06CF9C5A0}"/>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8A235AD1-CDAC-839A-06BA-E0095245CB48}"/>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val="9684928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Header here</a:t>
            </a:r>
          </a:p>
        </p:txBody>
      </p:sp>
      <p:pic>
        <p:nvPicPr>
          <p:cNvPr id="3" name="Picture 2"/>
          <p:cNvPicPr>
            <a:picLocks noChangeAspect="1"/>
          </p:cNvPicPr>
          <p:nvPr/>
        </p:nvPicPr>
        <p:blipFill>
          <a:blip r:embed="rId3"/>
          <a:stretch>
            <a:fillRect/>
          </a:stretch>
        </p:blipFill>
        <p:spPr>
          <a:xfrm>
            <a:off x="0" y="0"/>
            <a:ext cx="9144793" cy="1012024"/>
          </a:xfrm>
          <a:prstGeom prst="rect">
            <a:avLst/>
          </a:prstGeom>
        </p:spPr>
      </p:pic>
      <p:sp>
        <p:nvSpPr>
          <p:cNvPr id="9" name="TextBox 8"/>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a:t>
            </a:r>
            <a:r>
              <a:rPr kumimoji="0" lang="en-US" sz="2400" b="1" i="0" u="none" strike="noStrike" kern="1200" cap="none" spc="0" normalizeH="0" baseline="0" noProof="0" dirty="0">
                <a:ln>
                  <a:noFill/>
                </a:ln>
                <a:solidFill>
                  <a:prstClr val="white"/>
                </a:solidFill>
                <a:effectLst/>
                <a:uLnTx/>
                <a:uFillTx/>
                <a:latin typeface="+mj-lt"/>
                <a:ea typeface="+mn-ea"/>
                <a:cs typeface="Times New Roman"/>
              </a:rPr>
              <a:t>LEADERSHIP</a:t>
            </a:r>
          </a:p>
        </p:txBody>
      </p:sp>
      <p:sp>
        <p:nvSpPr>
          <p:cNvPr id="4" name="TextBox 3">
            <a:extLst>
              <a:ext uri="{FF2B5EF4-FFF2-40B4-BE49-F238E27FC236}">
                <a16:creationId xmlns:a16="http://schemas.microsoft.com/office/drawing/2014/main" id="{A2A28C11-4684-DF9F-8690-453CCFD759A5}"/>
              </a:ext>
            </a:extLst>
          </p:cNvPr>
          <p:cNvSpPr txBox="1"/>
          <p:nvPr/>
        </p:nvSpPr>
        <p:spPr>
          <a:xfrm>
            <a:off x="1092506" y="1722184"/>
            <a:ext cx="6958988"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Parish Business Manager as Mission Leader</a:t>
            </a:r>
          </a:p>
        </p:txBody>
      </p:sp>
      <p:sp>
        <p:nvSpPr>
          <p:cNvPr id="5" name="TextBox 4">
            <a:extLst>
              <a:ext uri="{FF2B5EF4-FFF2-40B4-BE49-F238E27FC236}">
                <a16:creationId xmlns:a16="http://schemas.microsoft.com/office/drawing/2014/main" id="{8B99594A-353A-E70F-FBC8-5D98E73624F7}"/>
              </a:ext>
            </a:extLst>
          </p:cNvPr>
          <p:cNvSpPr txBox="1"/>
          <p:nvPr/>
        </p:nvSpPr>
        <p:spPr>
          <a:xfrm>
            <a:off x="914400" y="2667000"/>
            <a:ext cx="7467600" cy="2862322"/>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3 qualities needed in a person to be a mission leader.</a:t>
            </a:r>
          </a:p>
          <a:p>
            <a:pPr marL="742950" lvl="1"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True or False:  A parish business manager is a mission leader.</a:t>
            </a:r>
          </a:p>
          <a:p>
            <a:pPr marL="742950" lvl="1"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True or False:  I am a mission leader at my parish.</a:t>
            </a:r>
          </a:p>
          <a:p>
            <a:pPr marL="1371600" lvl="2" indent="-457200">
              <a:buAutoNum type="alphaLcPeriod"/>
            </a:pPr>
            <a:r>
              <a:rPr lang="en-US" sz="2000" dirty="0">
                <a:latin typeface="Times New Roman" panose="02020603050405020304" pitchFamily="18" charset="0"/>
                <a:cs typeface="Times New Roman" panose="02020603050405020304" pitchFamily="18" charset="0"/>
              </a:rPr>
              <a:t>If true – What makes me a mission leader?</a:t>
            </a:r>
          </a:p>
          <a:p>
            <a:pPr marL="1371600" lvl="2" indent="-457200">
              <a:buAutoNum type="alphaLcPeriod"/>
            </a:pPr>
            <a:r>
              <a:rPr lang="en-US" sz="2000" dirty="0">
                <a:latin typeface="Times New Roman" panose="02020603050405020304" pitchFamily="18" charset="0"/>
                <a:cs typeface="Times New Roman" panose="02020603050405020304" pitchFamily="18" charset="0"/>
              </a:rPr>
              <a:t>If false – Why not?</a:t>
            </a:r>
          </a:p>
          <a:p>
            <a:pPr lvl="1"/>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 can a business manager be a mission leader?</a:t>
            </a:r>
          </a:p>
        </p:txBody>
      </p:sp>
      <p:sp>
        <p:nvSpPr>
          <p:cNvPr id="2" name="Date Placeholder 1">
            <a:extLst>
              <a:ext uri="{FF2B5EF4-FFF2-40B4-BE49-F238E27FC236}">
                <a16:creationId xmlns:a16="http://schemas.microsoft.com/office/drawing/2014/main" id="{5C581A36-0EB7-5F1E-E521-43833637B024}"/>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AF851019-CEEC-D563-9CD0-9C5A236CF98C}"/>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93</a:t>
            </a:fld>
            <a:endParaRPr lang="en-US" dirty="0">
              <a:solidFill>
                <a:prstClr val="black">
                  <a:tint val="75000"/>
                </a:prstClr>
              </a:solidFill>
            </a:endParaRPr>
          </a:p>
        </p:txBody>
      </p:sp>
    </p:spTree>
    <p:extLst>
      <p:ext uri="{BB962C8B-B14F-4D97-AF65-F5344CB8AC3E}">
        <p14:creationId xmlns:p14="http://schemas.microsoft.com/office/powerpoint/2010/main" val="31283931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9144793" cy="1012024"/>
          </a:xfrm>
          <a:prstGeom prst="rect">
            <a:avLst/>
          </a:prstGeom>
        </p:spPr>
      </p:pic>
      <p:sp>
        <p:nvSpPr>
          <p:cNvPr id="7" name="TextBox 6"/>
          <p:cNvSpPr txBox="1"/>
          <p:nvPr/>
        </p:nvSpPr>
        <p:spPr>
          <a:xfrm>
            <a:off x="2473203" y="256164"/>
            <a:ext cx="6719565" cy="478272"/>
          </a:xfrm>
          <a:prstGeom prst="rect">
            <a:avLst/>
          </a:prstGeom>
          <a:noFill/>
        </p:spPr>
        <p:txBody>
          <a:bodyPr wrap="square" rtlCol="0">
            <a:spAutoFit/>
          </a:bodyPr>
          <a:lstStyle/>
          <a:p>
            <a:pPr lvl="0">
              <a:lnSpc>
                <a:spcPct val="110000"/>
              </a:lnSpc>
            </a:pPr>
            <a:r>
              <a:rPr lang="en-US" sz="2400" dirty="0">
                <a:solidFill>
                  <a:schemeClr val="bg1"/>
                </a:solidFill>
                <a:latin typeface="+mj-lt"/>
                <a:cs typeface="Times New Roman"/>
              </a:rPr>
              <a:t>Think Differently and Execute</a:t>
            </a:r>
          </a:p>
        </p:txBody>
      </p:sp>
      <p:pic>
        <p:nvPicPr>
          <p:cNvPr id="2" name="Picture 1" descr="java - how to rotate gauge &lt;strong&gt;needle&lt;/strong&gt; according to outcome ..."/>
          <p:cNvPicPr>
            <a:picLocks noChangeAspect="1"/>
          </p:cNvPicPr>
          <p:nvPr/>
        </p:nvPicPr>
        <p:blipFill rotWithShape="1">
          <a:blip r:embed="rId4" cstate="print">
            <a:extLst>
              <a:ext uri="{28A0092B-C50C-407E-A947-70E740481C1C}">
                <a14:useLocalDpi xmlns:a14="http://schemas.microsoft.com/office/drawing/2010/main" val="0"/>
              </a:ext>
            </a:extLst>
          </a:blip>
          <a:srcRect b="20352"/>
          <a:stretch/>
        </p:blipFill>
        <p:spPr>
          <a:xfrm>
            <a:off x="2400696" y="3048000"/>
            <a:ext cx="4343400" cy="2408048"/>
          </a:xfrm>
          <a:prstGeom prst="rect">
            <a:avLst/>
          </a:prstGeom>
        </p:spPr>
      </p:pic>
      <p:sp>
        <p:nvSpPr>
          <p:cNvPr id="5" name="TextBox 4"/>
          <p:cNvSpPr txBox="1"/>
          <p:nvPr/>
        </p:nvSpPr>
        <p:spPr>
          <a:xfrm>
            <a:off x="1752600" y="1324337"/>
            <a:ext cx="6220357" cy="584775"/>
          </a:xfrm>
          <a:prstGeom prst="rect">
            <a:avLst/>
          </a:prstGeom>
          <a:noFill/>
        </p:spPr>
        <p:txBody>
          <a:bodyPr wrap="none" rtlCol="0">
            <a:spAutoFit/>
          </a:bodyPr>
          <a:lstStyle/>
          <a:p>
            <a:r>
              <a:rPr lang="en-US" sz="3200" dirty="0"/>
              <a:t>Move From Maintenance to </a:t>
            </a:r>
            <a:r>
              <a:rPr lang="en-US" sz="3200" dirty="0">
                <a:solidFill>
                  <a:srgbClr val="FF0000"/>
                </a:solidFill>
              </a:rPr>
              <a:t>Mission</a:t>
            </a:r>
          </a:p>
        </p:txBody>
      </p:sp>
      <p:sp>
        <p:nvSpPr>
          <p:cNvPr id="3" name="TextBox 2"/>
          <p:cNvSpPr txBox="1"/>
          <p:nvPr/>
        </p:nvSpPr>
        <p:spPr>
          <a:xfrm>
            <a:off x="3667372" y="2122727"/>
            <a:ext cx="1810047" cy="646331"/>
          </a:xfrm>
          <a:prstGeom prst="rect">
            <a:avLst/>
          </a:prstGeom>
          <a:noFill/>
        </p:spPr>
        <p:txBody>
          <a:bodyPr wrap="none" rtlCol="0">
            <a:spAutoFit/>
          </a:bodyPr>
          <a:lstStyle/>
          <a:p>
            <a:r>
              <a:rPr lang="en-US" dirty="0"/>
              <a:t>Move the Needle</a:t>
            </a:r>
          </a:p>
          <a:p>
            <a:r>
              <a:rPr lang="en-US" dirty="0"/>
              <a:t>Point A to Point B</a:t>
            </a:r>
          </a:p>
        </p:txBody>
      </p:sp>
      <p:sp>
        <p:nvSpPr>
          <p:cNvPr id="4" name="Date Placeholder 3">
            <a:extLst>
              <a:ext uri="{FF2B5EF4-FFF2-40B4-BE49-F238E27FC236}">
                <a16:creationId xmlns:a16="http://schemas.microsoft.com/office/drawing/2014/main" id="{2EE3E741-07B0-D169-6D67-EB21A36041A2}"/>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EF39271-213D-B476-2BC2-B6F3FEEB1BCA}"/>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94</a:t>
            </a:fld>
            <a:endParaRPr lang="en-US" dirty="0">
              <a:solidFill>
                <a:prstClr val="black">
                  <a:tint val="75000"/>
                </a:prstClr>
              </a:solidFill>
            </a:endParaRPr>
          </a:p>
        </p:txBody>
      </p:sp>
    </p:spTree>
    <p:extLst>
      <p:ext uri="{BB962C8B-B14F-4D97-AF65-F5344CB8AC3E}">
        <p14:creationId xmlns:p14="http://schemas.microsoft.com/office/powerpoint/2010/main" val="15425146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9144793" cy="1012024"/>
          </a:xfrm>
          <a:prstGeom prst="rect">
            <a:avLst/>
          </a:prstGeom>
        </p:spPr>
      </p:pic>
      <p:sp>
        <p:nvSpPr>
          <p:cNvPr id="8" name="TextBox 7">
            <a:extLst>
              <a:ext uri="{FF2B5EF4-FFF2-40B4-BE49-F238E27FC236}">
                <a16:creationId xmlns:a16="http://schemas.microsoft.com/office/drawing/2014/main" id="{6A12A0D6-40AC-8EFF-A5FC-690520615AA7}"/>
              </a:ext>
            </a:extLst>
          </p:cNvPr>
          <p:cNvSpPr txBox="1"/>
          <p:nvPr/>
        </p:nvSpPr>
        <p:spPr>
          <a:xfrm>
            <a:off x="2408402" y="304800"/>
            <a:ext cx="6719565" cy="47827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Times New Roman"/>
              </a:rPr>
              <a:t>Missionary Planning and Leadership</a:t>
            </a:r>
          </a:p>
        </p:txBody>
      </p:sp>
      <p:sp>
        <p:nvSpPr>
          <p:cNvPr id="9" name="Content Placeholder 2">
            <a:extLst>
              <a:ext uri="{FF2B5EF4-FFF2-40B4-BE49-F238E27FC236}">
                <a16:creationId xmlns:a16="http://schemas.microsoft.com/office/drawing/2014/main" id="{831EC7E4-4983-F629-EEA1-F756FFB679F5}"/>
              </a:ext>
            </a:extLst>
          </p:cNvPr>
          <p:cNvSpPr txBox="1">
            <a:spLocks/>
          </p:cNvSpPr>
          <p:nvPr/>
        </p:nvSpPr>
        <p:spPr>
          <a:xfrm>
            <a:off x="990600" y="2133600"/>
            <a:ext cx="7886700" cy="292286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1"/>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51433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857229" indent="-171446" algn="l" defTabSz="685783" rtl="0" eaLnBrk="1" latinLnBrk="0" hangingPunct="1">
              <a:lnSpc>
                <a:spcPct val="90000"/>
              </a:lnSpc>
              <a:spcBef>
                <a:spcPts val="375"/>
              </a:spcBef>
              <a:buFont typeface="Arial" panose="020B0604020202020204" pitchFamily="34" charset="0"/>
              <a:buChar char="•"/>
              <a:defRPr sz="1300" kern="1200">
                <a:solidFill>
                  <a:schemeClr val="tx1"/>
                </a:solidFill>
                <a:latin typeface="Times New Roman" panose="02020603050405020304" pitchFamily="18" charset="0"/>
                <a:ea typeface="+mn-ea"/>
                <a:cs typeface="Times New Roman" panose="02020603050405020304" pitchFamily="18"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00" kern="1200">
                <a:solidFill>
                  <a:schemeClr val="tx1"/>
                </a:solidFill>
                <a:latin typeface="Times New Roman" panose="02020603050405020304" pitchFamily="18" charset="0"/>
                <a:ea typeface="+mn-ea"/>
                <a:cs typeface="Times New Roman" panose="02020603050405020304" pitchFamily="18"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Planning Contact:</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Michael Laird, Associate Director of Missionary Planning and Leadership</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lairdm@archmil.org</a:t>
            </a: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414-758-2216</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US" sz="1600" dirty="0">
              <a:solidFill>
                <a:sysClr val="windowText" lastClr="000000"/>
              </a:solidFill>
            </a:endParaRP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US" sz="1600" dirty="0">
              <a:solidFill>
                <a:sysClr val="windowText" lastClr="000000"/>
              </a:solidFill>
            </a:endParaRPr>
          </a:p>
          <a:p>
            <a:pPr marL="171446" marR="0" lvl="0" indent="-171446" algn="l" defTabSz="685783" rtl="0" eaLnBrk="1" fontAlgn="auto" latinLnBrk="0" hangingPunct="1">
              <a:lnSpc>
                <a:spcPct val="90000"/>
              </a:lnSpc>
              <a:spcBef>
                <a:spcPts val="751"/>
              </a:spcBef>
              <a:spcAft>
                <a:spcPts val="0"/>
              </a:spcAft>
              <a:buClrTx/>
              <a:buSzTx/>
              <a:buFont typeface="Arial" panose="020B0604020202020204" pitchFamily="34" charset="0"/>
              <a:buChar char="•"/>
              <a:tabLst/>
              <a:defRPr/>
            </a:pPr>
            <a:r>
              <a:rPr lang="en-US" sz="2000" b="1" dirty="0">
                <a:solidFill>
                  <a:srgbClr val="0070C0"/>
                </a:solidFill>
              </a:rPr>
              <a:t>Leadership</a:t>
            </a: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Contact:</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Laura Engel, Associate Director of Missionary Planning and Leadership</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engell@archmil.org</a:t>
            </a:r>
            <a:r>
              <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414-769-3354</a:t>
            </a: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 name="Date Placeholder 1">
            <a:extLst>
              <a:ext uri="{FF2B5EF4-FFF2-40B4-BE49-F238E27FC236}">
                <a16:creationId xmlns:a16="http://schemas.microsoft.com/office/drawing/2014/main" id="{E6C4DBFB-691F-1DDC-D470-D971562F3989}"/>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C1BA1D89-9CC0-4CCE-E519-D5249CEBC921}"/>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95</a:t>
            </a:fld>
            <a:endParaRPr lang="en-US" dirty="0">
              <a:solidFill>
                <a:prstClr val="black">
                  <a:tint val="75000"/>
                </a:prstClr>
              </a:solidFill>
            </a:endParaRPr>
          </a:p>
        </p:txBody>
      </p:sp>
    </p:spTree>
    <p:extLst>
      <p:ext uri="{BB962C8B-B14F-4D97-AF65-F5344CB8AC3E}">
        <p14:creationId xmlns:p14="http://schemas.microsoft.com/office/powerpoint/2010/main" val="6031739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9144793" cy="1012024"/>
          </a:xfrm>
          <a:prstGeom prst="rect">
            <a:avLst/>
          </a:prstGeom>
        </p:spPr>
      </p:pic>
      <p:sp>
        <p:nvSpPr>
          <p:cNvPr id="7" name="TextBox 6"/>
          <p:cNvSpPr txBox="1"/>
          <p:nvPr/>
        </p:nvSpPr>
        <p:spPr>
          <a:xfrm>
            <a:off x="2473203" y="256164"/>
            <a:ext cx="6719565" cy="478272"/>
          </a:xfrm>
          <a:prstGeom prst="rect">
            <a:avLst/>
          </a:prstGeom>
          <a:noFill/>
        </p:spPr>
        <p:txBody>
          <a:bodyPr wrap="square" rtlCol="0">
            <a:spAutoFit/>
          </a:bodyPr>
          <a:lstStyle/>
          <a:p>
            <a:pPr lvl="0">
              <a:lnSpc>
                <a:spcPct val="110000"/>
              </a:lnSpc>
            </a:pPr>
            <a:r>
              <a:rPr lang="en-US" sz="2400" dirty="0">
                <a:solidFill>
                  <a:schemeClr val="bg1"/>
                </a:solidFill>
                <a:latin typeface="+mj-lt"/>
                <a:cs typeface="Times New Roman"/>
              </a:rPr>
              <a:t>Questions?</a:t>
            </a:r>
          </a:p>
        </p:txBody>
      </p:sp>
      <p:pic>
        <p:nvPicPr>
          <p:cNvPr id="6" name="Picture 5" descr="A picture containing vector graphics, light&#10;&#10;Description automatically generated">
            <a:extLst>
              <a:ext uri="{FF2B5EF4-FFF2-40B4-BE49-F238E27FC236}">
                <a16:creationId xmlns:a16="http://schemas.microsoft.com/office/drawing/2014/main" id="{C07F7646-1B36-8A00-45CC-14AB196EE4C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57400" y="2362200"/>
            <a:ext cx="4724400" cy="2626604"/>
          </a:xfrm>
          <a:prstGeom prst="rect">
            <a:avLst/>
          </a:prstGeom>
        </p:spPr>
      </p:pic>
      <p:sp>
        <p:nvSpPr>
          <p:cNvPr id="8" name="TextBox 7">
            <a:extLst>
              <a:ext uri="{FF2B5EF4-FFF2-40B4-BE49-F238E27FC236}">
                <a16:creationId xmlns:a16="http://schemas.microsoft.com/office/drawing/2014/main" id="{59D04CC1-56C9-7AC7-0C27-C17058023B3A}"/>
              </a:ext>
            </a:extLst>
          </p:cNvPr>
          <p:cNvSpPr txBox="1"/>
          <p:nvPr/>
        </p:nvSpPr>
        <p:spPr>
          <a:xfrm>
            <a:off x="176187" y="6154314"/>
            <a:ext cx="4594032" cy="369332"/>
          </a:xfrm>
          <a:prstGeom prst="rect">
            <a:avLst/>
          </a:prstGeom>
          <a:noFill/>
        </p:spPr>
        <p:txBody>
          <a:bodyPr wrap="square">
            <a:spAutoFit/>
          </a:bodyPr>
          <a:lstStyle/>
          <a:p>
            <a:r>
              <a:rPr lang="en-US" dirty="0"/>
              <a:t>Up Next: Administration as a Ministry</a:t>
            </a:r>
          </a:p>
        </p:txBody>
      </p:sp>
      <p:sp>
        <p:nvSpPr>
          <p:cNvPr id="2" name="Date Placeholder 1">
            <a:extLst>
              <a:ext uri="{FF2B5EF4-FFF2-40B4-BE49-F238E27FC236}">
                <a16:creationId xmlns:a16="http://schemas.microsoft.com/office/drawing/2014/main" id="{4B80BB5B-10BB-EB88-901A-95F8A3A93BB8}"/>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79A7D6C5-0516-DC1C-E59A-4C23EF9188C3}"/>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96</a:t>
            </a:fld>
            <a:endParaRPr lang="en-US" dirty="0">
              <a:solidFill>
                <a:prstClr val="black">
                  <a:tint val="75000"/>
                </a:prstClr>
              </a:solidFill>
            </a:endParaRPr>
          </a:p>
        </p:txBody>
      </p:sp>
    </p:spTree>
    <p:extLst>
      <p:ext uri="{BB962C8B-B14F-4D97-AF65-F5344CB8AC3E}">
        <p14:creationId xmlns:p14="http://schemas.microsoft.com/office/powerpoint/2010/main" val="1425333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748F718C-6F0B-40E2-99E2-1AF649D616DD}"/>
              </a:ext>
            </a:extLst>
          </p:cNvPr>
          <p:cNvSpPr txBox="1"/>
          <p:nvPr/>
        </p:nvSpPr>
        <p:spPr>
          <a:xfrm>
            <a:off x="533400" y="1981200"/>
            <a:ext cx="8382000" cy="2635914"/>
          </a:xfrm>
          <a:prstGeom prst="rect">
            <a:avLst/>
          </a:prstGeom>
          <a:noFill/>
        </p:spPr>
        <p:txBody>
          <a:bodyPr wrap="square">
            <a:spAutoFit/>
          </a:bodyPr>
          <a:lstStyle/>
          <a:p>
            <a:pPr>
              <a:lnSpc>
                <a:spcPct val="110000"/>
              </a:lnSpc>
            </a:pPr>
            <a:r>
              <a:rPr lang="en-US" sz="3600" b="1" dirty="0">
                <a:latin typeface="Times New Roman"/>
                <a:cs typeface="Times New Roman"/>
              </a:rPr>
              <a:t>Administration as a Ministry</a:t>
            </a:r>
          </a:p>
          <a:p>
            <a:pPr>
              <a:lnSpc>
                <a:spcPct val="110000"/>
              </a:lnSpc>
            </a:pPr>
            <a:endParaRPr lang="en-US" sz="4400" b="1" dirty="0">
              <a:latin typeface="Times New Roman"/>
              <a:cs typeface="Times New Roman"/>
            </a:endParaRPr>
          </a:p>
          <a:p>
            <a:pPr>
              <a:lnSpc>
                <a:spcPct val="110000"/>
              </a:lnSpc>
            </a:pPr>
            <a:r>
              <a:rPr lang="en-US" sz="2400" dirty="0">
                <a:latin typeface="Times New Roman"/>
                <a:cs typeface="Times New Roman"/>
              </a:rPr>
              <a:t>Mary Lestina</a:t>
            </a:r>
          </a:p>
          <a:p>
            <a:pPr>
              <a:lnSpc>
                <a:spcPct val="110000"/>
              </a:lnSpc>
            </a:pPr>
            <a:r>
              <a:rPr lang="en-US" sz="2400" dirty="0">
                <a:latin typeface="Times New Roman"/>
                <a:cs typeface="Times New Roman"/>
              </a:rPr>
              <a:t>Pastoral Associate</a:t>
            </a:r>
          </a:p>
          <a:p>
            <a:pPr>
              <a:lnSpc>
                <a:spcPct val="110000"/>
              </a:lnSpc>
            </a:pPr>
            <a:r>
              <a:rPr lang="en-US" sz="2400" dirty="0">
                <a:latin typeface="Times New Roman"/>
                <a:cs typeface="Times New Roman"/>
              </a:rPr>
              <a:t>St. Dominic Parish, Brookfield</a:t>
            </a:r>
          </a:p>
        </p:txBody>
      </p:sp>
      <p:sp>
        <p:nvSpPr>
          <p:cNvPr id="3" name="Slide Number Placeholder 2">
            <a:extLst>
              <a:ext uri="{FF2B5EF4-FFF2-40B4-BE49-F238E27FC236}">
                <a16:creationId xmlns:a16="http://schemas.microsoft.com/office/drawing/2014/main" id="{9CA6F666-73EA-4024-801A-4189815F83D0}"/>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97</a:t>
            </a:fld>
            <a:endParaRPr lang="en-US" dirty="0">
              <a:solidFill>
                <a:prstClr val="black">
                  <a:tint val="75000"/>
                </a:prstClr>
              </a:solidFill>
            </a:endParaRPr>
          </a:p>
        </p:txBody>
      </p:sp>
      <p:sp>
        <p:nvSpPr>
          <p:cNvPr id="4" name="Date Placeholder 3">
            <a:extLst>
              <a:ext uri="{FF2B5EF4-FFF2-40B4-BE49-F238E27FC236}">
                <a16:creationId xmlns:a16="http://schemas.microsoft.com/office/drawing/2014/main" id="{69D04A74-CBBF-ED8C-6ADE-D6A7840991C3}"/>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29589537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5" name="TextBox 4">
            <a:extLst>
              <a:ext uri="{FF2B5EF4-FFF2-40B4-BE49-F238E27FC236}">
                <a16:creationId xmlns:a16="http://schemas.microsoft.com/office/drawing/2014/main" id="{5FA70E24-A989-464A-9151-8A658E112EB4}"/>
              </a:ext>
            </a:extLst>
          </p:cNvPr>
          <p:cNvSpPr txBox="1"/>
          <p:nvPr/>
        </p:nvSpPr>
        <p:spPr>
          <a:xfrm>
            <a:off x="457200" y="1676400"/>
            <a:ext cx="8229600" cy="1200329"/>
          </a:xfrm>
          <a:prstGeom prst="rect">
            <a:avLst/>
          </a:prstGeom>
          <a:noFill/>
        </p:spPr>
        <p:txBody>
          <a:bodyPr wrap="square">
            <a:spAutoFit/>
          </a:bodyPr>
          <a:lstStyle/>
          <a:p>
            <a:pPr marL="342900" indent="-342900">
              <a:buFont typeface="Arial" panose="020B0604020202020204" pitchFamily="34" charset="0"/>
              <a:buChar char="•"/>
            </a:pPr>
            <a:r>
              <a:rPr lang="en-US" sz="2400" dirty="0"/>
              <a:t>2022-23 NBAI</a:t>
            </a:r>
          </a:p>
          <a:p>
            <a:pPr marL="342900" indent="-342900">
              <a:buFont typeface="Arial" panose="020B0604020202020204" pitchFamily="34" charset="0"/>
              <a:buChar char="•"/>
            </a:pPr>
            <a:r>
              <a:rPr lang="en-US" sz="2400" dirty="0"/>
              <a:t>Thank you for participating!</a:t>
            </a:r>
          </a:p>
          <a:p>
            <a:pPr marL="800100" lvl="1" indent="-342900">
              <a:buFont typeface="Arial" panose="020B0604020202020204" pitchFamily="34" charset="0"/>
              <a:buChar char="•"/>
            </a:pPr>
            <a:endParaRPr lang="en-US" sz="2400" dirty="0"/>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98</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Closing Remarks</a:t>
            </a:r>
          </a:p>
        </p:txBody>
      </p:sp>
      <p:sp>
        <p:nvSpPr>
          <p:cNvPr id="7" name="Content Placeholder 7">
            <a:extLst>
              <a:ext uri="{FF2B5EF4-FFF2-40B4-BE49-F238E27FC236}">
                <a16:creationId xmlns:a16="http://schemas.microsoft.com/office/drawing/2014/main" id="{488CB603-5471-4E3A-B09C-730358E1D752}"/>
              </a:ext>
            </a:extLst>
          </p:cNvPr>
          <p:cNvSpPr txBox="1">
            <a:spLocks/>
          </p:cNvSpPr>
          <p:nvPr/>
        </p:nvSpPr>
        <p:spPr>
          <a:xfrm>
            <a:off x="457200" y="5181600"/>
            <a:ext cx="8229600" cy="82566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a:normAutofit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r>
              <a:rPr lang="en-US" sz="2400" dirty="0"/>
              <a:t>Please remember to fill out an evaluation form.  </a:t>
            </a:r>
          </a:p>
          <a:p>
            <a:r>
              <a:rPr lang="en-US" sz="2400" dirty="0"/>
              <a:t>We appreciate your feedback!</a:t>
            </a:r>
            <a:endParaRPr lang="en-US" dirty="0"/>
          </a:p>
        </p:txBody>
      </p:sp>
      <p:sp>
        <p:nvSpPr>
          <p:cNvPr id="4" name="Date Placeholder 3">
            <a:extLst>
              <a:ext uri="{FF2B5EF4-FFF2-40B4-BE49-F238E27FC236}">
                <a16:creationId xmlns:a16="http://schemas.microsoft.com/office/drawing/2014/main" id="{F4A8EA93-90F7-735D-D301-4EFEC84DEA4C}"/>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37782690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en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10169"/>
          </a:xfrm>
          <a:prstGeom prst="rect">
            <a:avLst/>
          </a:prstGeom>
        </p:spPr>
      </p:pic>
      <p:sp>
        <p:nvSpPr>
          <p:cNvPr id="7" name="Content Placeholder 6">
            <a:extLst>
              <a:ext uri="{FF2B5EF4-FFF2-40B4-BE49-F238E27FC236}">
                <a16:creationId xmlns:a16="http://schemas.microsoft.com/office/drawing/2014/main" id="{FE470934-CCD9-C8B7-AECD-7103CF090A39}"/>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837BA726-A85D-4E10-809E-B3359A26BD35}"/>
              </a:ext>
            </a:extLst>
          </p:cNvPr>
          <p:cNvSpPr>
            <a:spLocks noGrp="1"/>
          </p:cNvSpPr>
          <p:nvPr>
            <p:ph type="sldNum" sz="quarter" idx="12"/>
          </p:nvPr>
        </p:nvSpPr>
        <p:spPr/>
        <p:txBody>
          <a:bodyPr/>
          <a:lstStyle/>
          <a:p>
            <a:fld id="{71215EF3-A6CB-E54C-B6CC-01F257EC0178}" type="slidenum">
              <a:rPr lang="en-US" smtClean="0">
                <a:solidFill>
                  <a:prstClr val="black">
                    <a:tint val="75000"/>
                  </a:prstClr>
                </a:solidFill>
              </a:rPr>
              <a:pPr/>
              <a:t>99</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1E05EE81-E072-48E5-A27B-4A81722282C0}"/>
              </a:ext>
            </a:extLst>
          </p:cNvPr>
          <p:cNvSpPr txBox="1"/>
          <p:nvPr/>
        </p:nvSpPr>
        <p:spPr>
          <a:xfrm>
            <a:off x="2424435" y="304800"/>
            <a:ext cx="6719565" cy="469167"/>
          </a:xfrm>
          <a:prstGeom prst="rect">
            <a:avLst/>
          </a:prstGeom>
          <a:noFill/>
        </p:spPr>
        <p:txBody>
          <a:bodyPr wrap="square" rtlCol="0">
            <a:spAutoFit/>
          </a:bodyPr>
          <a:lstStyle/>
          <a:p>
            <a:pPr lvl="0">
              <a:lnSpc>
                <a:spcPct val="110000"/>
              </a:lnSpc>
            </a:pPr>
            <a:r>
              <a:rPr lang="en-US" sz="2400" dirty="0">
                <a:solidFill>
                  <a:schemeClr val="bg1"/>
                </a:solidFill>
                <a:latin typeface="Times New Roman"/>
                <a:cs typeface="Times New Roman"/>
              </a:rPr>
              <a:t>Closing Prayer</a:t>
            </a:r>
          </a:p>
        </p:txBody>
      </p:sp>
      <p:sp>
        <p:nvSpPr>
          <p:cNvPr id="4" name="Date Placeholder 3">
            <a:extLst>
              <a:ext uri="{FF2B5EF4-FFF2-40B4-BE49-F238E27FC236}">
                <a16:creationId xmlns:a16="http://schemas.microsoft.com/office/drawing/2014/main" id="{EC51D953-5930-F39B-F3DA-C2F2D4E32FE4}"/>
              </a:ext>
            </a:extLst>
          </p:cNvPr>
          <p:cNvSpPr>
            <a:spLocks noGrp="1"/>
          </p:cNvSpPr>
          <p:nvPr>
            <p:ph type="dt" sz="half" idx="10"/>
          </p:nvPr>
        </p:nvSpPr>
        <p:spPr/>
        <p:txBody>
          <a:bodyPr/>
          <a:lstStyle/>
          <a:p>
            <a:r>
              <a:rPr lang="en-US">
                <a:solidFill>
                  <a:prstClr val="black">
                    <a:tint val="75000"/>
                  </a:prstClr>
                </a:solidFill>
              </a:rPr>
              <a:t>8/10/2022</a:t>
            </a:r>
            <a:endParaRPr lang="en-US" dirty="0">
              <a:solidFill>
                <a:prstClr val="black">
                  <a:tint val="75000"/>
                </a:prstClr>
              </a:solidFill>
            </a:endParaRPr>
          </a:p>
        </p:txBody>
      </p:sp>
    </p:spTree>
    <p:extLst>
      <p:ext uri="{BB962C8B-B14F-4D97-AF65-F5344CB8AC3E}">
        <p14:creationId xmlns:p14="http://schemas.microsoft.com/office/powerpoint/2010/main" val="31683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6735</TotalTime>
  <Words>9039</Words>
  <Application>Microsoft Office PowerPoint</Application>
  <PresentationFormat>On-screen Show (4:3)</PresentationFormat>
  <Paragraphs>1312</Paragraphs>
  <Slides>99</Slides>
  <Notes>95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Missionary Planning - Our Leader: Jesus</vt:lpstr>
      <vt:lpstr>Missionary Planning – The Church</vt:lpstr>
      <vt:lpstr>Missionary Planning - for Parishes and Schools</vt:lpstr>
      <vt:lpstr>Missionary Planning – for Parishes and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Archdiocese of Milwaukee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Harter</dc:creator>
  <cp:lastModifiedBy>Katherine Esterle</cp:lastModifiedBy>
  <cp:revision>267</cp:revision>
  <cp:lastPrinted>2022-08-09T20:52:39Z</cp:lastPrinted>
  <dcterms:created xsi:type="dcterms:W3CDTF">2015-05-28T18:47:04Z</dcterms:created>
  <dcterms:modified xsi:type="dcterms:W3CDTF">2022-08-18T15:08:56Z</dcterms:modified>
</cp:coreProperties>
</file>